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2" r:id="rId1"/>
    <p:sldMasterId id="2147483678" r:id="rId2"/>
    <p:sldMasterId id="2147483714" r:id="rId3"/>
  </p:sldMasterIdLst>
  <p:notesMasterIdLst>
    <p:notesMasterId r:id="rId51"/>
  </p:notesMasterIdLst>
  <p:sldIdLst>
    <p:sldId id="256" r:id="rId4"/>
    <p:sldId id="260" r:id="rId5"/>
    <p:sldId id="261" r:id="rId6"/>
    <p:sldId id="263" r:id="rId7"/>
    <p:sldId id="264" r:id="rId8"/>
    <p:sldId id="307" r:id="rId9"/>
    <p:sldId id="308" r:id="rId10"/>
    <p:sldId id="266" r:id="rId11"/>
    <p:sldId id="267" r:id="rId12"/>
    <p:sldId id="268" r:id="rId13"/>
    <p:sldId id="269" r:id="rId14"/>
    <p:sldId id="271" r:id="rId15"/>
    <p:sldId id="272" r:id="rId16"/>
    <p:sldId id="273" r:id="rId17"/>
    <p:sldId id="274" r:id="rId18"/>
    <p:sldId id="275" r:id="rId19"/>
    <p:sldId id="270" r:id="rId20"/>
    <p:sldId id="276" r:id="rId21"/>
    <p:sldId id="277" r:id="rId22"/>
    <p:sldId id="278" r:id="rId23"/>
    <p:sldId id="279" r:id="rId24"/>
    <p:sldId id="282" r:id="rId25"/>
    <p:sldId id="280" r:id="rId26"/>
    <p:sldId id="281" r:id="rId27"/>
    <p:sldId id="283" r:id="rId28"/>
    <p:sldId id="284" r:id="rId29"/>
    <p:sldId id="286" r:id="rId30"/>
    <p:sldId id="285" r:id="rId31"/>
    <p:sldId id="287" r:id="rId32"/>
    <p:sldId id="288" r:id="rId33"/>
    <p:sldId id="289" r:id="rId34"/>
    <p:sldId id="306" r:id="rId35"/>
    <p:sldId id="290" r:id="rId36"/>
    <p:sldId id="291" r:id="rId37"/>
    <p:sldId id="309" r:id="rId38"/>
    <p:sldId id="292" r:id="rId39"/>
    <p:sldId id="293" r:id="rId40"/>
    <p:sldId id="310" r:id="rId41"/>
    <p:sldId id="294" r:id="rId42"/>
    <p:sldId id="295" r:id="rId43"/>
    <p:sldId id="311" r:id="rId44"/>
    <p:sldId id="296" r:id="rId45"/>
    <p:sldId id="297" r:id="rId46"/>
    <p:sldId id="312" r:id="rId47"/>
    <p:sldId id="298" r:id="rId48"/>
    <p:sldId id="303" r:id="rId49"/>
    <p:sldId id="31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EC23AE7-72B4-421B-8433-6BCC37FDD8A7}">
          <p14:sldIdLst>
            <p14:sldId id="256"/>
            <p14:sldId id="260"/>
            <p14:sldId id="261"/>
            <p14:sldId id="263"/>
            <p14:sldId id="264"/>
            <p14:sldId id="307"/>
            <p14:sldId id="308"/>
            <p14:sldId id="266"/>
            <p14:sldId id="267"/>
            <p14:sldId id="268"/>
            <p14:sldId id="269"/>
            <p14:sldId id="271"/>
            <p14:sldId id="272"/>
            <p14:sldId id="273"/>
            <p14:sldId id="274"/>
            <p14:sldId id="275"/>
            <p14:sldId id="270"/>
            <p14:sldId id="276"/>
            <p14:sldId id="277"/>
            <p14:sldId id="278"/>
            <p14:sldId id="279"/>
            <p14:sldId id="282"/>
            <p14:sldId id="280"/>
            <p14:sldId id="281"/>
            <p14:sldId id="283"/>
            <p14:sldId id="284"/>
            <p14:sldId id="286"/>
            <p14:sldId id="285"/>
            <p14:sldId id="287"/>
            <p14:sldId id="288"/>
            <p14:sldId id="289"/>
            <p14:sldId id="306"/>
            <p14:sldId id="290"/>
            <p14:sldId id="291"/>
            <p14:sldId id="309"/>
            <p14:sldId id="292"/>
            <p14:sldId id="293"/>
            <p14:sldId id="310"/>
            <p14:sldId id="294"/>
            <p14:sldId id="295"/>
            <p14:sldId id="311"/>
            <p14:sldId id="296"/>
            <p14:sldId id="297"/>
            <p14:sldId id="312"/>
            <p14:sldId id="298"/>
            <p14:sldId id="303"/>
            <p14:sldId id="31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cob flannery" initials="jf" lastIdx="1" clrIdx="0">
    <p:extLst>
      <p:ext uri="{19B8F6BF-5375-455C-9EA6-DF929625EA0E}">
        <p15:presenceInfo xmlns:p15="http://schemas.microsoft.com/office/powerpoint/2012/main" userId="81825a82709670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B237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14"/>
  </p:normalViewPr>
  <p:slideViewPr>
    <p:cSldViewPr snapToGrid="0" snapToObjects="1">
      <p:cViewPr varScale="1">
        <p:scale>
          <a:sx n="115" d="100"/>
          <a:sy n="115" d="100"/>
        </p:scale>
        <p:origin x="43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F63140-A196-4C51-B106-083D9638AB9D}" type="doc">
      <dgm:prSet loTypeId="urn:microsoft.com/office/officeart/2005/8/layout/hProcess4" loCatId="process" qsTypeId="urn:microsoft.com/office/officeart/2005/8/quickstyle/simple1" qsCatId="simple" csTypeId="urn:microsoft.com/office/officeart/2005/8/colors/colorful1" csCatId="colorful" phldr="1"/>
      <dgm:spPr/>
      <dgm:t>
        <a:bodyPr/>
        <a:lstStyle/>
        <a:p>
          <a:endParaRPr lang="en-GB"/>
        </a:p>
      </dgm:t>
    </dgm:pt>
    <dgm:pt modelId="{B91F1DEF-8027-4534-BEC6-D9AB9BC5B4A8}">
      <dgm:prSet phldrT="[Text]"/>
      <dgm:spPr/>
      <dgm:t>
        <a:bodyPr/>
        <a:lstStyle/>
        <a:p>
          <a:r>
            <a:rPr lang="en-GB" b="1" dirty="0"/>
            <a:t>GCSEs</a:t>
          </a:r>
        </a:p>
      </dgm:t>
    </dgm:pt>
    <dgm:pt modelId="{57918ED4-DFD0-4514-BDF4-55800B4B1582}" type="parTrans" cxnId="{5A5612FB-BAA6-49C9-A504-FF98644029F7}">
      <dgm:prSet/>
      <dgm:spPr/>
      <dgm:t>
        <a:bodyPr/>
        <a:lstStyle/>
        <a:p>
          <a:endParaRPr lang="en-GB"/>
        </a:p>
      </dgm:t>
    </dgm:pt>
    <dgm:pt modelId="{1A7FA7FD-EAF9-45FD-8E06-C48ABA97CE32}" type="sibTrans" cxnId="{5A5612FB-BAA6-49C9-A504-FF98644029F7}">
      <dgm:prSet/>
      <dgm:spPr/>
      <dgm:t>
        <a:bodyPr/>
        <a:lstStyle/>
        <a:p>
          <a:endParaRPr lang="en-GB"/>
        </a:p>
      </dgm:t>
    </dgm:pt>
    <dgm:pt modelId="{8F3706F6-B9D5-4631-8FC7-ADAA4048405E}">
      <dgm:prSet phldrT="[Text]" custT="1">
        <dgm:style>
          <a:lnRef idx="2">
            <a:schemeClr val="accent2"/>
          </a:lnRef>
          <a:fillRef idx="1">
            <a:schemeClr val="lt1"/>
          </a:fillRef>
          <a:effectRef idx="0">
            <a:schemeClr val="accent2"/>
          </a:effectRef>
          <a:fontRef idx="minor">
            <a:schemeClr val="dk1"/>
          </a:fontRef>
        </dgm:style>
      </dgm:prSet>
      <dgm:spPr>
        <a:ln w="28575"/>
      </dgm:spPr>
      <dgm:t>
        <a:bodyPr/>
        <a:lstStyle/>
        <a:p>
          <a:r>
            <a:rPr lang="en-GB" sz="1800" dirty="0"/>
            <a:t>English and Maths (Grade 4) </a:t>
          </a:r>
        </a:p>
      </dgm:t>
    </dgm:pt>
    <dgm:pt modelId="{C7AB01BC-7345-43FF-84D1-E057BB9CAAB6}" type="parTrans" cxnId="{A4498E43-9D7D-4A74-BFC4-A8663A4DC833}">
      <dgm:prSet/>
      <dgm:spPr/>
      <dgm:t>
        <a:bodyPr/>
        <a:lstStyle/>
        <a:p>
          <a:endParaRPr lang="en-GB"/>
        </a:p>
      </dgm:t>
    </dgm:pt>
    <dgm:pt modelId="{722E903B-D7B3-40CE-879F-8D71D610E173}" type="sibTrans" cxnId="{A4498E43-9D7D-4A74-BFC4-A8663A4DC833}">
      <dgm:prSet/>
      <dgm:spPr/>
      <dgm:t>
        <a:bodyPr/>
        <a:lstStyle/>
        <a:p>
          <a:endParaRPr lang="en-GB"/>
        </a:p>
      </dgm:t>
    </dgm:pt>
    <dgm:pt modelId="{E0D6FB28-1854-45B7-8E40-A08373E315B6}">
      <dgm:prSet phldrT="[Text]"/>
      <dgm:spPr/>
      <dgm:t>
        <a:bodyPr/>
        <a:lstStyle/>
        <a:p>
          <a:r>
            <a:rPr lang="en-GB" b="1" dirty="0"/>
            <a:t>A Levels/BTECs</a:t>
          </a:r>
        </a:p>
      </dgm:t>
    </dgm:pt>
    <dgm:pt modelId="{AA690EFF-FD0E-4A8B-9496-54D81450D27D}" type="parTrans" cxnId="{AED29D1D-2CC9-46E4-99DC-53A37E6C8D17}">
      <dgm:prSet/>
      <dgm:spPr/>
      <dgm:t>
        <a:bodyPr/>
        <a:lstStyle/>
        <a:p>
          <a:endParaRPr lang="en-GB"/>
        </a:p>
      </dgm:t>
    </dgm:pt>
    <dgm:pt modelId="{BC5AEB01-66F2-4D63-B7C1-54CBBAA7C67F}" type="sibTrans" cxnId="{AED29D1D-2CC9-46E4-99DC-53A37E6C8D17}">
      <dgm:prSet/>
      <dgm:spPr>
        <a:ln>
          <a:noFill/>
        </a:ln>
      </dgm:spPr>
      <dgm:t>
        <a:bodyPr/>
        <a:lstStyle/>
        <a:p>
          <a:endParaRPr lang="en-GB"/>
        </a:p>
      </dgm:t>
    </dgm:pt>
    <dgm:pt modelId="{4D989882-1FB0-4982-BDDB-F906A9D429A1}">
      <dgm:prSet phldrT="[Text]">
        <dgm:style>
          <a:lnRef idx="2">
            <a:schemeClr val="accent3"/>
          </a:lnRef>
          <a:fillRef idx="1">
            <a:schemeClr val="lt1"/>
          </a:fillRef>
          <a:effectRef idx="0">
            <a:schemeClr val="accent3"/>
          </a:effectRef>
          <a:fontRef idx="minor">
            <a:schemeClr val="dk1"/>
          </a:fontRef>
        </dgm:style>
      </dgm:prSet>
      <dgm:spPr>
        <a:ln w="28575"/>
      </dgm:spPr>
      <dgm:t>
        <a:bodyPr/>
        <a:lstStyle/>
        <a:p>
          <a:r>
            <a:rPr lang="en-GB" dirty="0"/>
            <a:t>2-3 A Levels</a:t>
          </a:r>
        </a:p>
      </dgm:t>
    </dgm:pt>
    <dgm:pt modelId="{AC0AD497-1F23-4D8A-857B-9C4D25C458CB}" type="parTrans" cxnId="{705CB61C-FDC4-4372-BF7D-83A0C96B363F}">
      <dgm:prSet/>
      <dgm:spPr/>
      <dgm:t>
        <a:bodyPr/>
        <a:lstStyle/>
        <a:p>
          <a:endParaRPr lang="en-GB"/>
        </a:p>
      </dgm:t>
    </dgm:pt>
    <dgm:pt modelId="{74D496E1-9738-4671-A255-031853A6E93A}" type="sibTrans" cxnId="{705CB61C-FDC4-4372-BF7D-83A0C96B363F}">
      <dgm:prSet/>
      <dgm:spPr/>
      <dgm:t>
        <a:bodyPr/>
        <a:lstStyle/>
        <a:p>
          <a:endParaRPr lang="en-GB"/>
        </a:p>
      </dgm:t>
    </dgm:pt>
    <dgm:pt modelId="{FD419CA0-9D61-434E-A279-4874CBF6AFEC}">
      <dgm:prSet phldrT="[Text]"/>
      <dgm:spPr/>
      <dgm:t>
        <a:bodyPr/>
        <a:lstStyle/>
        <a:p>
          <a:r>
            <a:rPr lang="en-GB" b="1" dirty="0"/>
            <a:t>Extracurricular</a:t>
          </a:r>
        </a:p>
        <a:p>
          <a:r>
            <a:rPr lang="en-GB" b="1" dirty="0"/>
            <a:t>(optional)</a:t>
          </a:r>
        </a:p>
      </dgm:t>
    </dgm:pt>
    <dgm:pt modelId="{DEAEDD0E-BC7A-4EDD-9308-5EAFE210B96C}" type="parTrans" cxnId="{BF7009E9-FF43-486C-8157-7D1E4AB09BFE}">
      <dgm:prSet/>
      <dgm:spPr/>
      <dgm:t>
        <a:bodyPr/>
        <a:lstStyle/>
        <a:p>
          <a:endParaRPr lang="en-GB"/>
        </a:p>
      </dgm:t>
    </dgm:pt>
    <dgm:pt modelId="{89B57865-C540-4D6B-B570-D256EE3F7BB6}" type="sibTrans" cxnId="{BF7009E9-FF43-486C-8157-7D1E4AB09BFE}">
      <dgm:prSet/>
      <dgm:spPr/>
      <dgm:t>
        <a:bodyPr/>
        <a:lstStyle/>
        <a:p>
          <a:endParaRPr lang="en-GB"/>
        </a:p>
      </dgm:t>
    </dgm:pt>
    <dgm:pt modelId="{641D6BB7-8089-470D-9C3F-B7D28F676507}">
      <dgm:prSet phldrT="[Text]" custT="1"/>
      <dgm:spPr>
        <a:ln w="28575">
          <a:solidFill>
            <a:schemeClr val="accent4"/>
          </a:solidFill>
        </a:ln>
      </dgm:spPr>
      <dgm:t>
        <a:bodyPr/>
        <a:lstStyle/>
        <a:p>
          <a:r>
            <a:rPr lang="en-GB" sz="1800" dirty="0"/>
            <a:t>Potential interview</a:t>
          </a:r>
        </a:p>
      </dgm:t>
    </dgm:pt>
    <dgm:pt modelId="{F602888B-C47E-4014-A3EF-FA20825E1DD4}" type="parTrans" cxnId="{3A84101D-C90B-417F-B6F5-DEDDC3F85C2D}">
      <dgm:prSet/>
      <dgm:spPr/>
      <dgm:t>
        <a:bodyPr/>
        <a:lstStyle/>
        <a:p>
          <a:endParaRPr lang="en-GB"/>
        </a:p>
      </dgm:t>
    </dgm:pt>
    <dgm:pt modelId="{14879B3A-9FAF-4D3B-9E8D-322CC0FBEFFC}" type="sibTrans" cxnId="{3A84101D-C90B-417F-B6F5-DEDDC3F85C2D}">
      <dgm:prSet/>
      <dgm:spPr/>
      <dgm:t>
        <a:bodyPr/>
        <a:lstStyle/>
        <a:p>
          <a:endParaRPr lang="en-GB"/>
        </a:p>
      </dgm:t>
    </dgm:pt>
    <dgm:pt modelId="{CE195413-829F-4E5D-80AE-8FF6DBFCB2DE}">
      <dgm:prSet phldrT="[Text]" custT="1"/>
      <dgm:spPr>
        <a:solidFill>
          <a:schemeClr val="accent1"/>
        </a:solidFill>
      </dgm:spPr>
      <dgm:t>
        <a:bodyPr/>
        <a:lstStyle/>
        <a:p>
          <a:r>
            <a:rPr lang="en-GB" sz="2800" b="1" dirty="0"/>
            <a:t>Performing Arts Degree</a:t>
          </a:r>
        </a:p>
      </dgm:t>
    </dgm:pt>
    <dgm:pt modelId="{22A1975F-E4CB-42AD-B934-77854625E52B}" type="parTrans" cxnId="{CE044997-8BA9-4984-A8BD-1D6C22AAB8F7}">
      <dgm:prSet/>
      <dgm:spPr/>
      <dgm:t>
        <a:bodyPr/>
        <a:lstStyle/>
        <a:p>
          <a:endParaRPr lang="en-GB"/>
        </a:p>
      </dgm:t>
    </dgm:pt>
    <dgm:pt modelId="{F4DEE1F3-542F-4E3A-BAA0-D6F7DF6D8B33}" type="sibTrans" cxnId="{CE044997-8BA9-4984-A8BD-1D6C22AAB8F7}">
      <dgm:prSet/>
      <dgm:spPr/>
      <dgm:t>
        <a:bodyPr/>
        <a:lstStyle/>
        <a:p>
          <a:endParaRPr lang="en-GB"/>
        </a:p>
      </dgm:t>
    </dgm:pt>
    <dgm:pt modelId="{49FCF328-954F-4FD2-A12E-021582EE2607}">
      <dgm:prSet phldrT="[Text]" custT="1">
        <dgm:style>
          <a:lnRef idx="2">
            <a:schemeClr val="accent2"/>
          </a:lnRef>
          <a:fillRef idx="1">
            <a:schemeClr val="lt1"/>
          </a:fillRef>
          <a:effectRef idx="0">
            <a:schemeClr val="accent2"/>
          </a:effectRef>
          <a:fontRef idx="minor">
            <a:schemeClr val="dk1"/>
          </a:fontRef>
        </dgm:style>
      </dgm:prSet>
      <dgm:spPr>
        <a:ln w="28575"/>
      </dgm:spPr>
      <dgm:t>
        <a:bodyPr/>
        <a:lstStyle/>
        <a:p>
          <a:r>
            <a:rPr lang="en-GB" sz="1800" dirty="0"/>
            <a:t>May ask for 5 GCSEs</a:t>
          </a:r>
        </a:p>
      </dgm:t>
    </dgm:pt>
    <dgm:pt modelId="{1E46D0C8-8995-4FC9-BBE2-A9FFF47131BD}" type="parTrans" cxnId="{1876184F-D216-441C-B9DA-F122FB207858}">
      <dgm:prSet/>
      <dgm:spPr/>
      <dgm:t>
        <a:bodyPr/>
        <a:lstStyle/>
        <a:p>
          <a:endParaRPr lang="en-GB"/>
        </a:p>
      </dgm:t>
    </dgm:pt>
    <dgm:pt modelId="{74B24BCF-7D91-414E-AEF2-8CDDBD4C6AFC}" type="sibTrans" cxnId="{1876184F-D216-441C-B9DA-F122FB207858}">
      <dgm:prSet/>
      <dgm:spPr/>
      <dgm:t>
        <a:bodyPr/>
        <a:lstStyle/>
        <a:p>
          <a:endParaRPr lang="en-GB"/>
        </a:p>
      </dgm:t>
    </dgm:pt>
    <dgm:pt modelId="{9EE7527F-0EF5-46FB-9194-EC7EF1126F2D}">
      <dgm:prSet phldrT="[Text]">
        <dgm:style>
          <a:lnRef idx="2">
            <a:schemeClr val="accent3"/>
          </a:lnRef>
          <a:fillRef idx="1">
            <a:schemeClr val="lt1"/>
          </a:fillRef>
          <a:effectRef idx="0">
            <a:schemeClr val="accent3"/>
          </a:effectRef>
          <a:fontRef idx="minor">
            <a:schemeClr val="dk1"/>
          </a:fontRef>
        </dgm:style>
      </dgm:prSet>
      <dgm:spPr>
        <a:ln w="28575"/>
      </dgm:spPr>
      <dgm:t>
        <a:bodyPr/>
        <a:lstStyle/>
        <a:p>
          <a:r>
            <a:rPr lang="en-GB" dirty="0"/>
            <a:t>BTECs</a:t>
          </a:r>
        </a:p>
      </dgm:t>
    </dgm:pt>
    <dgm:pt modelId="{8833D977-30F0-43F2-B789-2D10154A13F8}" type="parTrans" cxnId="{8B8C323B-4E74-4161-A273-0EE939378B26}">
      <dgm:prSet/>
      <dgm:spPr/>
      <dgm:t>
        <a:bodyPr/>
        <a:lstStyle/>
        <a:p>
          <a:endParaRPr lang="en-GB"/>
        </a:p>
      </dgm:t>
    </dgm:pt>
    <dgm:pt modelId="{4BF6ECB4-5F5B-4E45-B241-1C350874039D}" type="sibTrans" cxnId="{8B8C323B-4E74-4161-A273-0EE939378B26}">
      <dgm:prSet/>
      <dgm:spPr/>
      <dgm:t>
        <a:bodyPr/>
        <a:lstStyle/>
        <a:p>
          <a:endParaRPr lang="en-GB"/>
        </a:p>
      </dgm:t>
    </dgm:pt>
    <dgm:pt modelId="{ABE44B92-A4F3-4EAC-905B-8E48A4D6DED1}">
      <dgm:prSet phldrT="[Text]">
        <dgm:style>
          <a:lnRef idx="2">
            <a:schemeClr val="accent3"/>
          </a:lnRef>
          <a:fillRef idx="1">
            <a:schemeClr val="lt1"/>
          </a:fillRef>
          <a:effectRef idx="0">
            <a:schemeClr val="accent3"/>
          </a:effectRef>
          <a:fontRef idx="minor">
            <a:schemeClr val="dk1"/>
          </a:fontRef>
        </dgm:style>
      </dgm:prSet>
      <dgm:spPr>
        <a:ln w="28575"/>
      </dgm:spPr>
      <dgm:t>
        <a:bodyPr/>
        <a:lstStyle/>
        <a:p>
          <a:r>
            <a:rPr lang="en-GB" dirty="0"/>
            <a:t>Examples of relevant subjects: dance, film, media, drama, performing arts</a:t>
          </a:r>
        </a:p>
      </dgm:t>
    </dgm:pt>
    <dgm:pt modelId="{1DEA8EAF-F6FC-4AE5-B2C4-BD41B37645F2}" type="parTrans" cxnId="{405E12C5-E214-46F5-8C0D-09D42191D8AA}">
      <dgm:prSet/>
      <dgm:spPr/>
      <dgm:t>
        <a:bodyPr/>
        <a:lstStyle/>
        <a:p>
          <a:endParaRPr lang="en-GB"/>
        </a:p>
      </dgm:t>
    </dgm:pt>
    <dgm:pt modelId="{15EC6530-F1A1-4C00-9919-CCFB71F76EEC}" type="sibTrans" cxnId="{405E12C5-E214-46F5-8C0D-09D42191D8AA}">
      <dgm:prSet/>
      <dgm:spPr/>
      <dgm:t>
        <a:bodyPr/>
        <a:lstStyle/>
        <a:p>
          <a:endParaRPr lang="en-GB"/>
        </a:p>
      </dgm:t>
    </dgm:pt>
    <dgm:pt modelId="{4A91C186-5693-45DC-98A5-C7E74A2991DC}">
      <dgm:prSet phldrT="[Text]" custT="1"/>
      <dgm:spPr>
        <a:ln w="28575">
          <a:solidFill>
            <a:schemeClr val="accent4"/>
          </a:solidFill>
        </a:ln>
      </dgm:spPr>
      <dgm:t>
        <a:bodyPr/>
        <a:lstStyle/>
        <a:p>
          <a:r>
            <a:rPr lang="en-GB" sz="1800" dirty="0"/>
            <a:t>Potential portfolio of previous experience and performances</a:t>
          </a:r>
        </a:p>
      </dgm:t>
    </dgm:pt>
    <dgm:pt modelId="{EFD6504D-2327-4559-8764-B0E89AA2959F}" type="parTrans" cxnId="{822F0954-4093-40CF-B750-E3E7CF828BA6}">
      <dgm:prSet/>
      <dgm:spPr/>
      <dgm:t>
        <a:bodyPr/>
        <a:lstStyle/>
        <a:p>
          <a:endParaRPr lang="en-GB"/>
        </a:p>
      </dgm:t>
    </dgm:pt>
    <dgm:pt modelId="{9584BE24-6CAC-4265-810F-C2CD222AC30F}" type="sibTrans" cxnId="{822F0954-4093-40CF-B750-E3E7CF828BA6}">
      <dgm:prSet/>
      <dgm:spPr/>
      <dgm:t>
        <a:bodyPr/>
        <a:lstStyle/>
        <a:p>
          <a:endParaRPr lang="en-GB"/>
        </a:p>
      </dgm:t>
    </dgm:pt>
    <dgm:pt modelId="{425AC6BE-B128-48A2-955F-C9298479FD10}">
      <dgm:prSet phldrT="[Text]" custT="1"/>
      <dgm:spPr>
        <a:ln w="28575">
          <a:solidFill>
            <a:schemeClr val="accent4"/>
          </a:solidFill>
        </a:ln>
      </dgm:spPr>
      <dgm:t>
        <a:bodyPr/>
        <a:lstStyle/>
        <a:p>
          <a:r>
            <a:rPr lang="en-GB" sz="1800" dirty="0"/>
            <a:t>Shows interest in subject area</a:t>
          </a:r>
        </a:p>
      </dgm:t>
    </dgm:pt>
    <dgm:pt modelId="{E27CDFD3-51BB-4DCC-8BF9-AD5A08457309}" type="parTrans" cxnId="{4F0EF5F2-F296-4403-B7AE-148A26F39A0A}">
      <dgm:prSet/>
      <dgm:spPr/>
      <dgm:t>
        <a:bodyPr/>
        <a:lstStyle/>
        <a:p>
          <a:endParaRPr lang="en-GB"/>
        </a:p>
      </dgm:t>
    </dgm:pt>
    <dgm:pt modelId="{589DA242-F23B-4877-9265-3C52EB9B2692}" type="sibTrans" cxnId="{4F0EF5F2-F296-4403-B7AE-148A26F39A0A}">
      <dgm:prSet/>
      <dgm:spPr/>
      <dgm:t>
        <a:bodyPr/>
        <a:lstStyle/>
        <a:p>
          <a:endParaRPr lang="en-GB"/>
        </a:p>
      </dgm:t>
    </dgm:pt>
    <dgm:pt modelId="{730395D6-561C-44C6-9F7F-3D0AAD13FA31}" type="pres">
      <dgm:prSet presAssocID="{F4F63140-A196-4C51-B106-083D9638AB9D}" presName="Name0" presStyleCnt="0">
        <dgm:presLayoutVars>
          <dgm:dir/>
          <dgm:animLvl val="lvl"/>
          <dgm:resizeHandles val="exact"/>
        </dgm:presLayoutVars>
      </dgm:prSet>
      <dgm:spPr/>
      <dgm:t>
        <a:bodyPr/>
        <a:lstStyle/>
        <a:p>
          <a:endParaRPr lang="en-US"/>
        </a:p>
      </dgm:t>
    </dgm:pt>
    <dgm:pt modelId="{29D5F2C7-5C16-4B0B-84CD-EB1B067D99B3}" type="pres">
      <dgm:prSet presAssocID="{F4F63140-A196-4C51-B106-083D9638AB9D}" presName="tSp" presStyleCnt="0"/>
      <dgm:spPr/>
    </dgm:pt>
    <dgm:pt modelId="{5D080547-047D-4392-9458-D054B4BA3805}" type="pres">
      <dgm:prSet presAssocID="{F4F63140-A196-4C51-B106-083D9638AB9D}" presName="bSp" presStyleCnt="0"/>
      <dgm:spPr/>
    </dgm:pt>
    <dgm:pt modelId="{7A13E087-B301-45E7-A7B2-A71A351ACCA4}" type="pres">
      <dgm:prSet presAssocID="{F4F63140-A196-4C51-B106-083D9638AB9D}" presName="process" presStyleCnt="0"/>
      <dgm:spPr/>
    </dgm:pt>
    <dgm:pt modelId="{7C49BB75-33AC-4F43-A811-EF68A019A5B2}" type="pres">
      <dgm:prSet presAssocID="{B91F1DEF-8027-4534-BEC6-D9AB9BC5B4A8}" presName="composite1" presStyleCnt="0"/>
      <dgm:spPr/>
    </dgm:pt>
    <dgm:pt modelId="{375DD645-198D-45D8-B9B5-06E0A09EAE46}" type="pres">
      <dgm:prSet presAssocID="{B91F1DEF-8027-4534-BEC6-D9AB9BC5B4A8}" presName="dummyNode1" presStyleLbl="node1" presStyleIdx="0" presStyleCnt="4"/>
      <dgm:spPr/>
    </dgm:pt>
    <dgm:pt modelId="{E37CB75F-266C-4608-B917-B6F36B6AA5C2}" type="pres">
      <dgm:prSet presAssocID="{B91F1DEF-8027-4534-BEC6-D9AB9BC5B4A8}" presName="childNode1" presStyleLbl="bgAcc1" presStyleIdx="0" presStyleCnt="4" custScaleX="112754" custScaleY="162370" custLinFactNeighborX="-275" custLinFactNeighborY="75970">
        <dgm:presLayoutVars>
          <dgm:bulletEnabled val="1"/>
        </dgm:presLayoutVars>
      </dgm:prSet>
      <dgm:spPr/>
      <dgm:t>
        <a:bodyPr/>
        <a:lstStyle/>
        <a:p>
          <a:endParaRPr lang="en-US"/>
        </a:p>
      </dgm:t>
    </dgm:pt>
    <dgm:pt modelId="{D2819593-6EC8-4EA8-8695-DB69CFDEA856}" type="pres">
      <dgm:prSet presAssocID="{B91F1DEF-8027-4534-BEC6-D9AB9BC5B4A8}" presName="childNode1tx" presStyleLbl="bgAcc1" presStyleIdx="0" presStyleCnt="4">
        <dgm:presLayoutVars>
          <dgm:bulletEnabled val="1"/>
        </dgm:presLayoutVars>
      </dgm:prSet>
      <dgm:spPr/>
      <dgm:t>
        <a:bodyPr/>
        <a:lstStyle/>
        <a:p>
          <a:endParaRPr lang="en-US"/>
        </a:p>
      </dgm:t>
    </dgm:pt>
    <dgm:pt modelId="{59873539-4DFB-4AE0-91F2-948D53488009}" type="pres">
      <dgm:prSet presAssocID="{B91F1DEF-8027-4534-BEC6-D9AB9BC5B4A8}" presName="parentNode1" presStyleLbl="node1" presStyleIdx="0" presStyleCnt="4" custLinFactY="98339" custLinFactNeighborX="-11121" custLinFactNeighborY="100000">
        <dgm:presLayoutVars>
          <dgm:chMax val="1"/>
          <dgm:bulletEnabled val="1"/>
        </dgm:presLayoutVars>
      </dgm:prSet>
      <dgm:spPr/>
      <dgm:t>
        <a:bodyPr/>
        <a:lstStyle/>
        <a:p>
          <a:endParaRPr lang="en-US"/>
        </a:p>
      </dgm:t>
    </dgm:pt>
    <dgm:pt modelId="{58AF2C47-4B08-46BF-BD75-98339598A16A}" type="pres">
      <dgm:prSet presAssocID="{B91F1DEF-8027-4534-BEC6-D9AB9BC5B4A8}" presName="connSite1" presStyleCnt="0"/>
      <dgm:spPr/>
    </dgm:pt>
    <dgm:pt modelId="{2251D600-397D-4FA7-8B59-F896E359982D}" type="pres">
      <dgm:prSet presAssocID="{1A7FA7FD-EAF9-45FD-8E06-C48ABA97CE32}" presName="Name9" presStyleLbl="sibTrans2D1" presStyleIdx="0" presStyleCnt="3" custAng="499678" custLinFactNeighborX="1262" custLinFactNeighborY="471"/>
      <dgm:spPr/>
      <dgm:t>
        <a:bodyPr/>
        <a:lstStyle/>
        <a:p>
          <a:endParaRPr lang="en-US"/>
        </a:p>
      </dgm:t>
    </dgm:pt>
    <dgm:pt modelId="{6025C521-63ED-4F82-A8FD-990C4D39DB55}" type="pres">
      <dgm:prSet presAssocID="{E0D6FB28-1854-45B7-8E40-A08373E315B6}" presName="composite2" presStyleCnt="0"/>
      <dgm:spPr/>
    </dgm:pt>
    <dgm:pt modelId="{5507565E-5B6F-4695-9A4D-181ED48037DD}" type="pres">
      <dgm:prSet presAssocID="{E0D6FB28-1854-45B7-8E40-A08373E315B6}" presName="dummyNode2" presStyleLbl="node1" presStyleIdx="0" presStyleCnt="4"/>
      <dgm:spPr/>
    </dgm:pt>
    <dgm:pt modelId="{EE4B5AB2-B162-4823-9675-5CB4DB24CCE0}" type="pres">
      <dgm:prSet presAssocID="{E0D6FB28-1854-45B7-8E40-A08373E315B6}" presName="childNode2" presStyleLbl="bgAcc1" presStyleIdx="1" presStyleCnt="4" custScaleX="116583" custScaleY="155677" custLinFactNeighborX="-6135" custLinFactNeighborY="6037">
        <dgm:presLayoutVars>
          <dgm:bulletEnabled val="1"/>
        </dgm:presLayoutVars>
      </dgm:prSet>
      <dgm:spPr/>
      <dgm:t>
        <a:bodyPr/>
        <a:lstStyle/>
        <a:p>
          <a:endParaRPr lang="en-US"/>
        </a:p>
      </dgm:t>
    </dgm:pt>
    <dgm:pt modelId="{555B2C73-351F-4619-B4DC-D7B8333AEB54}" type="pres">
      <dgm:prSet presAssocID="{E0D6FB28-1854-45B7-8E40-A08373E315B6}" presName="childNode2tx" presStyleLbl="bgAcc1" presStyleIdx="1" presStyleCnt="4">
        <dgm:presLayoutVars>
          <dgm:bulletEnabled val="1"/>
        </dgm:presLayoutVars>
      </dgm:prSet>
      <dgm:spPr/>
      <dgm:t>
        <a:bodyPr/>
        <a:lstStyle/>
        <a:p>
          <a:endParaRPr lang="en-US"/>
        </a:p>
      </dgm:t>
    </dgm:pt>
    <dgm:pt modelId="{1D73D681-CF9B-41B7-A46D-2C14FDBF846A}" type="pres">
      <dgm:prSet presAssocID="{E0D6FB28-1854-45B7-8E40-A08373E315B6}" presName="parentNode2" presStyleLbl="node1" presStyleIdx="1" presStyleCnt="4" custLinFactNeighborX="-15065" custLinFactNeighborY="-28201">
        <dgm:presLayoutVars>
          <dgm:chMax val="0"/>
          <dgm:bulletEnabled val="1"/>
        </dgm:presLayoutVars>
      </dgm:prSet>
      <dgm:spPr/>
      <dgm:t>
        <a:bodyPr/>
        <a:lstStyle/>
        <a:p>
          <a:endParaRPr lang="en-US"/>
        </a:p>
      </dgm:t>
    </dgm:pt>
    <dgm:pt modelId="{74CAB72B-6522-476F-A1FA-40E9BF5204E8}" type="pres">
      <dgm:prSet presAssocID="{E0D6FB28-1854-45B7-8E40-A08373E315B6}" presName="connSite2" presStyleCnt="0"/>
      <dgm:spPr/>
    </dgm:pt>
    <dgm:pt modelId="{D791225F-BDE3-448B-8984-3F9CAB3B17B8}" type="pres">
      <dgm:prSet presAssocID="{BC5AEB01-66F2-4D63-B7C1-54CBBAA7C67F}" presName="Name18" presStyleLbl="sibTrans2D1" presStyleIdx="1" presStyleCnt="3" custScaleX="80295" custScaleY="60859" custLinFactNeighborY="-7953"/>
      <dgm:spPr/>
      <dgm:t>
        <a:bodyPr/>
        <a:lstStyle/>
        <a:p>
          <a:endParaRPr lang="en-US"/>
        </a:p>
      </dgm:t>
    </dgm:pt>
    <dgm:pt modelId="{D6BACB75-59A5-47A5-A4D6-EF311BB249AA}" type="pres">
      <dgm:prSet presAssocID="{FD419CA0-9D61-434E-A279-4874CBF6AFEC}" presName="composite1" presStyleCnt="0"/>
      <dgm:spPr/>
    </dgm:pt>
    <dgm:pt modelId="{C57AC9D5-77A7-4D0B-9F5F-4E3287CE81DB}" type="pres">
      <dgm:prSet presAssocID="{FD419CA0-9D61-434E-A279-4874CBF6AFEC}" presName="dummyNode1" presStyleLbl="node1" presStyleIdx="1" presStyleCnt="4"/>
      <dgm:spPr/>
    </dgm:pt>
    <dgm:pt modelId="{B2AB86E8-9449-4049-A6CF-23DA4455B1DE}" type="pres">
      <dgm:prSet presAssocID="{FD419CA0-9D61-434E-A279-4874CBF6AFEC}" presName="childNode1" presStyleLbl="bgAcc1" presStyleIdx="2" presStyleCnt="4" custScaleX="133744" custScaleY="150234" custLinFactNeighborX="-3288" custLinFactNeighborY="35065">
        <dgm:presLayoutVars>
          <dgm:bulletEnabled val="1"/>
        </dgm:presLayoutVars>
      </dgm:prSet>
      <dgm:spPr/>
      <dgm:t>
        <a:bodyPr/>
        <a:lstStyle/>
        <a:p>
          <a:endParaRPr lang="en-US"/>
        </a:p>
      </dgm:t>
    </dgm:pt>
    <dgm:pt modelId="{9343A7C8-C37D-431F-BA00-34AD91512675}" type="pres">
      <dgm:prSet presAssocID="{FD419CA0-9D61-434E-A279-4874CBF6AFEC}" presName="childNode1tx" presStyleLbl="bgAcc1" presStyleIdx="2" presStyleCnt="4">
        <dgm:presLayoutVars>
          <dgm:bulletEnabled val="1"/>
        </dgm:presLayoutVars>
      </dgm:prSet>
      <dgm:spPr/>
      <dgm:t>
        <a:bodyPr/>
        <a:lstStyle/>
        <a:p>
          <a:endParaRPr lang="en-US"/>
        </a:p>
      </dgm:t>
    </dgm:pt>
    <dgm:pt modelId="{8295EB35-C448-4D55-AE0F-77AB9BC8AED2}" type="pres">
      <dgm:prSet presAssocID="{FD419CA0-9D61-434E-A279-4874CBF6AFEC}" presName="parentNode1" presStyleLbl="node1" presStyleIdx="2" presStyleCnt="4" custLinFactNeighborX="0" custLinFactNeighborY="60067">
        <dgm:presLayoutVars>
          <dgm:chMax val="1"/>
          <dgm:bulletEnabled val="1"/>
        </dgm:presLayoutVars>
      </dgm:prSet>
      <dgm:spPr/>
      <dgm:t>
        <a:bodyPr/>
        <a:lstStyle/>
        <a:p>
          <a:endParaRPr lang="en-US"/>
        </a:p>
      </dgm:t>
    </dgm:pt>
    <dgm:pt modelId="{F795F3AA-F182-4930-A723-5DC490729301}" type="pres">
      <dgm:prSet presAssocID="{FD419CA0-9D61-434E-A279-4874CBF6AFEC}" presName="connSite1" presStyleCnt="0"/>
      <dgm:spPr/>
    </dgm:pt>
    <dgm:pt modelId="{85FE646C-F384-482F-BFC1-0CFC1DA7350C}" type="pres">
      <dgm:prSet presAssocID="{89B57865-C540-4D6B-B570-D256EE3F7BB6}" presName="Name9" presStyleLbl="sibTrans2D1" presStyleIdx="2" presStyleCnt="3" custLinFactNeighborX="-13759" custLinFactNeighborY="1968"/>
      <dgm:spPr/>
      <dgm:t>
        <a:bodyPr/>
        <a:lstStyle/>
        <a:p>
          <a:endParaRPr lang="en-US"/>
        </a:p>
      </dgm:t>
    </dgm:pt>
    <dgm:pt modelId="{DCA609C5-23E6-48FB-BD12-4091675AEC2A}" type="pres">
      <dgm:prSet presAssocID="{CE195413-829F-4E5D-80AE-8FF6DBFCB2DE}" presName="composite2" presStyleCnt="0"/>
      <dgm:spPr/>
    </dgm:pt>
    <dgm:pt modelId="{D6655A90-9770-444F-A119-5AF1DCAF4C54}" type="pres">
      <dgm:prSet presAssocID="{CE195413-829F-4E5D-80AE-8FF6DBFCB2DE}" presName="dummyNode2" presStyleLbl="node1" presStyleIdx="2" presStyleCnt="4"/>
      <dgm:spPr/>
    </dgm:pt>
    <dgm:pt modelId="{5209EAF0-2457-4CC3-B0DF-8F7272D647A6}" type="pres">
      <dgm:prSet presAssocID="{CE195413-829F-4E5D-80AE-8FF6DBFCB2DE}" presName="childNode2" presStyleLbl="bgAcc1" presStyleIdx="3" presStyleCnt="4" custLinFactNeighborX="10393" custLinFactNeighborY="-36038">
        <dgm:presLayoutVars>
          <dgm:bulletEnabled val="1"/>
        </dgm:presLayoutVars>
      </dgm:prSet>
      <dgm:spPr/>
    </dgm:pt>
    <dgm:pt modelId="{B563801E-05C9-4BB2-9BC0-A94219EBA933}" type="pres">
      <dgm:prSet presAssocID="{CE195413-829F-4E5D-80AE-8FF6DBFCB2DE}" presName="childNode2tx" presStyleLbl="bgAcc1" presStyleIdx="3" presStyleCnt="4">
        <dgm:presLayoutVars>
          <dgm:bulletEnabled val="1"/>
        </dgm:presLayoutVars>
      </dgm:prSet>
      <dgm:spPr/>
    </dgm:pt>
    <dgm:pt modelId="{FC2E8F29-0DC3-4B92-82CE-5E0B9C571997}" type="pres">
      <dgm:prSet presAssocID="{CE195413-829F-4E5D-80AE-8FF6DBFCB2DE}" presName="parentNode2" presStyleLbl="node1" presStyleIdx="3" presStyleCnt="4" custScaleX="146955" custScaleY="323553" custLinFactNeighborX="-5113" custLinFactNeighborY="34330">
        <dgm:presLayoutVars>
          <dgm:chMax val="0"/>
          <dgm:bulletEnabled val="1"/>
        </dgm:presLayoutVars>
      </dgm:prSet>
      <dgm:spPr/>
      <dgm:t>
        <a:bodyPr/>
        <a:lstStyle/>
        <a:p>
          <a:endParaRPr lang="en-US"/>
        </a:p>
      </dgm:t>
    </dgm:pt>
    <dgm:pt modelId="{2FC1D87D-A332-4FC6-ACFF-343E90908FC4}" type="pres">
      <dgm:prSet presAssocID="{CE195413-829F-4E5D-80AE-8FF6DBFCB2DE}" presName="connSite2" presStyleCnt="0"/>
      <dgm:spPr/>
    </dgm:pt>
  </dgm:ptLst>
  <dgm:cxnLst>
    <dgm:cxn modelId="{405E12C5-E214-46F5-8C0D-09D42191D8AA}" srcId="{E0D6FB28-1854-45B7-8E40-A08373E315B6}" destId="{ABE44B92-A4F3-4EAC-905B-8E48A4D6DED1}" srcOrd="2" destOrd="0" parTransId="{1DEA8EAF-F6FC-4AE5-B2C4-BD41B37645F2}" sibTransId="{15EC6530-F1A1-4C00-9919-CCFB71F76EEC}"/>
    <dgm:cxn modelId="{BF7009E9-FF43-486C-8157-7D1E4AB09BFE}" srcId="{F4F63140-A196-4C51-B106-083D9638AB9D}" destId="{FD419CA0-9D61-434E-A279-4874CBF6AFEC}" srcOrd="2" destOrd="0" parTransId="{DEAEDD0E-BC7A-4EDD-9308-5EAFE210B96C}" sibTransId="{89B57865-C540-4D6B-B570-D256EE3F7BB6}"/>
    <dgm:cxn modelId="{50ADF04E-60B5-448D-A10B-D2F0B0A93D4A}" type="presOf" srcId="{49FCF328-954F-4FD2-A12E-021582EE2607}" destId="{D2819593-6EC8-4EA8-8695-DB69CFDEA856}" srcOrd="1" destOrd="1" presId="urn:microsoft.com/office/officeart/2005/8/layout/hProcess4"/>
    <dgm:cxn modelId="{3A84101D-C90B-417F-B6F5-DEDDC3F85C2D}" srcId="{FD419CA0-9D61-434E-A279-4874CBF6AFEC}" destId="{641D6BB7-8089-470D-9C3F-B7D28F676507}" srcOrd="0" destOrd="0" parTransId="{F602888B-C47E-4014-A3EF-FA20825E1DD4}" sibTransId="{14879B3A-9FAF-4D3B-9E8D-322CC0FBEFFC}"/>
    <dgm:cxn modelId="{4C42E59A-2495-447F-B2E0-FE2FFD79EE05}" type="presOf" srcId="{425AC6BE-B128-48A2-955F-C9298479FD10}" destId="{9343A7C8-C37D-431F-BA00-34AD91512675}" srcOrd="1" destOrd="2" presId="urn:microsoft.com/office/officeart/2005/8/layout/hProcess4"/>
    <dgm:cxn modelId="{D6CBF7A2-3477-4126-847D-97BEE3068B7E}" type="presOf" srcId="{8F3706F6-B9D5-4631-8FC7-ADAA4048405E}" destId="{D2819593-6EC8-4EA8-8695-DB69CFDEA856}" srcOrd="1" destOrd="0" presId="urn:microsoft.com/office/officeart/2005/8/layout/hProcess4"/>
    <dgm:cxn modelId="{9E1D02AC-11E4-446D-B3FE-1BDA725154B3}" type="presOf" srcId="{CE195413-829F-4E5D-80AE-8FF6DBFCB2DE}" destId="{FC2E8F29-0DC3-4B92-82CE-5E0B9C571997}" srcOrd="0" destOrd="0" presId="urn:microsoft.com/office/officeart/2005/8/layout/hProcess4"/>
    <dgm:cxn modelId="{458B7CBF-8D2F-4181-A361-79725865B2D7}" type="presOf" srcId="{ABE44B92-A4F3-4EAC-905B-8E48A4D6DED1}" destId="{555B2C73-351F-4619-B4DC-D7B8333AEB54}" srcOrd="1" destOrd="2" presId="urn:microsoft.com/office/officeart/2005/8/layout/hProcess4"/>
    <dgm:cxn modelId="{575C2AF7-77F2-4F40-A7C9-ED366FB02A42}" type="presOf" srcId="{425AC6BE-B128-48A2-955F-C9298479FD10}" destId="{B2AB86E8-9449-4049-A6CF-23DA4455B1DE}" srcOrd="0" destOrd="2" presId="urn:microsoft.com/office/officeart/2005/8/layout/hProcess4"/>
    <dgm:cxn modelId="{CE044997-8BA9-4984-A8BD-1D6C22AAB8F7}" srcId="{F4F63140-A196-4C51-B106-083D9638AB9D}" destId="{CE195413-829F-4E5D-80AE-8FF6DBFCB2DE}" srcOrd="3" destOrd="0" parTransId="{22A1975F-E4CB-42AD-B934-77854625E52B}" sibTransId="{F4DEE1F3-542F-4E3A-BAA0-D6F7DF6D8B33}"/>
    <dgm:cxn modelId="{66C53B49-3AFF-4CC6-B804-C877315D5EAC}" type="presOf" srcId="{FD419CA0-9D61-434E-A279-4874CBF6AFEC}" destId="{8295EB35-C448-4D55-AE0F-77AB9BC8AED2}" srcOrd="0" destOrd="0" presId="urn:microsoft.com/office/officeart/2005/8/layout/hProcess4"/>
    <dgm:cxn modelId="{5976AF8D-4484-4268-B209-09AD77C09B9D}" type="presOf" srcId="{BC5AEB01-66F2-4D63-B7C1-54CBBAA7C67F}" destId="{D791225F-BDE3-448B-8984-3F9CAB3B17B8}" srcOrd="0" destOrd="0" presId="urn:microsoft.com/office/officeart/2005/8/layout/hProcess4"/>
    <dgm:cxn modelId="{D63D4687-37FF-472D-983F-AAF8C03B5618}" type="presOf" srcId="{B91F1DEF-8027-4534-BEC6-D9AB9BC5B4A8}" destId="{59873539-4DFB-4AE0-91F2-948D53488009}" srcOrd="0" destOrd="0" presId="urn:microsoft.com/office/officeart/2005/8/layout/hProcess4"/>
    <dgm:cxn modelId="{7631CD54-8D33-4AD9-A4D3-3781BE802F3C}" type="presOf" srcId="{E0D6FB28-1854-45B7-8E40-A08373E315B6}" destId="{1D73D681-CF9B-41B7-A46D-2C14FDBF846A}" srcOrd="0" destOrd="0" presId="urn:microsoft.com/office/officeart/2005/8/layout/hProcess4"/>
    <dgm:cxn modelId="{08A3BAB1-DEAB-4DD4-9BEC-9371C0E8F957}" type="presOf" srcId="{4D989882-1FB0-4982-BDDB-F906A9D429A1}" destId="{EE4B5AB2-B162-4823-9675-5CB4DB24CCE0}" srcOrd="0" destOrd="0" presId="urn:microsoft.com/office/officeart/2005/8/layout/hProcess4"/>
    <dgm:cxn modelId="{FDEC0E27-DC3C-428E-BD98-6EF2A829F1B0}" type="presOf" srcId="{89B57865-C540-4D6B-B570-D256EE3F7BB6}" destId="{85FE646C-F384-482F-BFC1-0CFC1DA7350C}" srcOrd="0" destOrd="0" presId="urn:microsoft.com/office/officeart/2005/8/layout/hProcess4"/>
    <dgm:cxn modelId="{A4498E43-9D7D-4A74-BFC4-A8663A4DC833}" srcId="{B91F1DEF-8027-4534-BEC6-D9AB9BC5B4A8}" destId="{8F3706F6-B9D5-4631-8FC7-ADAA4048405E}" srcOrd="0" destOrd="0" parTransId="{C7AB01BC-7345-43FF-84D1-E057BB9CAAB6}" sibTransId="{722E903B-D7B3-40CE-879F-8D71D610E173}"/>
    <dgm:cxn modelId="{84F36DB5-F818-4F66-8652-2564610CE199}" type="presOf" srcId="{ABE44B92-A4F3-4EAC-905B-8E48A4D6DED1}" destId="{EE4B5AB2-B162-4823-9675-5CB4DB24CCE0}" srcOrd="0" destOrd="2" presId="urn:microsoft.com/office/officeart/2005/8/layout/hProcess4"/>
    <dgm:cxn modelId="{5A5612FB-BAA6-49C9-A504-FF98644029F7}" srcId="{F4F63140-A196-4C51-B106-083D9638AB9D}" destId="{B91F1DEF-8027-4534-BEC6-D9AB9BC5B4A8}" srcOrd="0" destOrd="0" parTransId="{57918ED4-DFD0-4514-BDF4-55800B4B1582}" sibTransId="{1A7FA7FD-EAF9-45FD-8E06-C48ABA97CE32}"/>
    <dgm:cxn modelId="{4446FD96-4B13-486F-AD56-E18140349767}" type="presOf" srcId="{9EE7527F-0EF5-46FB-9194-EC7EF1126F2D}" destId="{EE4B5AB2-B162-4823-9675-5CB4DB24CCE0}" srcOrd="0" destOrd="1" presId="urn:microsoft.com/office/officeart/2005/8/layout/hProcess4"/>
    <dgm:cxn modelId="{6082FE75-3F4F-44E3-989C-53449443E5A3}" type="presOf" srcId="{49FCF328-954F-4FD2-A12E-021582EE2607}" destId="{E37CB75F-266C-4608-B917-B6F36B6AA5C2}" srcOrd="0" destOrd="1" presId="urn:microsoft.com/office/officeart/2005/8/layout/hProcess4"/>
    <dgm:cxn modelId="{712BB7FA-C464-46A3-A454-2008B48FDC17}" type="presOf" srcId="{641D6BB7-8089-470D-9C3F-B7D28F676507}" destId="{9343A7C8-C37D-431F-BA00-34AD91512675}" srcOrd="1" destOrd="0" presId="urn:microsoft.com/office/officeart/2005/8/layout/hProcess4"/>
    <dgm:cxn modelId="{ACFC0EFE-42C9-41A0-8F87-3E6C4C670F40}" type="presOf" srcId="{1A7FA7FD-EAF9-45FD-8E06-C48ABA97CE32}" destId="{2251D600-397D-4FA7-8B59-F896E359982D}" srcOrd="0" destOrd="0" presId="urn:microsoft.com/office/officeart/2005/8/layout/hProcess4"/>
    <dgm:cxn modelId="{717C5983-A2A5-491C-90C8-3C1B9D7DDB87}" type="presOf" srcId="{8F3706F6-B9D5-4631-8FC7-ADAA4048405E}" destId="{E37CB75F-266C-4608-B917-B6F36B6AA5C2}" srcOrd="0" destOrd="0" presId="urn:microsoft.com/office/officeart/2005/8/layout/hProcess4"/>
    <dgm:cxn modelId="{B6086958-BC50-4C95-809E-3F8FF0C08733}" type="presOf" srcId="{4A91C186-5693-45DC-98A5-C7E74A2991DC}" destId="{9343A7C8-C37D-431F-BA00-34AD91512675}" srcOrd="1" destOrd="1" presId="urn:microsoft.com/office/officeart/2005/8/layout/hProcess4"/>
    <dgm:cxn modelId="{705CB61C-FDC4-4372-BF7D-83A0C96B363F}" srcId="{E0D6FB28-1854-45B7-8E40-A08373E315B6}" destId="{4D989882-1FB0-4982-BDDB-F906A9D429A1}" srcOrd="0" destOrd="0" parTransId="{AC0AD497-1F23-4D8A-857B-9C4D25C458CB}" sibTransId="{74D496E1-9738-4671-A255-031853A6E93A}"/>
    <dgm:cxn modelId="{1876184F-D216-441C-B9DA-F122FB207858}" srcId="{B91F1DEF-8027-4534-BEC6-D9AB9BC5B4A8}" destId="{49FCF328-954F-4FD2-A12E-021582EE2607}" srcOrd="1" destOrd="0" parTransId="{1E46D0C8-8995-4FC9-BBE2-A9FFF47131BD}" sibTransId="{74B24BCF-7D91-414E-AEF2-8CDDBD4C6AFC}"/>
    <dgm:cxn modelId="{5D2C0D52-D5CD-4828-A74E-8F9DDCDD083B}" type="presOf" srcId="{4D989882-1FB0-4982-BDDB-F906A9D429A1}" destId="{555B2C73-351F-4619-B4DC-D7B8333AEB54}" srcOrd="1" destOrd="0" presId="urn:microsoft.com/office/officeart/2005/8/layout/hProcess4"/>
    <dgm:cxn modelId="{617338F0-6A80-41DB-9B8E-E597C33521A9}" type="presOf" srcId="{641D6BB7-8089-470D-9C3F-B7D28F676507}" destId="{B2AB86E8-9449-4049-A6CF-23DA4455B1DE}" srcOrd="0" destOrd="0" presId="urn:microsoft.com/office/officeart/2005/8/layout/hProcess4"/>
    <dgm:cxn modelId="{8B8C323B-4E74-4161-A273-0EE939378B26}" srcId="{E0D6FB28-1854-45B7-8E40-A08373E315B6}" destId="{9EE7527F-0EF5-46FB-9194-EC7EF1126F2D}" srcOrd="1" destOrd="0" parTransId="{8833D977-30F0-43F2-B789-2D10154A13F8}" sibTransId="{4BF6ECB4-5F5B-4E45-B241-1C350874039D}"/>
    <dgm:cxn modelId="{EDD75461-CEBE-4ACE-A957-D4092AD2E2B5}" type="presOf" srcId="{F4F63140-A196-4C51-B106-083D9638AB9D}" destId="{730395D6-561C-44C6-9F7F-3D0AAD13FA31}" srcOrd="0" destOrd="0" presId="urn:microsoft.com/office/officeart/2005/8/layout/hProcess4"/>
    <dgm:cxn modelId="{AED29D1D-2CC9-46E4-99DC-53A37E6C8D17}" srcId="{F4F63140-A196-4C51-B106-083D9638AB9D}" destId="{E0D6FB28-1854-45B7-8E40-A08373E315B6}" srcOrd="1" destOrd="0" parTransId="{AA690EFF-FD0E-4A8B-9496-54D81450D27D}" sibTransId="{BC5AEB01-66F2-4D63-B7C1-54CBBAA7C67F}"/>
    <dgm:cxn modelId="{45049DF9-0558-441A-A610-A389C2D28152}" type="presOf" srcId="{4A91C186-5693-45DC-98A5-C7E74A2991DC}" destId="{B2AB86E8-9449-4049-A6CF-23DA4455B1DE}" srcOrd="0" destOrd="1" presId="urn:microsoft.com/office/officeart/2005/8/layout/hProcess4"/>
    <dgm:cxn modelId="{822F0954-4093-40CF-B750-E3E7CF828BA6}" srcId="{FD419CA0-9D61-434E-A279-4874CBF6AFEC}" destId="{4A91C186-5693-45DC-98A5-C7E74A2991DC}" srcOrd="1" destOrd="0" parTransId="{EFD6504D-2327-4559-8764-B0E89AA2959F}" sibTransId="{9584BE24-6CAC-4265-810F-C2CD222AC30F}"/>
    <dgm:cxn modelId="{4F0EF5F2-F296-4403-B7AE-148A26F39A0A}" srcId="{FD419CA0-9D61-434E-A279-4874CBF6AFEC}" destId="{425AC6BE-B128-48A2-955F-C9298479FD10}" srcOrd="2" destOrd="0" parTransId="{E27CDFD3-51BB-4DCC-8BF9-AD5A08457309}" sibTransId="{589DA242-F23B-4877-9265-3C52EB9B2692}"/>
    <dgm:cxn modelId="{24C60D71-4E59-4BF8-B597-64C20DEB90BF}" type="presOf" srcId="{9EE7527F-0EF5-46FB-9194-EC7EF1126F2D}" destId="{555B2C73-351F-4619-B4DC-D7B8333AEB54}" srcOrd="1" destOrd="1" presId="urn:microsoft.com/office/officeart/2005/8/layout/hProcess4"/>
    <dgm:cxn modelId="{D305957B-9BF7-4A93-A80A-5A8E36E39DFC}" type="presParOf" srcId="{730395D6-561C-44C6-9F7F-3D0AAD13FA31}" destId="{29D5F2C7-5C16-4B0B-84CD-EB1B067D99B3}" srcOrd="0" destOrd="0" presId="urn:microsoft.com/office/officeart/2005/8/layout/hProcess4"/>
    <dgm:cxn modelId="{BB579664-EFB3-4805-B3A6-582A63E5AF2E}" type="presParOf" srcId="{730395D6-561C-44C6-9F7F-3D0AAD13FA31}" destId="{5D080547-047D-4392-9458-D054B4BA3805}" srcOrd="1" destOrd="0" presId="urn:microsoft.com/office/officeart/2005/8/layout/hProcess4"/>
    <dgm:cxn modelId="{8F6B0A28-E0F0-4CF3-AE5A-B0434D144745}" type="presParOf" srcId="{730395D6-561C-44C6-9F7F-3D0AAD13FA31}" destId="{7A13E087-B301-45E7-A7B2-A71A351ACCA4}" srcOrd="2" destOrd="0" presId="urn:microsoft.com/office/officeart/2005/8/layout/hProcess4"/>
    <dgm:cxn modelId="{684DCC0D-F3A7-4D53-9B38-8EBEAB966A3F}" type="presParOf" srcId="{7A13E087-B301-45E7-A7B2-A71A351ACCA4}" destId="{7C49BB75-33AC-4F43-A811-EF68A019A5B2}" srcOrd="0" destOrd="0" presId="urn:microsoft.com/office/officeart/2005/8/layout/hProcess4"/>
    <dgm:cxn modelId="{DC39A729-AF85-40DC-8965-FBDBC8EFC647}" type="presParOf" srcId="{7C49BB75-33AC-4F43-A811-EF68A019A5B2}" destId="{375DD645-198D-45D8-B9B5-06E0A09EAE46}" srcOrd="0" destOrd="0" presId="urn:microsoft.com/office/officeart/2005/8/layout/hProcess4"/>
    <dgm:cxn modelId="{13C1D1B4-0DCF-4476-8FC1-CD6B6E4CAB48}" type="presParOf" srcId="{7C49BB75-33AC-4F43-A811-EF68A019A5B2}" destId="{E37CB75F-266C-4608-B917-B6F36B6AA5C2}" srcOrd="1" destOrd="0" presId="urn:microsoft.com/office/officeart/2005/8/layout/hProcess4"/>
    <dgm:cxn modelId="{35C64FC2-AE99-459E-A67E-E026A61442F8}" type="presParOf" srcId="{7C49BB75-33AC-4F43-A811-EF68A019A5B2}" destId="{D2819593-6EC8-4EA8-8695-DB69CFDEA856}" srcOrd="2" destOrd="0" presId="urn:microsoft.com/office/officeart/2005/8/layout/hProcess4"/>
    <dgm:cxn modelId="{31C2A299-E4FE-4F1A-8102-C070CBF59FC5}" type="presParOf" srcId="{7C49BB75-33AC-4F43-A811-EF68A019A5B2}" destId="{59873539-4DFB-4AE0-91F2-948D53488009}" srcOrd="3" destOrd="0" presId="urn:microsoft.com/office/officeart/2005/8/layout/hProcess4"/>
    <dgm:cxn modelId="{0D62E9D0-633B-47FC-9A41-1AFC57CA0F10}" type="presParOf" srcId="{7C49BB75-33AC-4F43-A811-EF68A019A5B2}" destId="{58AF2C47-4B08-46BF-BD75-98339598A16A}" srcOrd="4" destOrd="0" presId="urn:microsoft.com/office/officeart/2005/8/layout/hProcess4"/>
    <dgm:cxn modelId="{2E514636-09D1-484D-A4BE-9712E5C31B21}" type="presParOf" srcId="{7A13E087-B301-45E7-A7B2-A71A351ACCA4}" destId="{2251D600-397D-4FA7-8B59-F896E359982D}" srcOrd="1" destOrd="0" presId="urn:microsoft.com/office/officeart/2005/8/layout/hProcess4"/>
    <dgm:cxn modelId="{E516FB6D-6DD7-4F24-85D1-D1271305D0B2}" type="presParOf" srcId="{7A13E087-B301-45E7-A7B2-A71A351ACCA4}" destId="{6025C521-63ED-4F82-A8FD-990C4D39DB55}" srcOrd="2" destOrd="0" presId="urn:microsoft.com/office/officeart/2005/8/layout/hProcess4"/>
    <dgm:cxn modelId="{F015902E-9777-4CAB-98FE-E984D80B6861}" type="presParOf" srcId="{6025C521-63ED-4F82-A8FD-990C4D39DB55}" destId="{5507565E-5B6F-4695-9A4D-181ED48037DD}" srcOrd="0" destOrd="0" presId="urn:microsoft.com/office/officeart/2005/8/layout/hProcess4"/>
    <dgm:cxn modelId="{CF8F8D3E-7447-469B-B30C-E524340A6CEB}" type="presParOf" srcId="{6025C521-63ED-4F82-A8FD-990C4D39DB55}" destId="{EE4B5AB2-B162-4823-9675-5CB4DB24CCE0}" srcOrd="1" destOrd="0" presId="urn:microsoft.com/office/officeart/2005/8/layout/hProcess4"/>
    <dgm:cxn modelId="{4A6A9B65-1321-451D-95A2-4B5ECB96EC72}" type="presParOf" srcId="{6025C521-63ED-4F82-A8FD-990C4D39DB55}" destId="{555B2C73-351F-4619-B4DC-D7B8333AEB54}" srcOrd="2" destOrd="0" presId="urn:microsoft.com/office/officeart/2005/8/layout/hProcess4"/>
    <dgm:cxn modelId="{0F170409-3E57-4A4C-AC1B-1738B23D2B11}" type="presParOf" srcId="{6025C521-63ED-4F82-A8FD-990C4D39DB55}" destId="{1D73D681-CF9B-41B7-A46D-2C14FDBF846A}" srcOrd="3" destOrd="0" presId="urn:microsoft.com/office/officeart/2005/8/layout/hProcess4"/>
    <dgm:cxn modelId="{C375D31E-F34C-493F-AB36-59AB86670DD2}" type="presParOf" srcId="{6025C521-63ED-4F82-A8FD-990C4D39DB55}" destId="{74CAB72B-6522-476F-A1FA-40E9BF5204E8}" srcOrd="4" destOrd="0" presId="urn:microsoft.com/office/officeart/2005/8/layout/hProcess4"/>
    <dgm:cxn modelId="{4C2DD150-D49C-42D8-97FD-EF798256ECE0}" type="presParOf" srcId="{7A13E087-B301-45E7-A7B2-A71A351ACCA4}" destId="{D791225F-BDE3-448B-8984-3F9CAB3B17B8}" srcOrd="3" destOrd="0" presId="urn:microsoft.com/office/officeart/2005/8/layout/hProcess4"/>
    <dgm:cxn modelId="{808907B1-940B-4401-8BB3-4E56DF932DB3}" type="presParOf" srcId="{7A13E087-B301-45E7-A7B2-A71A351ACCA4}" destId="{D6BACB75-59A5-47A5-A4D6-EF311BB249AA}" srcOrd="4" destOrd="0" presId="urn:microsoft.com/office/officeart/2005/8/layout/hProcess4"/>
    <dgm:cxn modelId="{DD9E57C2-D95D-42D0-BD42-9D1904B712E4}" type="presParOf" srcId="{D6BACB75-59A5-47A5-A4D6-EF311BB249AA}" destId="{C57AC9D5-77A7-4D0B-9F5F-4E3287CE81DB}" srcOrd="0" destOrd="0" presId="urn:microsoft.com/office/officeart/2005/8/layout/hProcess4"/>
    <dgm:cxn modelId="{26DF3668-7198-4D83-AE84-4F018A831158}" type="presParOf" srcId="{D6BACB75-59A5-47A5-A4D6-EF311BB249AA}" destId="{B2AB86E8-9449-4049-A6CF-23DA4455B1DE}" srcOrd="1" destOrd="0" presId="urn:microsoft.com/office/officeart/2005/8/layout/hProcess4"/>
    <dgm:cxn modelId="{F0909098-0724-4048-AFA4-7D254EDFCFE5}" type="presParOf" srcId="{D6BACB75-59A5-47A5-A4D6-EF311BB249AA}" destId="{9343A7C8-C37D-431F-BA00-34AD91512675}" srcOrd="2" destOrd="0" presId="urn:microsoft.com/office/officeart/2005/8/layout/hProcess4"/>
    <dgm:cxn modelId="{4C5E5BE2-31FD-4170-AF51-C33B2C752E07}" type="presParOf" srcId="{D6BACB75-59A5-47A5-A4D6-EF311BB249AA}" destId="{8295EB35-C448-4D55-AE0F-77AB9BC8AED2}" srcOrd="3" destOrd="0" presId="urn:microsoft.com/office/officeart/2005/8/layout/hProcess4"/>
    <dgm:cxn modelId="{91559304-9557-4341-827B-DB33D69CE740}" type="presParOf" srcId="{D6BACB75-59A5-47A5-A4D6-EF311BB249AA}" destId="{F795F3AA-F182-4930-A723-5DC490729301}" srcOrd="4" destOrd="0" presId="urn:microsoft.com/office/officeart/2005/8/layout/hProcess4"/>
    <dgm:cxn modelId="{26D1FAA3-B71F-4919-8B0A-D2420DED2656}" type="presParOf" srcId="{7A13E087-B301-45E7-A7B2-A71A351ACCA4}" destId="{85FE646C-F384-482F-BFC1-0CFC1DA7350C}" srcOrd="5" destOrd="0" presId="urn:microsoft.com/office/officeart/2005/8/layout/hProcess4"/>
    <dgm:cxn modelId="{CF904216-EAD7-4FD7-8BD0-96A6E236911E}" type="presParOf" srcId="{7A13E087-B301-45E7-A7B2-A71A351ACCA4}" destId="{DCA609C5-23E6-48FB-BD12-4091675AEC2A}" srcOrd="6" destOrd="0" presId="urn:microsoft.com/office/officeart/2005/8/layout/hProcess4"/>
    <dgm:cxn modelId="{AE3B8983-601A-4B58-BDED-16AE74C3AA68}" type="presParOf" srcId="{DCA609C5-23E6-48FB-BD12-4091675AEC2A}" destId="{D6655A90-9770-444F-A119-5AF1DCAF4C54}" srcOrd="0" destOrd="0" presId="urn:microsoft.com/office/officeart/2005/8/layout/hProcess4"/>
    <dgm:cxn modelId="{7344AF1E-0918-4C03-8B87-316A06BD6718}" type="presParOf" srcId="{DCA609C5-23E6-48FB-BD12-4091675AEC2A}" destId="{5209EAF0-2457-4CC3-B0DF-8F7272D647A6}" srcOrd="1" destOrd="0" presId="urn:microsoft.com/office/officeart/2005/8/layout/hProcess4"/>
    <dgm:cxn modelId="{D5E3BDD7-7346-4470-B49C-6BA63E197D0F}" type="presParOf" srcId="{DCA609C5-23E6-48FB-BD12-4091675AEC2A}" destId="{B563801E-05C9-4BB2-9BC0-A94219EBA933}" srcOrd="2" destOrd="0" presId="urn:microsoft.com/office/officeart/2005/8/layout/hProcess4"/>
    <dgm:cxn modelId="{BF00C00C-582B-47C2-A450-3F55DB490EA5}" type="presParOf" srcId="{DCA609C5-23E6-48FB-BD12-4091675AEC2A}" destId="{FC2E8F29-0DC3-4B92-82CE-5E0B9C571997}" srcOrd="3" destOrd="0" presId="urn:microsoft.com/office/officeart/2005/8/layout/hProcess4"/>
    <dgm:cxn modelId="{09A64F17-2AE6-4788-AF5B-B5C1E7226F38}" type="presParOf" srcId="{DCA609C5-23E6-48FB-BD12-4091675AEC2A}" destId="{2FC1D87D-A332-4FC6-ACFF-343E90908FC4}"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F4F63140-A196-4C51-B106-083D9638AB9D}" type="doc">
      <dgm:prSet loTypeId="urn:microsoft.com/office/officeart/2005/8/layout/hProcess4" loCatId="process" qsTypeId="urn:microsoft.com/office/officeart/2005/8/quickstyle/simple1" qsCatId="simple" csTypeId="urn:microsoft.com/office/officeart/2005/8/colors/colorful1" csCatId="colorful" phldr="1"/>
      <dgm:spPr/>
      <dgm:t>
        <a:bodyPr/>
        <a:lstStyle/>
        <a:p>
          <a:endParaRPr lang="en-GB"/>
        </a:p>
      </dgm:t>
    </dgm:pt>
    <dgm:pt modelId="{B91F1DEF-8027-4534-BEC6-D9AB9BC5B4A8}">
      <dgm:prSet phldrT="[Text]"/>
      <dgm:spPr/>
      <dgm:t>
        <a:bodyPr/>
        <a:lstStyle/>
        <a:p>
          <a:r>
            <a:rPr lang="en-GB" b="1" dirty="0"/>
            <a:t>GCSEs</a:t>
          </a:r>
        </a:p>
      </dgm:t>
    </dgm:pt>
    <dgm:pt modelId="{57918ED4-DFD0-4514-BDF4-55800B4B1582}" type="parTrans" cxnId="{5A5612FB-BAA6-49C9-A504-FF98644029F7}">
      <dgm:prSet/>
      <dgm:spPr/>
      <dgm:t>
        <a:bodyPr/>
        <a:lstStyle/>
        <a:p>
          <a:endParaRPr lang="en-GB"/>
        </a:p>
      </dgm:t>
    </dgm:pt>
    <dgm:pt modelId="{1A7FA7FD-EAF9-45FD-8E06-C48ABA97CE32}" type="sibTrans" cxnId="{5A5612FB-BAA6-49C9-A504-FF98644029F7}">
      <dgm:prSet/>
      <dgm:spPr/>
      <dgm:t>
        <a:bodyPr/>
        <a:lstStyle/>
        <a:p>
          <a:endParaRPr lang="en-GB"/>
        </a:p>
      </dgm:t>
    </dgm:pt>
    <dgm:pt modelId="{8F3706F6-B9D5-4631-8FC7-ADAA4048405E}">
      <dgm:prSet phldrT="[Text]" custT="1"/>
      <dgm:spPr>
        <a:ln w="28575">
          <a:solidFill>
            <a:schemeClr val="accent2"/>
          </a:solidFill>
        </a:ln>
      </dgm:spPr>
      <dgm:t>
        <a:bodyPr/>
        <a:lstStyle/>
        <a:p>
          <a:r>
            <a:rPr lang="en-GB" sz="1800" dirty="0"/>
            <a:t>English and Maths (Grade 4) </a:t>
          </a:r>
        </a:p>
      </dgm:t>
    </dgm:pt>
    <dgm:pt modelId="{C7AB01BC-7345-43FF-84D1-E057BB9CAAB6}" type="parTrans" cxnId="{A4498E43-9D7D-4A74-BFC4-A8663A4DC833}">
      <dgm:prSet/>
      <dgm:spPr/>
      <dgm:t>
        <a:bodyPr/>
        <a:lstStyle/>
        <a:p>
          <a:endParaRPr lang="en-GB"/>
        </a:p>
      </dgm:t>
    </dgm:pt>
    <dgm:pt modelId="{722E903B-D7B3-40CE-879F-8D71D610E173}" type="sibTrans" cxnId="{A4498E43-9D7D-4A74-BFC4-A8663A4DC833}">
      <dgm:prSet/>
      <dgm:spPr/>
      <dgm:t>
        <a:bodyPr/>
        <a:lstStyle/>
        <a:p>
          <a:endParaRPr lang="en-GB"/>
        </a:p>
      </dgm:t>
    </dgm:pt>
    <dgm:pt modelId="{E0D6FB28-1854-45B7-8E40-A08373E315B6}">
      <dgm:prSet phldrT="[Text]"/>
      <dgm:spPr/>
      <dgm:t>
        <a:bodyPr/>
        <a:lstStyle/>
        <a:p>
          <a:r>
            <a:rPr lang="en-GB" b="1" dirty="0"/>
            <a:t>A Levels/BTECs</a:t>
          </a:r>
        </a:p>
      </dgm:t>
    </dgm:pt>
    <dgm:pt modelId="{AA690EFF-FD0E-4A8B-9496-54D81450D27D}" type="parTrans" cxnId="{AED29D1D-2CC9-46E4-99DC-53A37E6C8D17}">
      <dgm:prSet/>
      <dgm:spPr/>
      <dgm:t>
        <a:bodyPr/>
        <a:lstStyle/>
        <a:p>
          <a:endParaRPr lang="en-GB"/>
        </a:p>
      </dgm:t>
    </dgm:pt>
    <dgm:pt modelId="{BC5AEB01-66F2-4D63-B7C1-54CBBAA7C67F}" type="sibTrans" cxnId="{AED29D1D-2CC9-46E4-99DC-53A37E6C8D17}">
      <dgm:prSet/>
      <dgm:spPr/>
      <dgm:t>
        <a:bodyPr/>
        <a:lstStyle/>
        <a:p>
          <a:endParaRPr lang="en-GB"/>
        </a:p>
      </dgm:t>
    </dgm:pt>
    <dgm:pt modelId="{4D989882-1FB0-4982-BDDB-F906A9D429A1}">
      <dgm:prSet phldrT="[Text]" custT="1"/>
      <dgm:spPr>
        <a:ln w="38100">
          <a:solidFill>
            <a:schemeClr val="accent3"/>
          </a:solidFill>
        </a:ln>
      </dgm:spPr>
      <dgm:t>
        <a:bodyPr/>
        <a:lstStyle/>
        <a:p>
          <a:r>
            <a:rPr lang="en-GB" sz="1800" dirty="0"/>
            <a:t>2 A Levels (1 in science subject)</a:t>
          </a:r>
        </a:p>
      </dgm:t>
    </dgm:pt>
    <dgm:pt modelId="{AC0AD497-1F23-4D8A-857B-9C4D25C458CB}" type="parTrans" cxnId="{705CB61C-FDC4-4372-BF7D-83A0C96B363F}">
      <dgm:prSet/>
      <dgm:spPr/>
      <dgm:t>
        <a:bodyPr/>
        <a:lstStyle/>
        <a:p>
          <a:endParaRPr lang="en-GB"/>
        </a:p>
      </dgm:t>
    </dgm:pt>
    <dgm:pt modelId="{74D496E1-9738-4671-A255-031853A6E93A}" type="sibTrans" cxnId="{705CB61C-FDC4-4372-BF7D-83A0C96B363F}">
      <dgm:prSet/>
      <dgm:spPr/>
      <dgm:t>
        <a:bodyPr/>
        <a:lstStyle/>
        <a:p>
          <a:endParaRPr lang="en-GB"/>
        </a:p>
      </dgm:t>
    </dgm:pt>
    <dgm:pt modelId="{FD419CA0-9D61-434E-A279-4874CBF6AFEC}">
      <dgm:prSet phldrT="[Text]"/>
      <dgm:spPr/>
      <dgm:t>
        <a:bodyPr/>
        <a:lstStyle/>
        <a:p>
          <a:r>
            <a:rPr lang="en-GB" b="1" dirty="0"/>
            <a:t>Extracurricular</a:t>
          </a:r>
        </a:p>
        <a:p>
          <a:r>
            <a:rPr lang="en-GB" b="1" dirty="0"/>
            <a:t>(optional)</a:t>
          </a:r>
        </a:p>
      </dgm:t>
    </dgm:pt>
    <dgm:pt modelId="{DEAEDD0E-BC7A-4EDD-9308-5EAFE210B96C}" type="parTrans" cxnId="{BF7009E9-FF43-486C-8157-7D1E4AB09BFE}">
      <dgm:prSet/>
      <dgm:spPr/>
      <dgm:t>
        <a:bodyPr/>
        <a:lstStyle/>
        <a:p>
          <a:endParaRPr lang="en-GB"/>
        </a:p>
      </dgm:t>
    </dgm:pt>
    <dgm:pt modelId="{89B57865-C540-4D6B-B570-D256EE3F7BB6}" type="sibTrans" cxnId="{BF7009E9-FF43-486C-8157-7D1E4AB09BFE}">
      <dgm:prSet/>
      <dgm:spPr/>
      <dgm:t>
        <a:bodyPr/>
        <a:lstStyle/>
        <a:p>
          <a:endParaRPr lang="en-GB"/>
        </a:p>
      </dgm:t>
    </dgm:pt>
    <dgm:pt modelId="{641D6BB7-8089-470D-9C3F-B7D28F676507}">
      <dgm:prSet phldrT="[Text]" custT="1"/>
      <dgm:spPr>
        <a:ln w="28575">
          <a:solidFill>
            <a:schemeClr val="accent4"/>
          </a:solidFill>
        </a:ln>
      </dgm:spPr>
      <dgm:t>
        <a:bodyPr/>
        <a:lstStyle/>
        <a:p>
          <a:r>
            <a:rPr lang="en-GB" sz="1800" dirty="0"/>
            <a:t>Show interest in forensic science</a:t>
          </a:r>
        </a:p>
      </dgm:t>
    </dgm:pt>
    <dgm:pt modelId="{F602888B-C47E-4014-A3EF-FA20825E1DD4}" type="parTrans" cxnId="{3A84101D-C90B-417F-B6F5-DEDDC3F85C2D}">
      <dgm:prSet/>
      <dgm:spPr/>
      <dgm:t>
        <a:bodyPr/>
        <a:lstStyle/>
        <a:p>
          <a:endParaRPr lang="en-GB"/>
        </a:p>
      </dgm:t>
    </dgm:pt>
    <dgm:pt modelId="{14879B3A-9FAF-4D3B-9E8D-322CC0FBEFFC}" type="sibTrans" cxnId="{3A84101D-C90B-417F-B6F5-DEDDC3F85C2D}">
      <dgm:prSet/>
      <dgm:spPr/>
      <dgm:t>
        <a:bodyPr/>
        <a:lstStyle/>
        <a:p>
          <a:endParaRPr lang="en-GB"/>
        </a:p>
      </dgm:t>
    </dgm:pt>
    <dgm:pt modelId="{CE195413-829F-4E5D-80AE-8FF6DBFCB2DE}">
      <dgm:prSet phldrT="[Text]" custT="1"/>
      <dgm:spPr>
        <a:solidFill>
          <a:schemeClr val="accent1"/>
        </a:solidFill>
      </dgm:spPr>
      <dgm:t>
        <a:bodyPr/>
        <a:lstStyle/>
        <a:p>
          <a:r>
            <a:rPr lang="en-GB" sz="2800" b="1" dirty="0"/>
            <a:t>Forensic Science Degree</a:t>
          </a:r>
        </a:p>
      </dgm:t>
    </dgm:pt>
    <dgm:pt modelId="{22A1975F-E4CB-42AD-B934-77854625E52B}" type="parTrans" cxnId="{CE044997-8BA9-4984-A8BD-1D6C22AAB8F7}">
      <dgm:prSet/>
      <dgm:spPr/>
      <dgm:t>
        <a:bodyPr/>
        <a:lstStyle/>
        <a:p>
          <a:endParaRPr lang="en-GB"/>
        </a:p>
      </dgm:t>
    </dgm:pt>
    <dgm:pt modelId="{F4DEE1F3-542F-4E3A-BAA0-D6F7DF6D8B33}" type="sibTrans" cxnId="{CE044997-8BA9-4984-A8BD-1D6C22AAB8F7}">
      <dgm:prSet/>
      <dgm:spPr/>
      <dgm:t>
        <a:bodyPr/>
        <a:lstStyle/>
        <a:p>
          <a:endParaRPr lang="en-GB"/>
        </a:p>
      </dgm:t>
    </dgm:pt>
    <dgm:pt modelId="{E8A2A68F-DDCE-4548-895A-F696CDD37E84}">
      <dgm:prSet phldrT="[Text]" custT="1"/>
      <dgm:spPr>
        <a:ln w="38100">
          <a:solidFill>
            <a:schemeClr val="accent3"/>
          </a:solidFill>
        </a:ln>
      </dgm:spPr>
      <dgm:t>
        <a:bodyPr/>
        <a:lstStyle/>
        <a:p>
          <a:r>
            <a:rPr lang="en-GB" sz="1800" dirty="0"/>
            <a:t>BTEC in science subject</a:t>
          </a:r>
        </a:p>
      </dgm:t>
    </dgm:pt>
    <dgm:pt modelId="{CF670B4E-2072-461E-927B-80C892291866}" type="parTrans" cxnId="{206BCA09-8764-46BE-BFF3-09A91BF47DD8}">
      <dgm:prSet/>
      <dgm:spPr/>
      <dgm:t>
        <a:bodyPr/>
        <a:lstStyle/>
        <a:p>
          <a:endParaRPr lang="en-GB"/>
        </a:p>
      </dgm:t>
    </dgm:pt>
    <dgm:pt modelId="{0595BAD8-02E1-4F33-8EC3-522973ECB9B5}" type="sibTrans" cxnId="{206BCA09-8764-46BE-BFF3-09A91BF47DD8}">
      <dgm:prSet/>
      <dgm:spPr/>
      <dgm:t>
        <a:bodyPr/>
        <a:lstStyle/>
        <a:p>
          <a:endParaRPr lang="en-GB"/>
        </a:p>
      </dgm:t>
    </dgm:pt>
    <dgm:pt modelId="{0CC579C4-4DAC-48FA-A769-60360700A951}">
      <dgm:prSet phldrT="[Text]" custT="1"/>
      <dgm:spPr>
        <a:ln w="28575">
          <a:solidFill>
            <a:schemeClr val="accent4"/>
          </a:solidFill>
        </a:ln>
      </dgm:spPr>
      <dgm:t>
        <a:bodyPr/>
        <a:lstStyle/>
        <a:p>
          <a:r>
            <a:rPr lang="en-GB" sz="1800" dirty="0"/>
            <a:t>Potential laboratory experience</a:t>
          </a:r>
        </a:p>
      </dgm:t>
    </dgm:pt>
    <dgm:pt modelId="{FB9C85E1-A74F-4616-9ACA-F6924B2ED2D3}" type="parTrans" cxnId="{60C6DEFE-7D9C-4962-A8FE-D49EECE997AF}">
      <dgm:prSet/>
      <dgm:spPr/>
      <dgm:t>
        <a:bodyPr/>
        <a:lstStyle/>
        <a:p>
          <a:endParaRPr lang="en-GB"/>
        </a:p>
      </dgm:t>
    </dgm:pt>
    <dgm:pt modelId="{89BADD44-8B2A-4230-A4EB-50D78B684BF1}" type="sibTrans" cxnId="{60C6DEFE-7D9C-4962-A8FE-D49EECE997AF}">
      <dgm:prSet/>
      <dgm:spPr/>
      <dgm:t>
        <a:bodyPr/>
        <a:lstStyle/>
        <a:p>
          <a:endParaRPr lang="en-GB"/>
        </a:p>
      </dgm:t>
    </dgm:pt>
    <dgm:pt modelId="{B54D6E7A-082D-415C-9D7C-D621C93BE517}">
      <dgm:prSet phldrT="[Text]" custT="1"/>
      <dgm:spPr>
        <a:ln w="28575">
          <a:solidFill>
            <a:schemeClr val="accent4"/>
          </a:solidFill>
        </a:ln>
      </dgm:spPr>
      <dgm:t>
        <a:bodyPr/>
        <a:lstStyle/>
        <a:p>
          <a:pPr>
            <a:buNone/>
          </a:pPr>
          <a:r>
            <a:rPr lang="en-GB" sz="1800" dirty="0"/>
            <a:t>e.g.</a:t>
          </a:r>
        </a:p>
      </dgm:t>
    </dgm:pt>
    <dgm:pt modelId="{6BA22EF7-39EB-4280-B1FA-947652548679}" type="parTrans" cxnId="{09559B7A-41A5-4F24-A904-2A90DDCDD4FE}">
      <dgm:prSet/>
      <dgm:spPr/>
    </dgm:pt>
    <dgm:pt modelId="{F1628D96-3332-4010-845B-AB7D8A8FDBB5}" type="sibTrans" cxnId="{09559B7A-41A5-4F24-A904-2A90DDCDD4FE}">
      <dgm:prSet/>
      <dgm:spPr/>
    </dgm:pt>
    <dgm:pt modelId="{730395D6-561C-44C6-9F7F-3D0AAD13FA31}" type="pres">
      <dgm:prSet presAssocID="{F4F63140-A196-4C51-B106-083D9638AB9D}" presName="Name0" presStyleCnt="0">
        <dgm:presLayoutVars>
          <dgm:dir/>
          <dgm:animLvl val="lvl"/>
          <dgm:resizeHandles val="exact"/>
        </dgm:presLayoutVars>
      </dgm:prSet>
      <dgm:spPr/>
      <dgm:t>
        <a:bodyPr/>
        <a:lstStyle/>
        <a:p>
          <a:endParaRPr lang="en-US"/>
        </a:p>
      </dgm:t>
    </dgm:pt>
    <dgm:pt modelId="{29D5F2C7-5C16-4B0B-84CD-EB1B067D99B3}" type="pres">
      <dgm:prSet presAssocID="{F4F63140-A196-4C51-B106-083D9638AB9D}" presName="tSp" presStyleCnt="0"/>
      <dgm:spPr/>
    </dgm:pt>
    <dgm:pt modelId="{5D080547-047D-4392-9458-D054B4BA3805}" type="pres">
      <dgm:prSet presAssocID="{F4F63140-A196-4C51-B106-083D9638AB9D}" presName="bSp" presStyleCnt="0"/>
      <dgm:spPr/>
    </dgm:pt>
    <dgm:pt modelId="{7A13E087-B301-45E7-A7B2-A71A351ACCA4}" type="pres">
      <dgm:prSet presAssocID="{F4F63140-A196-4C51-B106-083D9638AB9D}" presName="process" presStyleCnt="0"/>
      <dgm:spPr/>
    </dgm:pt>
    <dgm:pt modelId="{7C49BB75-33AC-4F43-A811-EF68A019A5B2}" type="pres">
      <dgm:prSet presAssocID="{B91F1DEF-8027-4534-BEC6-D9AB9BC5B4A8}" presName="composite1" presStyleCnt="0"/>
      <dgm:spPr/>
    </dgm:pt>
    <dgm:pt modelId="{375DD645-198D-45D8-B9B5-06E0A09EAE46}" type="pres">
      <dgm:prSet presAssocID="{B91F1DEF-8027-4534-BEC6-D9AB9BC5B4A8}" presName="dummyNode1" presStyleLbl="node1" presStyleIdx="0" presStyleCnt="4"/>
      <dgm:spPr/>
    </dgm:pt>
    <dgm:pt modelId="{E37CB75F-266C-4608-B917-B6F36B6AA5C2}" type="pres">
      <dgm:prSet presAssocID="{B91F1DEF-8027-4534-BEC6-D9AB9BC5B4A8}" presName="childNode1" presStyleLbl="bgAcc1" presStyleIdx="0" presStyleCnt="4" custScaleX="129216" custScaleY="113835" custLinFactNeighborX="-152" custLinFactNeighborY="7945">
        <dgm:presLayoutVars>
          <dgm:bulletEnabled val="1"/>
        </dgm:presLayoutVars>
      </dgm:prSet>
      <dgm:spPr/>
      <dgm:t>
        <a:bodyPr/>
        <a:lstStyle/>
        <a:p>
          <a:endParaRPr lang="en-US"/>
        </a:p>
      </dgm:t>
    </dgm:pt>
    <dgm:pt modelId="{D2819593-6EC8-4EA8-8695-DB69CFDEA856}" type="pres">
      <dgm:prSet presAssocID="{B91F1DEF-8027-4534-BEC6-D9AB9BC5B4A8}" presName="childNode1tx" presStyleLbl="bgAcc1" presStyleIdx="0" presStyleCnt="4">
        <dgm:presLayoutVars>
          <dgm:bulletEnabled val="1"/>
        </dgm:presLayoutVars>
      </dgm:prSet>
      <dgm:spPr/>
      <dgm:t>
        <a:bodyPr/>
        <a:lstStyle/>
        <a:p>
          <a:endParaRPr lang="en-US"/>
        </a:p>
      </dgm:t>
    </dgm:pt>
    <dgm:pt modelId="{59873539-4DFB-4AE0-91F2-948D53488009}" type="pres">
      <dgm:prSet presAssocID="{B91F1DEF-8027-4534-BEC6-D9AB9BC5B4A8}" presName="parentNode1" presStyleLbl="node1" presStyleIdx="0" presStyleCnt="4">
        <dgm:presLayoutVars>
          <dgm:chMax val="1"/>
          <dgm:bulletEnabled val="1"/>
        </dgm:presLayoutVars>
      </dgm:prSet>
      <dgm:spPr/>
      <dgm:t>
        <a:bodyPr/>
        <a:lstStyle/>
        <a:p>
          <a:endParaRPr lang="en-US"/>
        </a:p>
      </dgm:t>
    </dgm:pt>
    <dgm:pt modelId="{58AF2C47-4B08-46BF-BD75-98339598A16A}" type="pres">
      <dgm:prSet presAssocID="{B91F1DEF-8027-4534-BEC6-D9AB9BC5B4A8}" presName="connSite1" presStyleCnt="0"/>
      <dgm:spPr/>
    </dgm:pt>
    <dgm:pt modelId="{2251D600-397D-4FA7-8B59-F896E359982D}" type="pres">
      <dgm:prSet presAssocID="{1A7FA7FD-EAF9-45FD-8E06-C48ABA97CE32}" presName="Name9" presStyleLbl="sibTrans2D1" presStyleIdx="0" presStyleCnt="3"/>
      <dgm:spPr/>
      <dgm:t>
        <a:bodyPr/>
        <a:lstStyle/>
        <a:p>
          <a:endParaRPr lang="en-US"/>
        </a:p>
      </dgm:t>
    </dgm:pt>
    <dgm:pt modelId="{6025C521-63ED-4F82-A8FD-990C4D39DB55}" type="pres">
      <dgm:prSet presAssocID="{E0D6FB28-1854-45B7-8E40-A08373E315B6}" presName="composite2" presStyleCnt="0"/>
      <dgm:spPr/>
    </dgm:pt>
    <dgm:pt modelId="{5507565E-5B6F-4695-9A4D-181ED48037DD}" type="pres">
      <dgm:prSet presAssocID="{E0D6FB28-1854-45B7-8E40-A08373E315B6}" presName="dummyNode2" presStyleLbl="node1" presStyleIdx="0" presStyleCnt="4"/>
      <dgm:spPr/>
    </dgm:pt>
    <dgm:pt modelId="{EE4B5AB2-B162-4823-9675-5CB4DB24CCE0}" type="pres">
      <dgm:prSet presAssocID="{E0D6FB28-1854-45B7-8E40-A08373E315B6}" presName="childNode2" presStyleLbl="bgAcc1" presStyleIdx="1" presStyleCnt="4" custScaleX="117110" custScaleY="118525" custLinFactNeighborX="814" custLinFactNeighborY="10357">
        <dgm:presLayoutVars>
          <dgm:bulletEnabled val="1"/>
        </dgm:presLayoutVars>
      </dgm:prSet>
      <dgm:spPr/>
      <dgm:t>
        <a:bodyPr/>
        <a:lstStyle/>
        <a:p>
          <a:endParaRPr lang="en-US"/>
        </a:p>
      </dgm:t>
    </dgm:pt>
    <dgm:pt modelId="{555B2C73-351F-4619-B4DC-D7B8333AEB54}" type="pres">
      <dgm:prSet presAssocID="{E0D6FB28-1854-45B7-8E40-A08373E315B6}" presName="childNode2tx" presStyleLbl="bgAcc1" presStyleIdx="1" presStyleCnt="4">
        <dgm:presLayoutVars>
          <dgm:bulletEnabled val="1"/>
        </dgm:presLayoutVars>
      </dgm:prSet>
      <dgm:spPr/>
      <dgm:t>
        <a:bodyPr/>
        <a:lstStyle/>
        <a:p>
          <a:endParaRPr lang="en-US"/>
        </a:p>
      </dgm:t>
    </dgm:pt>
    <dgm:pt modelId="{1D73D681-CF9B-41B7-A46D-2C14FDBF846A}" type="pres">
      <dgm:prSet presAssocID="{E0D6FB28-1854-45B7-8E40-A08373E315B6}" presName="parentNode2" presStyleLbl="node1" presStyleIdx="1" presStyleCnt="4">
        <dgm:presLayoutVars>
          <dgm:chMax val="0"/>
          <dgm:bulletEnabled val="1"/>
        </dgm:presLayoutVars>
      </dgm:prSet>
      <dgm:spPr/>
      <dgm:t>
        <a:bodyPr/>
        <a:lstStyle/>
        <a:p>
          <a:endParaRPr lang="en-US"/>
        </a:p>
      </dgm:t>
    </dgm:pt>
    <dgm:pt modelId="{74CAB72B-6522-476F-A1FA-40E9BF5204E8}" type="pres">
      <dgm:prSet presAssocID="{E0D6FB28-1854-45B7-8E40-A08373E315B6}" presName="connSite2" presStyleCnt="0"/>
      <dgm:spPr/>
    </dgm:pt>
    <dgm:pt modelId="{D791225F-BDE3-448B-8984-3F9CAB3B17B8}" type="pres">
      <dgm:prSet presAssocID="{BC5AEB01-66F2-4D63-B7C1-54CBBAA7C67F}" presName="Name18" presStyleLbl="sibTrans2D1" presStyleIdx="1" presStyleCnt="3" custScaleX="105149" custScaleY="114396" custLinFactNeighborX="3785" custLinFactNeighborY="5677"/>
      <dgm:spPr/>
      <dgm:t>
        <a:bodyPr/>
        <a:lstStyle/>
        <a:p>
          <a:endParaRPr lang="en-US"/>
        </a:p>
      </dgm:t>
    </dgm:pt>
    <dgm:pt modelId="{D6BACB75-59A5-47A5-A4D6-EF311BB249AA}" type="pres">
      <dgm:prSet presAssocID="{FD419CA0-9D61-434E-A279-4874CBF6AFEC}" presName="composite1" presStyleCnt="0"/>
      <dgm:spPr/>
    </dgm:pt>
    <dgm:pt modelId="{C57AC9D5-77A7-4D0B-9F5F-4E3287CE81DB}" type="pres">
      <dgm:prSet presAssocID="{FD419CA0-9D61-434E-A279-4874CBF6AFEC}" presName="dummyNode1" presStyleLbl="node1" presStyleIdx="1" presStyleCnt="4"/>
      <dgm:spPr/>
    </dgm:pt>
    <dgm:pt modelId="{B2AB86E8-9449-4049-A6CF-23DA4455B1DE}" type="pres">
      <dgm:prSet presAssocID="{FD419CA0-9D61-434E-A279-4874CBF6AFEC}" presName="childNode1" presStyleLbl="bgAcc1" presStyleIdx="2" presStyleCnt="4" custScaleX="124205" custScaleY="118860" custLinFactNeighborY="5958">
        <dgm:presLayoutVars>
          <dgm:bulletEnabled val="1"/>
        </dgm:presLayoutVars>
      </dgm:prSet>
      <dgm:spPr/>
      <dgm:t>
        <a:bodyPr/>
        <a:lstStyle/>
        <a:p>
          <a:endParaRPr lang="en-US"/>
        </a:p>
      </dgm:t>
    </dgm:pt>
    <dgm:pt modelId="{9343A7C8-C37D-431F-BA00-34AD91512675}" type="pres">
      <dgm:prSet presAssocID="{FD419CA0-9D61-434E-A279-4874CBF6AFEC}" presName="childNode1tx" presStyleLbl="bgAcc1" presStyleIdx="2" presStyleCnt="4">
        <dgm:presLayoutVars>
          <dgm:bulletEnabled val="1"/>
        </dgm:presLayoutVars>
      </dgm:prSet>
      <dgm:spPr/>
      <dgm:t>
        <a:bodyPr/>
        <a:lstStyle/>
        <a:p>
          <a:endParaRPr lang="en-US"/>
        </a:p>
      </dgm:t>
    </dgm:pt>
    <dgm:pt modelId="{8295EB35-C448-4D55-AE0F-77AB9BC8AED2}" type="pres">
      <dgm:prSet presAssocID="{FD419CA0-9D61-434E-A279-4874CBF6AFEC}" presName="parentNode1" presStyleLbl="node1" presStyleIdx="2" presStyleCnt="4" custLinFactNeighborY="31620">
        <dgm:presLayoutVars>
          <dgm:chMax val="1"/>
          <dgm:bulletEnabled val="1"/>
        </dgm:presLayoutVars>
      </dgm:prSet>
      <dgm:spPr/>
      <dgm:t>
        <a:bodyPr/>
        <a:lstStyle/>
        <a:p>
          <a:endParaRPr lang="en-US"/>
        </a:p>
      </dgm:t>
    </dgm:pt>
    <dgm:pt modelId="{F795F3AA-F182-4930-A723-5DC490729301}" type="pres">
      <dgm:prSet presAssocID="{FD419CA0-9D61-434E-A279-4874CBF6AFEC}" presName="connSite1" presStyleCnt="0"/>
      <dgm:spPr/>
    </dgm:pt>
    <dgm:pt modelId="{85FE646C-F384-482F-BFC1-0CFC1DA7350C}" type="pres">
      <dgm:prSet presAssocID="{89B57865-C540-4D6B-B570-D256EE3F7BB6}" presName="Name9" presStyleLbl="sibTrans2D1" presStyleIdx="2" presStyleCnt="3"/>
      <dgm:spPr/>
      <dgm:t>
        <a:bodyPr/>
        <a:lstStyle/>
        <a:p>
          <a:endParaRPr lang="en-US"/>
        </a:p>
      </dgm:t>
    </dgm:pt>
    <dgm:pt modelId="{DCA609C5-23E6-48FB-BD12-4091675AEC2A}" type="pres">
      <dgm:prSet presAssocID="{CE195413-829F-4E5D-80AE-8FF6DBFCB2DE}" presName="composite2" presStyleCnt="0"/>
      <dgm:spPr/>
    </dgm:pt>
    <dgm:pt modelId="{D6655A90-9770-444F-A119-5AF1DCAF4C54}" type="pres">
      <dgm:prSet presAssocID="{CE195413-829F-4E5D-80AE-8FF6DBFCB2DE}" presName="dummyNode2" presStyleLbl="node1" presStyleIdx="2" presStyleCnt="4"/>
      <dgm:spPr/>
    </dgm:pt>
    <dgm:pt modelId="{5209EAF0-2457-4CC3-B0DF-8F7272D647A6}" type="pres">
      <dgm:prSet presAssocID="{CE195413-829F-4E5D-80AE-8FF6DBFCB2DE}" presName="childNode2" presStyleLbl="bgAcc1" presStyleIdx="3" presStyleCnt="4">
        <dgm:presLayoutVars>
          <dgm:bulletEnabled val="1"/>
        </dgm:presLayoutVars>
      </dgm:prSet>
      <dgm:spPr/>
    </dgm:pt>
    <dgm:pt modelId="{B563801E-05C9-4BB2-9BC0-A94219EBA933}" type="pres">
      <dgm:prSet presAssocID="{CE195413-829F-4E5D-80AE-8FF6DBFCB2DE}" presName="childNode2tx" presStyleLbl="bgAcc1" presStyleIdx="3" presStyleCnt="4">
        <dgm:presLayoutVars>
          <dgm:bulletEnabled val="1"/>
        </dgm:presLayoutVars>
      </dgm:prSet>
      <dgm:spPr/>
    </dgm:pt>
    <dgm:pt modelId="{FC2E8F29-0DC3-4B92-82CE-5E0B9C571997}" type="pres">
      <dgm:prSet presAssocID="{CE195413-829F-4E5D-80AE-8FF6DBFCB2DE}" presName="parentNode2" presStyleLbl="node1" presStyleIdx="3" presStyleCnt="4" custScaleX="146955" custScaleY="323553" custLinFactNeighborX="-2513" custLinFactNeighborY="95421">
        <dgm:presLayoutVars>
          <dgm:chMax val="0"/>
          <dgm:bulletEnabled val="1"/>
        </dgm:presLayoutVars>
      </dgm:prSet>
      <dgm:spPr/>
      <dgm:t>
        <a:bodyPr/>
        <a:lstStyle/>
        <a:p>
          <a:endParaRPr lang="en-US"/>
        </a:p>
      </dgm:t>
    </dgm:pt>
    <dgm:pt modelId="{2FC1D87D-A332-4FC6-ACFF-343E90908FC4}" type="pres">
      <dgm:prSet presAssocID="{CE195413-829F-4E5D-80AE-8FF6DBFCB2DE}" presName="connSite2" presStyleCnt="0"/>
      <dgm:spPr/>
    </dgm:pt>
  </dgm:ptLst>
  <dgm:cxnLst>
    <dgm:cxn modelId="{BF7009E9-FF43-486C-8157-7D1E4AB09BFE}" srcId="{F4F63140-A196-4C51-B106-083D9638AB9D}" destId="{FD419CA0-9D61-434E-A279-4874CBF6AFEC}" srcOrd="2" destOrd="0" parTransId="{DEAEDD0E-BC7A-4EDD-9308-5EAFE210B96C}" sibTransId="{89B57865-C540-4D6B-B570-D256EE3F7BB6}"/>
    <dgm:cxn modelId="{EB94F2AF-03ED-4611-AE83-96FCD47F2253}" type="presOf" srcId="{4D989882-1FB0-4982-BDDB-F906A9D429A1}" destId="{555B2C73-351F-4619-B4DC-D7B8333AEB54}" srcOrd="1" destOrd="0" presId="urn:microsoft.com/office/officeart/2005/8/layout/hProcess4"/>
    <dgm:cxn modelId="{DADD79D7-6BD1-4646-A3D3-1B39F20123A8}" type="presOf" srcId="{B91F1DEF-8027-4534-BEC6-D9AB9BC5B4A8}" destId="{59873539-4DFB-4AE0-91F2-948D53488009}" srcOrd="0" destOrd="0" presId="urn:microsoft.com/office/officeart/2005/8/layout/hProcess4"/>
    <dgm:cxn modelId="{3A84101D-C90B-417F-B6F5-DEDDC3F85C2D}" srcId="{FD419CA0-9D61-434E-A279-4874CBF6AFEC}" destId="{641D6BB7-8089-470D-9C3F-B7D28F676507}" srcOrd="1" destOrd="0" parTransId="{F602888B-C47E-4014-A3EF-FA20825E1DD4}" sibTransId="{14879B3A-9FAF-4D3B-9E8D-322CC0FBEFFC}"/>
    <dgm:cxn modelId="{6A1921DB-CEE7-4C77-A199-2AD47E329773}" type="presOf" srcId="{B54D6E7A-082D-415C-9D7C-D621C93BE517}" destId="{9343A7C8-C37D-431F-BA00-34AD91512675}" srcOrd="1" destOrd="0" presId="urn:microsoft.com/office/officeart/2005/8/layout/hProcess4"/>
    <dgm:cxn modelId="{4A08FA30-7447-4AB8-A74F-C353BA6AC733}" type="presOf" srcId="{89B57865-C540-4D6B-B570-D256EE3F7BB6}" destId="{85FE646C-F384-482F-BFC1-0CFC1DA7350C}" srcOrd="0" destOrd="0" presId="urn:microsoft.com/office/officeart/2005/8/layout/hProcess4"/>
    <dgm:cxn modelId="{54E9225D-4FE2-4DBA-AF5F-2800B39190D0}" type="presOf" srcId="{0CC579C4-4DAC-48FA-A769-60360700A951}" destId="{B2AB86E8-9449-4049-A6CF-23DA4455B1DE}" srcOrd="0" destOrd="2" presId="urn:microsoft.com/office/officeart/2005/8/layout/hProcess4"/>
    <dgm:cxn modelId="{5F7A37B6-D8A6-40C8-88BC-A238C8346EAF}" type="presOf" srcId="{E8A2A68F-DDCE-4548-895A-F696CDD37E84}" destId="{EE4B5AB2-B162-4823-9675-5CB4DB24CCE0}" srcOrd="0" destOrd="1" presId="urn:microsoft.com/office/officeart/2005/8/layout/hProcess4"/>
    <dgm:cxn modelId="{8A19C77C-0473-407C-ADD5-8664AD136BA8}" type="presOf" srcId="{8F3706F6-B9D5-4631-8FC7-ADAA4048405E}" destId="{E37CB75F-266C-4608-B917-B6F36B6AA5C2}" srcOrd="0" destOrd="0" presId="urn:microsoft.com/office/officeart/2005/8/layout/hProcess4"/>
    <dgm:cxn modelId="{CE044997-8BA9-4984-A8BD-1D6C22AAB8F7}" srcId="{F4F63140-A196-4C51-B106-083D9638AB9D}" destId="{CE195413-829F-4E5D-80AE-8FF6DBFCB2DE}" srcOrd="3" destOrd="0" parTransId="{22A1975F-E4CB-42AD-B934-77854625E52B}" sibTransId="{F4DEE1F3-542F-4E3A-BAA0-D6F7DF6D8B33}"/>
    <dgm:cxn modelId="{2809E5FB-06A3-48C1-8EAC-5A7C68FD638C}" type="presOf" srcId="{F4F63140-A196-4C51-B106-083D9638AB9D}" destId="{730395D6-561C-44C6-9F7F-3D0AAD13FA31}" srcOrd="0" destOrd="0" presId="urn:microsoft.com/office/officeart/2005/8/layout/hProcess4"/>
    <dgm:cxn modelId="{60C6DEFE-7D9C-4962-A8FE-D49EECE997AF}" srcId="{FD419CA0-9D61-434E-A279-4874CBF6AFEC}" destId="{0CC579C4-4DAC-48FA-A769-60360700A951}" srcOrd="2" destOrd="0" parTransId="{FB9C85E1-A74F-4616-9ACA-F6924B2ED2D3}" sibTransId="{89BADD44-8B2A-4230-A4EB-50D78B684BF1}"/>
    <dgm:cxn modelId="{E61F7E65-6F96-4AB3-A446-A310545794D5}" type="presOf" srcId="{4D989882-1FB0-4982-BDDB-F906A9D429A1}" destId="{EE4B5AB2-B162-4823-9675-5CB4DB24CCE0}" srcOrd="0" destOrd="0" presId="urn:microsoft.com/office/officeart/2005/8/layout/hProcess4"/>
    <dgm:cxn modelId="{7C0B7506-EC08-41DD-82D7-B3A88C3F3E24}" type="presOf" srcId="{B54D6E7A-082D-415C-9D7C-D621C93BE517}" destId="{B2AB86E8-9449-4049-A6CF-23DA4455B1DE}" srcOrd="0" destOrd="0" presId="urn:microsoft.com/office/officeart/2005/8/layout/hProcess4"/>
    <dgm:cxn modelId="{A4498E43-9D7D-4A74-BFC4-A8663A4DC833}" srcId="{B91F1DEF-8027-4534-BEC6-D9AB9BC5B4A8}" destId="{8F3706F6-B9D5-4631-8FC7-ADAA4048405E}" srcOrd="0" destOrd="0" parTransId="{C7AB01BC-7345-43FF-84D1-E057BB9CAAB6}" sibTransId="{722E903B-D7B3-40CE-879F-8D71D610E173}"/>
    <dgm:cxn modelId="{5A5612FB-BAA6-49C9-A504-FF98644029F7}" srcId="{F4F63140-A196-4C51-B106-083D9638AB9D}" destId="{B91F1DEF-8027-4534-BEC6-D9AB9BC5B4A8}" srcOrd="0" destOrd="0" parTransId="{57918ED4-DFD0-4514-BDF4-55800B4B1582}" sibTransId="{1A7FA7FD-EAF9-45FD-8E06-C48ABA97CE32}"/>
    <dgm:cxn modelId="{985CDCFA-E028-4273-9518-211B873280A3}" type="presOf" srcId="{1A7FA7FD-EAF9-45FD-8E06-C48ABA97CE32}" destId="{2251D600-397D-4FA7-8B59-F896E359982D}" srcOrd="0" destOrd="0" presId="urn:microsoft.com/office/officeart/2005/8/layout/hProcess4"/>
    <dgm:cxn modelId="{ABFFF84F-D2B6-49CB-BB67-ABF1AA1384A0}" type="presOf" srcId="{641D6BB7-8089-470D-9C3F-B7D28F676507}" destId="{9343A7C8-C37D-431F-BA00-34AD91512675}" srcOrd="1" destOrd="1" presId="urn:microsoft.com/office/officeart/2005/8/layout/hProcess4"/>
    <dgm:cxn modelId="{A5BD5BB8-E1E7-42B9-BD67-A6D31FC71C69}" type="presOf" srcId="{8F3706F6-B9D5-4631-8FC7-ADAA4048405E}" destId="{D2819593-6EC8-4EA8-8695-DB69CFDEA856}" srcOrd="1" destOrd="0" presId="urn:microsoft.com/office/officeart/2005/8/layout/hProcess4"/>
    <dgm:cxn modelId="{09559B7A-41A5-4F24-A904-2A90DDCDD4FE}" srcId="{FD419CA0-9D61-434E-A279-4874CBF6AFEC}" destId="{B54D6E7A-082D-415C-9D7C-D621C93BE517}" srcOrd="0" destOrd="0" parTransId="{6BA22EF7-39EB-4280-B1FA-947652548679}" sibTransId="{F1628D96-3332-4010-845B-AB7D8A8FDBB5}"/>
    <dgm:cxn modelId="{705CB61C-FDC4-4372-BF7D-83A0C96B363F}" srcId="{E0D6FB28-1854-45B7-8E40-A08373E315B6}" destId="{4D989882-1FB0-4982-BDDB-F906A9D429A1}" srcOrd="0" destOrd="0" parTransId="{AC0AD497-1F23-4D8A-857B-9C4D25C458CB}" sibTransId="{74D496E1-9738-4671-A255-031853A6E93A}"/>
    <dgm:cxn modelId="{95B53C82-1EF0-4BEA-9157-85800E5C1CA6}" type="presOf" srcId="{641D6BB7-8089-470D-9C3F-B7D28F676507}" destId="{B2AB86E8-9449-4049-A6CF-23DA4455B1DE}" srcOrd="0" destOrd="1" presId="urn:microsoft.com/office/officeart/2005/8/layout/hProcess4"/>
    <dgm:cxn modelId="{B78B5354-31D1-4624-83E2-47B7B82174EB}" type="presOf" srcId="{BC5AEB01-66F2-4D63-B7C1-54CBBAA7C67F}" destId="{D791225F-BDE3-448B-8984-3F9CAB3B17B8}" srcOrd="0" destOrd="0" presId="urn:microsoft.com/office/officeart/2005/8/layout/hProcess4"/>
    <dgm:cxn modelId="{AED29D1D-2CC9-46E4-99DC-53A37E6C8D17}" srcId="{F4F63140-A196-4C51-B106-083D9638AB9D}" destId="{E0D6FB28-1854-45B7-8E40-A08373E315B6}" srcOrd="1" destOrd="0" parTransId="{AA690EFF-FD0E-4A8B-9496-54D81450D27D}" sibTransId="{BC5AEB01-66F2-4D63-B7C1-54CBBAA7C67F}"/>
    <dgm:cxn modelId="{F59BF86E-BC45-41F1-B35A-00028C9B4E54}" type="presOf" srcId="{FD419CA0-9D61-434E-A279-4874CBF6AFEC}" destId="{8295EB35-C448-4D55-AE0F-77AB9BC8AED2}" srcOrd="0" destOrd="0" presId="urn:microsoft.com/office/officeart/2005/8/layout/hProcess4"/>
    <dgm:cxn modelId="{503A22E4-E1AA-4A0A-8583-0D9452AB78B3}" type="presOf" srcId="{E0D6FB28-1854-45B7-8E40-A08373E315B6}" destId="{1D73D681-CF9B-41B7-A46D-2C14FDBF846A}" srcOrd="0" destOrd="0" presId="urn:microsoft.com/office/officeart/2005/8/layout/hProcess4"/>
    <dgm:cxn modelId="{4B3B83A8-3553-4BCC-895E-39A85ACE500F}" type="presOf" srcId="{E8A2A68F-DDCE-4548-895A-F696CDD37E84}" destId="{555B2C73-351F-4619-B4DC-D7B8333AEB54}" srcOrd="1" destOrd="1" presId="urn:microsoft.com/office/officeart/2005/8/layout/hProcess4"/>
    <dgm:cxn modelId="{206BCA09-8764-46BE-BFF3-09A91BF47DD8}" srcId="{E0D6FB28-1854-45B7-8E40-A08373E315B6}" destId="{E8A2A68F-DDCE-4548-895A-F696CDD37E84}" srcOrd="1" destOrd="0" parTransId="{CF670B4E-2072-461E-927B-80C892291866}" sibTransId="{0595BAD8-02E1-4F33-8EC3-522973ECB9B5}"/>
    <dgm:cxn modelId="{0ED165F7-8EEB-48D6-B4FB-96C75408B316}" type="presOf" srcId="{CE195413-829F-4E5D-80AE-8FF6DBFCB2DE}" destId="{FC2E8F29-0DC3-4B92-82CE-5E0B9C571997}" srcOrd="0" destOrd="0" presId="urn:microsoft.com/office/officeart/2005/8/layout/hProcess4"/>
    <dgm:cxn modelId="{DF22C362-6BB0-4B6A-ACE2-B561D4B5E049}" type="presOf" srcId="{0CC579C4-4DAC-48FA-A769-60360700A951}" destId="{9343A7C8-C37D-431F-BA00-34AD91512675}" srcOrd="1" destOrd="2" presId="urn:microsoft.com/office/officeart/2005/8/layout/hProcess4"/>
    <dgm:cxn modelId="{9F77040B-54EF-441D-AACF-7775A3949AA4}" type="presParOf" srcId="{730395D6-561C-44C6-9F7F-3D0AAD13FA31}" destId="{29D5F2C7-5C16-4B0B-84CD-EB1B067D99B3}" srcOrd="0" destOrd="0" presId="urn:microsoft.com/office/officeart/2005/8/layout/hProcess4"/>
    <dgm:cxn modelId="{0DDD29F6-C320-4738-AD24-A34A2D473B7B}" type="presParOf" srcId="{730395D6-561C-44C6-9F7F-3D0AAD13FA31}" destId="{5D080547-047D-4392-9458-D054B4BA3805}" srcOrd="1" destOrd="0" presId="urn:microsoft.com/office/officeart/2005/8/layout/hProcess4"/>
    <dgm:cxn modelId="{547837D0-42BD-4F03-BD2E-DB949AC283A5}" type="presParOf" srcId="{730395D6-561C-44C6-9F7F-3D0AAD13FA31}" destId="{7A13E087-B301-45E7-A7B2-A71A351ACCA4}" srcOrd="2" destOrd="0" presId="urn:microsoft.com/office/officeart/2005/8/layout/hProcess4"/>
    <dgm:cxn modelId="{D4FDDFAD-29A9-4FD8-8C39-4D31628912CD}" type="presParOf" srcId="{7A13E087-B301-45E7-A7B2-A71A351ACCA4}" destId="{7C49BB75-33AC-4F43-A811-EF68A019A5B2}" srcOrd="0" destOrd="0" presId="urn:microsoft.com/office/officeart/2005/8/layout/hProcess4"/>
    <dgm:cxn modelId="{D790656B-4273-4FEF-844E-D47C2B8DFCC7}" type="presParOf" srcId="{7C49BB75-33AC-4F43-A811-EF68A019A5B2}" destId="{375DD645-198D-45D8-B9B5-06E0A09EAE46}" srcOrd="0" destOrd="0" presId="urn:microsoft.com/office/officeart/2005/8/layout/hProcess4"/>
    <dgm:cxn modelId="{D49A4181-798F-4C80-A9A4-7F8A410CAFC6}" type="presParOf" srcId="{7C49BB75-33AC-4F43-A811-EF68A019A5B2}" destId="{E37CB75F-266C-4608-B917-B6F36B6AA5C2}" srcOrd="1" destOrd="0" presId="urn:microsoft.com/office/officeart/2005/8/layout/hProcess4"/>
    <dgm:cxn modelId="{8007D763-046D-48CA-A785-C92E39DB70D5}" type="presParOf" srcId="{7C49BB75-33AC-4F43-A811-EF68A019A5B2}" destId="{D2819593-6EC8-4EA8-8695-DB69CFDEA856}" srcOrd="2" destOrd="0" presId="urn:microsoft.com/office/officeart/2005/8/layout/hProcess4"/>
    <dgm:cxn modelId="{A09EA7AE-F461-4D9D-A35C-BB012A0BD6DB}" type="presParOf" srcId="{7C49BB75-33AC-4F43-A811-EF68A019A5B2}" destId="{59873539-4DFB-4AE0-91F2-948D53488009}" srcOrd="3" destOrd="0" presId="urn:microsoft.com/office/officeart/2005/8/layout/hProcess4"/>
    <dgm:cxn modelId="{338FDC80-A2D7-43C9-B144-71D5E78C20B7}" type="presParOf" srcId="{7C49BB75-33AC-4F43-A811-EF68A019A5B2}" destId="{58AF2C47-4B08-46BF-BD75-98339598A16A}" srcOrd="4" destOrd="0" presId="urn:microsoft.com/office/officeart/2005/8/layout/hProcess4"/>
    <dgm:cxn modelId="{CB228E0F-D3E3-45D4-AC36-CC3690D4B566}" type="presParOf" srcId="{7A13E087-B301-45E7-A7B2-A71A351ACCA4}" destId="{2251D600-397D-4FA7-8B59-F896E359982D}" srcOrd="1" destOrd="0" presId="urn:microsoft.com/office/officeart/2005/8/layout/hProcess4"/>
    <dgm:cxn modelId="{B81FE983-7573-4C3C-A6C4-3BAA505FDD28}" type="presParOf" srcId="{7A13E087-B301-45E7-A7B2-A71A351ACCA4}" destId="{6025C521-63ED-4F82-A8FD-990C4D39DB55}" srcOrd="2" destOrd="0" presId="urn:microsoft.com/office/officeart/2005/8/layout/hProcess4"/>
    <dgm:cxn modelId="{14EF1522-14FE-4344-AD0D-710B0D174357}" type="presParOf" srcId="{6025C521-63ED-4F82-A8FD-990C4D39DB55}" destId="{5507565E-5B6F-4695-9A4D-181ED48037DD}" srcOrd="0" destOrd="0" presId="urn:microsoft.com/office/officeart/2005/8/layout/hProcess4"/>
    <dgm:cxn modelId="{32BBB67C-D3AF-4799-9E58-0E36B59F8D76}" type="presParOf" srcId="{6025C521-63ED-4F82-A8FD-990C4D39DB55}" destId="{EE4B5AB2-B162-4823-9675-5CB4DB24CCE0}" srcOrd="1" destOrd="0" presId="urn:microsoft.com/office/officeart/2005/8/layout/hProcess4"/>
    <dgm:cxn modelId="{ABAC5B85-250E-41B4-8402-2067B5519D75}" type="presParOf" srcId="{6025C521-63ED-4F82-A8FD-990C4D39DB55}" destId="{555B2C73-351F-4619-B4DC-D7B8333AEB54}" srcOrd="2" destOrd="0" presId="urn:microsoft.com/office/officeart/2005/8/layout/hProcess4"/>
    <dgm:cxn modelId="{ADB52655-4096-4AAB-ADF4-E85FD20A89D1}" type="presParOf" srcId="{6025C521-63ED-4F82-A8FD-990C4D39DB55}" destId="{1D73D681-CF9B-41B7-A46D-2C14FDBF846A}" srcOrd="3" destOrd="0" presId="urn:microsoft.com/office/officeart/2005/8/layout/hProcess4"/>
    <dgm:cxn modelId="{54016EB4-683F-4A9F-AF86-9D33377BBD23}" type="presParOf" srcId="{6025C521-63ED-4F82-A8FD-990C4D39DB55}" destId="{74CAB72B-6522-476F-A1FA-40E9BF5204E8}" srcOrd="4" destOrd="0" presId="urn:microsoft.com/office/officeart/2005/8/layout/hProcess4"/>
    <dgm:cxn modelId="{D0AD48C8-69BD-44E5-947F-96E55A13AA6E}" type="presParOf" srcId="{7A13E087-B301-45E7-A7B2-A71A351ACCA4}" destId="{D791225F-BDE3-448B-8984-3F9CAB3B17B8}" srcOrd="3" destOrd="0" presId="urn:microsoft.com/office/officeart/2005/8/layout/hProcess4"/>
    <dgm:cxn modelId="{8CA963F5-60A2-424F-963A-E5FC660A1AC7}" type="presParOf" srcId="{7A13E087-B301-45E7-A7B2-A71A351ACCA4}" destId="{D6BACB75-59A5-47A5-A4D6-EF311BB249AA}" srcOrd="4" destOrd="0" presId="urn:microsoft.com/office/officeart/2005/8/layout/hProcess4"/>
    <dgm:cxn modelId="{41F6B496-D53A-4293-9BCC-A30D2DBA8014}" type="presParOf" srcId="{D6BACB75-59A5-47A5-A4D6-EF311BB249AA}" destId="{C57AC9D5-77A7-4D0B-9F5F-4E3287CE81DB}" srcOrd="0" destOrd="0" presId="urn:microsoft.com/office/officeart/2005/8/layout/hProcess4"/>
    <dgm:cxn modelId="{FE0D8B70-3451-4A25-8BA5-8A15FA89790D}" type="presParOf" srcId="{D6BACB75-59A5-47A5-A4D6-EF311BB249AA}" destId="{B2AB86E8-9449-4049-A6CF-23DA4455B1DE}" srcOrd="1" destOrd="0" presId="urn:microsoft.com/office/officeart/2005/8/layout/hProcess4"/>
    <dgm:cxn modelId="{4B23854F-6BD4-4198-AD19-20F841B9CF2E}" type="presParOf" srcId="{D6BACB75-59A5-47A5-A4D6-EF311BB249AA}" destId="{9343A7C8-C37D-431F-BA00-34AD91512675}" srcOrd="2" destOrd="0" presId="urn:microsoft.com/office/officeart/2005/8/layout/hProcess4"/>
    <dgm:cxn modelId="{B2DBFDE7-053D-458D-AD4B-E2B9A7150531}" type="presParOf" srcId="{D6BACB75-59A5-47A5-A4D6-EF311BB249AA}" destId="{8295EB35-C448-4D55-AE0F-77AB9BC8AED2}" srcOrd="3" destOrd="0" presId="urn:microsoft.com/office/officeart/2005/8/layout/hProcess4"/>
    <dgm:cxn modelId="{5E3770DC-A69D-404C-B6C2-8518B94FF273}" type="presParOf" srcId="{D6BACB75-59A5-47A5-A4D6-EF311BB249AA}" destId="{F795F3AA-F182-4930-A723-5DC490729301}" srcOrd="4" destOrd="0" presId="urn:microsoft.com/office/officeart/2005/8/layout/hProcess4"/>
    <dgm:cxn modelId="{0E179F13-2A53-49B3-B93F-5899AFA75DE0}" type="presParOf" srcId="{7A13E087-B301-45E7-A7B2-A71A351ACCA4}" destId="{85FE646C-F384-482F-BFC1-0CFC1DA7350C}" srcOrd="5" destOrd="0" presId="urn:microsoft.com/office/officeart/2005/8/layout/hProcess4"/>
    <dgm:cxn modelId="{2FC6DD54-8B82-47C5-BD57-08BA57BFD804}" type="presParOf" srcId="{7A13E087-B301-45E7-A7B2-A71A351ACCA4}" destId="{DCA609C5-23E6-48FB-BD12-4091675AEC2A}" srcOrd="6" destOrd="0" presId="urn:microsoft.com/office/officeart/2005/8/layout/hProcess4"/>
    <dgm:cxn modelId="{9CAA0D97-73D1-4779-B8FA-FAB453C79CAC}" type="presParOf" srcId="{DCA609C5-23E6-48FB-BD12-4091675AEC2A}" destId="{D6655A90-9770-444F-A119-5AF1DCAF4C54}" srcOrd="0" destOrd="0" presId="urn:microsoft.com/office/officeart/2005/8/layout/hProcess4"/>
    <dgm:cxn modelId="{1FBE2D43-60D3-45AB-83B3-C3D2C2F88DAC}" type="presParOf" srcId="{DCA609C5-23E6-48FB-BD12-4091675AEC2A}" destId="{5209EAF0-2457-4CC3-B0DF-8F7272D647A6}" srcOrd="1" destOrd="0" presId="urn:microsoft.com/office/officeart/2005/8/layout/hProcess4"/>
    <dgm:cxn modelId="{1EA77BBB-4144-4B83-8205-8E236806D369}" type="presParOf" srcId="{DCA609C5-23E6-48FB-BD12-4091675AEC2A}" destId="{B563801E-05C9-4BB2-9BC0-A94219EBA933}" srcOrd="2" destOrd="0" presId="urn:microsoft.com/office/officeart/2005/8/layout/hProcess4"/>
    <dgm:cxn modelId="{F3B7DDC3-D6A4-4213-9F10-87B40E981FEF}" type="presParOf" srcId="{DCA609C5-23E6-48FB-BD12-4091675AEC2A}" destId="{FC2E8F29-0DC3-4B92-82CE-5E0B9C571997}" srcOrd="3" destOrd="0" presId="urn:microsoft.com/office/officeart/2005/8/layout/hProcess4"/>
    <dgm:cxn modelId="{2A9A291A-0D42-48D0-8514-30A1BF4027CA}" type="presParOf" srcId="{DCA609C5-23E6-48FB-BD12-4091675AEC2A}" destId="{2FC1D87D-A332-4FC6-ACFF-343E90908FC4}"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4F63140-A196-4C51-B106-083D9638AB9D}" type="doc">
      <dgm:prSet loTypeId="urn:microsoft.com/office/officeart/2005/8/layout/hProcess4" loCatId="process" qsTypeId="urn:microsoft.com/office/officeart/2005/8/quickstyle/simple1" qsCatId="simple" csTypeId="urn:microsoft.com/office/officeart/2005/8/colors/colorful1" csCatId="colorful" phldr="1"/>
      <dgm:spPr/>
      <dgm:t>
        <a:bodyPr/>
        <a:lstStyle/>
        <a:p>
          <a:endParaRPr lang="en-GB"/>
        </a:p>
      </dgm:t>
    </dgm:pt>
    <dgm:pt modelId="{B91F1DEF-8027-4534-BEC6-D9AB9BC5B4A8}">
      <dgm:prSet phldrT="[Text]"/>
      <dgm:spPr/>
      <dgm:t>
        <a:bodyPr/>
        <a:lstStyle/>
        <a:p>
          <a:r>
            <a:rPr lang="en-GB" b="1" dirty="0"/>
            <a:t>GCSEs</a:t>
          </a:r>
        </a:p>
      </dgm:t>
    </dgm:pt>
    <dgm:pt modelId="{57918ED4-DFD0-4514-BDF4-55800B4B1582}" type="parTrans" cxnId="{5A5612FB-BAA6-49C9-A504-FF98644029F7}">
      <dgm:prSet/>
      <dgm:spPr/>
      <dgm:t>
        <a:bodyPr/>
        <a:lstStyle/>
        <a:p>
          <a:endParaRPr lang="en-GB"/>
        </a:p>
      </dgm:t>
    </dgm:pt>
    <dgm:pt modelId="{1A7FA7FD-EAF9-45FD-8E06-C48ABA97CE32}" type="sibTrans" cxnId="{5A5612FB-BAA6-49C9-A504-FF98644029F7}">
      <dgm:prSet/>
      <dgm:spPr/>
      <dgm:t>
        <a:bodyPr/>
        <a:lstStyle/>
        <a:p>
          <a:endParaRPr lang="en-GB"/>
        </a:p>
      </dgm:t>
    </dgm:pt>
    <dgm:pt modelId="{8F3706F6-B9D5-4631-8FC7-ADAA4048405E}">
      <dgm:prSet phldrT="[Text]" custT="1"/>
      <dgm:spPr>
        <a:ln w="28575">
          <a:solidFill>
            <a:schemeClr val="accent2"/>
          </a:solidFill>
        </a:ln>
      </dgm:spPr>
      <dgm:t>
        <a:bodyPr/>
        <a:lstStyle/>
        <a:p>
          <a:r>
            <a:rPr lang="en-GB" sz="1800" dirty="0"/>
            <a:t>English and Maths (Grade 4) </a:t>
          </a:r>
        </a:p>
      </dgm:t>
    </dgm:pt>
    <dgm:pt modelId="{C7AB01BC-7345-43FF-84D1-E057BB9CAAB6}" type="parTrans" cxnId="{A4498E43-9D7D-4A74-BFC4-A8663A4DC833}">
      <dgm:prSet/>
      <dgm:spPr/>
      <dgm:t>
        <a:bodyPr/>
        <a:lstStyle/>
        <a:p>
          <a:endParaRPr lang="en-GB"/>
        </a:p>
      </dgm:t>
    </dgm:pt>
    <dgm:pt modelId="{722E903B-D7B3-40CE-879F-8D71D610E173}" type="sibTrans" cxnId="{A4498E43-9D7D-4A74-BFC4-A8663A4DC833}">
      <dgm:prSet/>
      <dgm:spPr/>
      <dgm:t>
        <a:bodyPr/>
        <a:lstStyle/>
        <a:p>
          <a:endParaRPr lang="en-GB"/>
        </a:p>
      </dgm:t>
    </dgm:pt>
    <dgm:pt modelId="{E0D6FB28-1854-45B7-8E40-A08373E315B6}">
      <dgm:prSet phldrT="[Text]"/>
      <dgm:spPr/>
      <dgm:t>
        <a:bodyPr/>
        <a:lstStyle/>
        <a:p>
          <a:r>
            <a:rPr lang="en-GB" b="1" dirty="0"/>
            <a:t>A Levels/BTECs</a:t>
          </a:r>
        </a:p>
      </dgm:t>
    </dgm:pt>
    <dgm:pt modelId="{AA690EFF-FD0E-4A8B-9496-54D81450D27D}" type="parTrans" cxnId="{AED29D1D-2CC9-46E4-99DC-53A37E6C8D17}">
      <dgm:prSet/>
      <dgm:spPr/>
      <dgm:t>
        <a:bodyPr/>
        <a:lstStyle/>
        <a:p>
          <a:endParaRPr lang="en-GB"/>
        </a:p>
      </dgm:t>
    </dgm:pt>
    <dgm:pt modelId="{BC5AEB01-66F2-4D63-B7C1-54CBBAA7C67F}" type="sibTrans" cxnId="{AED29D1D-2CC9-46E4-99DC-53A37E6C8D17}">
      <dgm:prSet/>
      <dgm:spPr/>
      <dgm:t>
        <a:bodyPr/>
        <a:lstStyle/>
        <a:p>
          <a:endParaRPr lang="en-GB"/>
        </a:p>
      </dgm:t>
    </dgm:pt>
    <dgm:pt modelId="{4D989882-1FB0-4982-BDDB-F906A9D429A1}">
      <dgm:prSet phldrT="[Text]" custT="1"/>
      <dgm:spPr>
        <a:ln w="28575">
          <a:solidFill>
            <a:schemeClr val="accent3"/>
          </a:solidFill>
        </a:ln>
      </dgm:spPr>
      <dgm:t>
        <a:bodyPr/>
        <a:lstStyle/>
        <a:p>
          <a:r>
            <a:rPr lang="en-GB" sz="1800" dirty="0"/>
            <a:t>2-3 A Levels</a:t>
          </a:r>
        </a:p>
      </dgm:t>
    </dgm:pt>
    <dgm:pt modelId="{AC0AD497-1F23-4D8A-857B-9C4D25C458CB}" type="parTrans" cxnId="{705CB61C-FDC4-4372-BF7D-83A0C96B363F}">
      <dgm:prSet/>
      <dgm:spPr/>
      <dgm:t>
        <a:bodyPr/>
        <a:lstStyle/>
        <a:p>
          <a:endParaRPr lang="en-GB"/>
        </a:p>
      </dgm:t>
    </dgm:pt>
    <dgm:pt modelId="{74D496E1-9738-4671-A255-031853A6E93A}" type="sibTrans" cxnId="{705CB61C-FDC4-4372-BF7D-83A0C96B363F}">
      <dgm:prSet/>
      <dgm:spPr/>
      <dgm:t>
        <a:bodyPr/>
        <a:lstStyle/>
        <a:p>
          <a:endParaRPr lang="en-GB"/>
        </a:p>
      </dgm:t>
    </dgm:pt>
    <dgm:pt modelId="{FD419CA0-9D61-434E-A279-4874CBF6AFEC}">
      <dgm:prSet phldrT="[Text]"/>
      <dgm:spPr/>
      <dgm:t>
        <a:bodyPr/>
        <a:lstStyle/>
        <a:p>
          <a:r>
            <a:rPr lang="en-GB" b="1" dirty="0"/>
            <a:t>Extracurricular</a:t>
          </a:r>
        </a:p>
        <a:p>
          <a:r>
            <a:rPr lang="en-GB" b="1" dirty="0"/>
            <a:t>(optional)</a:t>
          </a:r>
        </a:p>
      </dgm:t>
    </dgm:pt>
    <dgm:pt modelId="{DEAEDD0E-BC7A-4EDD-9308-5EAFE210B96C}" type="parTrans" cxnId="{BF7009E9-FF43-486C-8157-7D1E4AB09BFE}">
      <dgm:prSet/>
      <dgm:spPr/>
      <dgm:t>
        <a:bodyPr/>
        <a:lstStyle/>
        <a:p>
          <a:endParaRPr lang="en-GB"/>
        </a:p>
      </dgm:t>
    </dgm:pt>
    <dgm:pt modelId="{89B57865-C540-4D6B-B570-D256EE3F7BB6}" type="sibTrans" cxnId="{BF7009E9-FF43-486C-8157-7D1E4AB09BFE}">
      <dgm:prSet/>
      <dgm:spPr/>
      <dgm:t>
        <a:bodyPr/>
        <a:lstStyle/>
        <a:p>
          <a:endParaRPr lang="en-GB"/>
        </a:p>
      </dgm:t>
    </dgm:pt>
    <dgm:pt modelId="{641D6BB7-8089-470D-9C3F-B7D28F676507}">
      <dgm:prSet phldrT="[Text]" custT="1"/>
      <dgm:spPr>
        <a:ln w="28575">
          <a:solidFill>
            <a:schemeClr val="accent4"/>
          </a:solidFill>
        </a:ln>
      </dgm:spPr>
      <dgm:t>
        <a:bodyPr/>
        <a:lstStyle/>
        <a:p>
          <a:r>
            <a:rPr lang="en-GB" sz="1800" dirty="0"/>
            <a:t>Shows interest in sports</a:t>
          </a:r>
        </a:p>
      </dgm:t>
    </dgm:pt>
    <dgm:pt modelId="{F602888B-C47E-4014-A3EF-FA20825E1DD4}" type="parTrans" cxnId="{3A84101D-C90B-417F-B6F5-DEDDC3F85C2D}">
      <dgm:prSet/>
      <dgm:spPr/>
      <dgm:t>
        <a:bodyPr/>
        <a:lstStyle/>
        <a:p>
          <a:endParaRPr lang="en-GB"/>
        </a:p>
      </dgm:t>
    </dgm:pt>
    <dgm:pt modelId="{14879B3A-9FAF-4D3B-9E8D-322CC0FBEFFC}" type="sibTrans" cxnId="{3A84101D-C90B-417F-B6F5-DEDDC3F85C2D}">
      <dgm:prSet/>
      <dgm:spPr/>
      <dgm:t>
        <a:bodyPr/>
        <a:lstStyle/>
        <a:p>
          <a:endParaRPr lang="en-GB"/>
        </a:p>
      </dgm:t>
    </dgm:pt>
    <dgm:pt modelId="{CE195413-829F-4E5D-80AE-8FF6DBFCB2DE}">
      <dgm:prSet phldrT="[Text]" custT="1"/>
      <dgm:spPr>
        <a:solidFill>
          <a:schemeClr val="accent1"/>
        </a:solidFill>
      </dgm:spPr>
      <dgm:t>
        <a:bodyPr/>
        <a:lstStyle/>
        <a:p>
          <a:r>
            <a:rPr lang="en-GB" sz="2800" b="1" dirty="0"/>
            <a:t>Sports Studies Degree</a:t>
          </a:r>
        </a:p>
      </dgm:t>
    </dgm:pt>
    <dgm:pt modelId="{22A1975F-E4CB-42AD-B934-77854625E52B}" type="parTrans" cxnId="{CE044997-8BA9-4984-A8BD-1D6C22AAB8F7}">
      <dgm:prSet/>
      <dgm:spPr/>
      <dgm:t>
        <a:bodyPr/>
        <a:lstStyle/>
        <a:p>
          <a:endParaRPr lang="en-GB"/>
        </a:p>
      </dgm:t>
    </dgm:pt>
    <dgm:pt modelId="{F4DEE1F3-542F-4E3A-BAA0-D6F7DF6D8B33}" type="sibTrans" cxnId="{CE044997-8BA9-4984-A8BD-1D6C22AAB8F7}">
      <dgm:prSet/>
      <dgm:spPr/>
      <dgm:t>
        <a:bodyPr/>
        <a:lstStyle/>
        <a:p>
          <a:endParaRPr lang="en-GB"/>
        </a:p>
      </dgm:t>
    </dgm:pt>
    <dgm:pt modelId="{49FCF328-954F-4FD2-A12E-021582EE2607}">
      <dgm:prSet phldrT="[Text]" custT="1"/>
      <dgm:spPr>
        <a:ln w="28575">
          <a:solidFill>
            <a:schemeClr val="accent2"/>
          </a:solidFill>
        </a:ln>
      </dgm:spPr>
      <dgm:t>
        <a:bodyPr/>
        <a:lstStyle/>
        <a:p>
          <a:r>
            <a:rPr lang="en-GB" sz="1800" dirty="0"/>
            <a:t>May ask for 5 GCSEs</a:t>
          </a:r>
        </a:p>
      </dgm:t>
    </dgm:pt>
    <dgm:pt modelId="{1E46D0C8-8995-4FC9-BBE2-A9FFF47131BD}" type="parTrans" cxnId="{1876184F-D216-441C-B9DA-F122FB207858}">
      <dgm:prSet/>
      <dgm:spPr/>
      <dgm:t>
        <a:bodyPr/>
        <a:lstStyle/>
        <a:p>
          <a:endParaRPr lang="en-GB"/>
        </a:p>
      </dgm:t>
    </dgm:pt>
    <dgm:pt modelId="{74B24BCF-7D91-414E-AEF2-8CDDBD4C6AFC}" type="sibTrans" cxnId="{1876184F-D216-441C-B9DA-F122FB207858}">
      <dgm:prSet/>
      <dgm:spPr/>
      <dgm:t>
        <a:bodyPr/>
        <a:lstStyle/>
        <a:p>
          <a:endParaRPr lang="en-GB"/>
        </a:p>
      </dgm:t>
    </dgm:pt>
    <dgm:pt modelId="{9EE7527F-0EF5-46FB-9194-EC7EF1126F2D}">
      <dgm:prSet phldrT="[Text]" custT="1"/>
      <dgm:spPr>
        <a:ln w="28575">
          <a:solidFill>
            <a:schemeClr val="accent3"/>
          </a:solidFill>
        </a:ln>
      </dgm:spPr>
      <dgm:t>
        <a:bodyPr/>
        <a:lstStyle/>
        <a:p>
          <a:r>
            <a:rPr lang="en-GB" sz="1800" dirty="0"/>
            <a:t>BTECs</a:t>
          </a:r>
        </a:p>
      </dgm:t>
    </dgm:pt>
    <dgm:pt modelId="{8833D977-30F0-43F2-B789-2D10154A13F8}" type="parTrans" cxnId="{8B8C323B-4E74-4161-A273-0EE939378B26}">
      <dgm:prSet/>
      <dgm:spPr/>
      <dgm:t>
        <a:bodyPr/>
        <a:lstStyle/>
        <a:p>
          <a:endParaRPr lang="en-GB"/>
        </a:p>
      </dgm:t>
    </dgm:pt>
    <dgm:pt modelId="{4BF6ECB4-5F5B-4E45-B241-1C350874039D}" type="sibTrans" cxnId="{8B8C323B-4E74-4161-A273-0EE939378B26}">
      <dgm:prSet/>
      <dgm:spPr/>
      <dgm:t>
        <a:bodyPr/>
        <a:lstStyle/>
        <a:p>
          <a:endParaRPr lang="en-GB"/>
        </a:p>
      </dgm:t>
    </dgm:pt>
    <dgm:pt modelId="{ABE44B92-A4F3-4EAC-905B-8E48A4D6DED1}">
      <dgm:prSet phldrT="[Text]" custT="1"/>
      <dgm:spPr>
        <a:ln w="28575">
          <a:solidFill>
            <a:schemeClr val="accent3"/>
          </a:solidFill>
        </a:ln>
      </dgm:spPr>
      <dgm:t>
        <a:bodyPr/>
        <a:lstStyle/>
        <a:p>
          <a:r>
            <a:rPr lang="en-GB" sz="1800" dirty="0"/>
            <a:t>Examples of relevant subjects: physical education, psychology, science  </a:t>
          </a:r>
        </a:p>
      </dgm:t>
    </dgm:pt>
    <dgm:pt modelId="{1DEA8EAF-F6FC-4AE5-B2C4-BD41B37645F2}" type="parTrans" cxnId="{405E12C5-E214-46F5-8C0D-09D42191D8AA}">
      <dgm:prSet/>
      <dgm:spPr/>
      <dgm:t>
        <a:bodyPr/>
        <a:lstStyle/>
        <a:p>
          <a:endParaRPr lang="en-GB"/>
        </a:p>
      </dgm:t>
    </dgm:pt>
    <dgm:pt modelId="{15EC6530-F1A1-4C00-9919-CCFB71F76EEC}" type="sibTrans" cxnId="{405E12C5-E214-46F5-8C0D-09D42191D8AA}">
      <dgm:prSet/>
      <dgm:spPr/>
      <dgm:t>
        <a:bodyPr/>
        <a:lstStyle/>
        <a:p>
          <a:endParaRPr lang="en-GB"/>
        </a:p>
      </dgm:t>
    </dgm:pt>
    <dgm:pt modelId="{B8B4F8C3-3AC2-446D-8423-47D1B786763B}">
      <dgm:prSet phldrT="[Text]" custT="1"/>
      <dgm:spPr>
        <a:ln w="28575">
          <a:solidFill>
            <a:schemeClr val="accent4"/>
          </a:solidFill>
        </a:ln>
      </dgm:spPr>
      <dgm:t>
        <a:bodyPr/>
        <a:lstStyle/>
        <a:p>
          <a:r>
            <a:rPr lang="en-GB" sz="1800" dirty="0"/>
            <a:t>Playing in a sports team</a:t>
          </a:r>
        </a:p>
      </dgm:t>
    </dgm:pt>
    <dgm:pt modelId="{26DE393D-C85C-4C88-8ECB-924DF79D8E8E}" type="parTrans" cxnId="{083BBD7E-57F7-404D-9C64-1C1B1BCC2A61}">
      <dgm:prSet/>
      <dgm:spPr/>
      <dgm:t>
        <a:bodyPr/>
        <a:lstStyle/>
        <a:p>
          <a:endParaRPr lang="en-GB"/>
        </a:p>
      </dgm:t>
    </dgm:pt>
    <dgm:pt modelId="{48040712-268F-498A-9E80-94288349BB43}" type="sibTrans" cxnId="{083BBD7E-57F7-404D-9C64-1C1B1BCC2A61}">
      <dgm:prSet/>
      <dgm:spPr/>
      <dgm:t>
        <a:bodyPr/>
        <a:lstStyle/>
        <a:p>
          <a:endParaRPr lang="en-GB"/>
        </a:p>
      </dgm:t>
    </dgm:pt>
    <dgm:pt modelId="{A548F0C5-E442-4B25-A430-CCDE409384D0}">
      <dgm:prSet phldrT="[Text]" custT="1"/>
      <dgm:spPr>
        <a:ln w="28575">
          <a:solidFill>
            <a:schemeClr val="accent4"/>
          </a:solidFill>
        </a:ln>
      </dgm:spPr>
      <dgm:t>
        <a:bodyPr/>
        <a:lstStyle/>
        <a:p>
          <a:r>
            <a:rPr lang="en-GB" sz="1800" dirty="0"/>
            <a:t>Coaching experience</a:t>
          </a:r>
        </a:p>
      </dgm:t>
    </dgm:pt>
    <dgm:pt modelId="{3433D15E-E665-4011-BA1F-A476BECD7447}" type="parTrans" cxnId="{D393FB1D-03F4-43E2-AB77-1F64236F5782}">
      <dgm:prSet/>
      <dgm:spPr/>
      <dgm:t>
        <a:bodyPr/>
        <a:lstStyle/>
        <a:p>
          <a:endParaRPr lang="en-GB"/>
        </a:p>
      </dgm:t>
    </dgm:pt>
    <dgm:pt modelId="{C9C3D74D-3E2F-4711-B580-416233F224E0}" type="sibTrans" cxnId="{D393FB1D-03F4-43E2-AB77-1F64236F5782}">
      <dgm:prSet/>
      <dgm:spPr/>
      <dgm:t>
        <a:bodyPr/>
        <a:lstStyle/>
        <a:p>
          <a:endParaRPr lang="en-GB"/>
        </a:p>
      </dgm:t>
    </dgm:pt>
    <dgm:pt modelId="{F1730AE3-FC74-4003-AEE6-DF4A168BEA23}">
      <dgm:prSet phldrT="[Text]" custT="1"/>
      <dgm:spPr>
        <a:ln w="28575">
          <a:solidFill>
            <a:schemeClr val="accent4"/>
          </a:solidFill>
        </a:ln>
      </dgm:spPr>
      <dgm:t>
        <a:bodyPr/>
        <a:lstStyle/>
        <a:p>
          <a:pPr>
            <a:buFontTx/>
            <a:buNone/>
          </a:pPr>
          <a:r>
            <a:rPr lang="en-GB" sz="1800" dirty="0"/>
            <a:t>e.g.</a:t>
          </a:r>
        </a:p>
      </dgm:t>
    </dgm:pt>
    <dgm:pt modelId="{0D41A248-1E49-4DBA-A5E4-99B37557BFA1}" type="parTrans" cxnId="{88407B0E-9BA3-4B06-AF67-C346F7EC95B9}">
      <dgm:prSet/>
      <dgm:spPr/>
      <dgm:t>
        <a:bodyPr/>
        <a:lstStyle/>
        <a:p>
          <a:endParaRPr lang="en-GB"/>
        </a:p>
      </dgm:t>
    </dgm:pt>
    <dgm:pt modelId="{24F9DC5D-C3BF-4138-B10C-F7DFAFB59DE7}" type="sibTrans" cxnId="{88407B0E-9BA3-4B06-AF67-C346F7EC95B9}">
      <dgm:prSet/>
      <dgm:spPr/>
      <dgm:t>
        <a:bodyPr/>
        <a:lstStyle/>
        <a:p>
          <a:endParaRPr lang="en-GB"/>
        </a:p>
      </dgm:t>
    </dgm:pt>
    <dgm:pt modelId="{730395D6-561C-44C6-9F7F-3D0AAD13FA31}" type="pres">
      <dgm:prSet presAssocID="{F4F63140-A196-4C51-B106-083D9638AB9D}" presName="Name0" presStyleCnt="0">
        <dgm:presLayoutVars>
          <dgm:dir/>
          <dgm:animLvl val="lvl"/>
          <dgm:resizeHandles val="exact"/>
        </dgm:presLayoutVars>
      </dgm:prSet>
      <dgm:spPr/>
      <dgm:t>
        <a:bodyPr/>
        <a:lstStyle/>
        <a:p>
          <a:endParaRPr lang="en-US"/>
        </a:p>
      </dgm:t>
    </dgm:pt>
    <dgm:pt modelId="{29D5F2C7-5C16-4B0B-84CD-EB1B067D99B3}" type="pres">
      <dgm:prSet presAssocID="{F4F63140-A196-4C51-B106-083D9638AB9D}" presName="tSp" presStyleCnt="0"/>
      <dgm:spPr/>
    </dgm:pt>
    <dgm:pt modelId="{5D080547-047D-4392-9458-D054B4BA3805}" type="pres">
      <dgm:prSet presAssocID="{F4F63140-A196-4C51-B106-083D9638AB9D}" presName="bSp" presStyleCnt="0"/>
      <dgm:spPr/>
    </dgm:pt>
    <dgm:pt modelId="{7A13E087-B301-45E7-A7B2-A71A351ACCA4}" type="pres">
      <dgm:prSet presAssocID="{F4F63140-A196-4C51-B106-083D9638AB9D}" presName="process" presStyleCnt="0"/>
      <dgm:spPr/>
    </dgm:pt>
    <dgm:pt modelId="{7C49BB75-33AC-4F43-A811-EF68A019A5B2}" type="pres">
      <dgm:prSet presAssocID="{B91F1DEF-8027-4534-BEC6-D9AB9BC5B4A8}" presName="composite1" presStyleCnt="0"/>
      <dgm:spPr/>
    </dgm:pt>
    <dgm:pt modelId="{375DD645-198D-45D8-B9B5-06E0A09EAE46}" type="pres">
      <dgm:prSet presAssocID="{B91F1DEF-8027-4534-BEC6-D9AB9BC5B4A8}" presName="dummyNode1" presStyleLbl="node1" presStyleIdx="0" presStyleCnt="4"/>
      <dgm:spPr/>
    </dgm:pt>
    <dgm:pt modelId="{E37CB75F-266C-4608-B917-B6F36B6AA5C2}" type="pres">
      <dgm:prSet presAssocID="{B91F1DEF-8027-4534-BEC6-D9AB9BC5B4A8}" presName="childNode1" presStyleLbl="bgAcc1" presStyleIdx="0" presStyleCnt="4" custScaleY="152306" custLinFactNeighborX="6675" custLinFactNeighborY="12145">
        <dgm:presLayoutVars>
          <dgm:bulletEnabled val="1"/>
        </dgm:presLayoutVars>
      </dgm:prSet>
      <dgm:spPr/>
      <dgm:t>
        <a:bodyPr/>
        <a:lstStyle/>
        <a:p>
          <a:endParaRPr lang="en-US"/>
        </a:p>
      </dgm:t>
    </dgm:pt>
    <dgm:pt modelId="{D2819593-6EC8-4EA8-8695-DB69CFDEA856}" type="pres">
      <dgm:prSet presAssocID="{B91F1DEF-8027-4534-BEC6-D9AB9BC5B4A8}" presName="childNode1tx" presStyleLbl="bgAcc1" presStyleIdx="0" presStyleCnt="4">
        <dgm:presLayoutVars>
          <dgm:bulletEnabled val="1"/>
        </dgm:presLayoutVars>
      </dgm:prSet>
      <dgm:spPr/>
      <dgm:t>
        <a:bodyPr/>
        <a:lstStyle/>
        <a:p>
          <a:endParaRPr lang="en-US"/>
        </a:p>
      </dgm:t>
    </dgm:pt>
    <dgm:pt modelId="{59873539-4DFB-4AE0-91F2-948D53488009}" type="pres">
      <dgm:prSet presAssocID="{B91F1DEF-8027-4534-BEC6-D9AB9BC5B4A8}" presName="parentNode1" presStyleLbl="node1" presStyleIdx="0" presStyleCnt="4">
        <dgm:presLayoutVars>
          <dgm:chMax val="1"/>
          <dgm:bulletEnabled val="1"/>
        </dgm:presLayoutVars>
      </dgm:prSet>
      <dgm:spPr/>
      <dgm:t>
        <a:bodyPr/>
        <a:lstStyle/>
        <a:p>
          <a:endParaRPr lang="en-US"/>
        </a:p>
      </dgm:t>
    </dgm:pt>
    <dgm:pt modelId="{58AF2C47-4B08-46BF-BD75-98339598A16A}" type="pres">
      <dgm:prSet presAssocID="{B91F1DEF-8027-4534-BEC6-D9AB9BC5B4A8}" presName="connSite1" presStyleCnt="0"/>
      <dgm:spPr/>
    </dgm:pt>
    <dgm:pt modelId="{2251D600-397D-4FA7-8B59-F896E359982D}" type="pres">
      <dgm:prSet presAssocID="{1A7FA7FD-EAF9-45FD-8E06-C48ABA97CE32}" presName="Name9" presStyleLbl="sibTrans2D1" presStyleIdx="0" presStyleCnt="3" custLinFactNeighborX="-89" custLinFactNeighborY="3940"/>
      <dgm:spPr/>
      <dgm:t>
        <a:bodyPr/>
        <a:lstStyle/>
        <a:p>
          <a:endParaRPr lang="en-US"/>
        </a:p>
      </dgm:t>
    </dgm:pt>
    <dgm:pt modelId="{6025C521-63ED-4F82-A8FD-990C4D39DB55}" type="pres">
      <dgm:prSet presAssocID="{E0D6FB28-1854-45B7-8E40-A08373E315B6}" presName="composite2" presStyleCnt="0"/>
      <dgm:spPr/>
    </dgm:pt>
    <dgm:pt modelId="{5507565E-5B6F-4695-9A4D-181ED48037DD}" type="pres">
      <dgm:prSet presAssocID="{E0D6FB28-1854-45B7-8E40-A08373E315B6}" presName="dummyNode2" presStyleLbl="node1" presStyleIdx="0" presStyleCnt="4"/>
      <dgm:spPr/>
    </dgm:pt>
    <dgm:pt modelId="{EE4B5AB2-B162-4823-9675-5CB4DB24CCE0}" type="pres">
      <dgm:prSet presAssocID="{E0D6FB28-1854-45B7-8E40-A08373E315B6}" presName="childNode2" presStyleLbl="bgAcc1" presStyleIdx="1" presStyleCnt="4" custScaleX="115685" custScaleY="146933" custLinFactNeighborX="-764" custLinFactNeighborY="12997">
        <dgm:presLayoutVars>
          <dgm:bulletEnabled val="1"/>
        </dgm:presLayoutVars>
      </dgm:prSet>
      <dgm:spPr/>
      <dgm:t>
        <a:bodyPr/>
        <a:lstStyle/>
        <a:p>
          <a:endParaRPr lang="en-US"/>
        </a:p>
      </dgm:t>
    </dgm:pt>
    <dgm:pt modelId="{555B2C73-351F-4619-B4DC-D7B8333AEB54}" type="pres">
      <dgm:prSet presAssocID="{E0D6FB28-1854-45B7-8E40-A08373E315B6}" presName="childNode2tx" presStyleLbl="bgAcc1" presStyleIdx="1" presStyleCnt="4">
        <dgm:presLayoutVars>
          <dgm:bulletEnabled val="1"/>
        </dgm:presLayoutVars>
      </dgm:prSet>
      <dgm:spPr/>
      <dgm:t>
        <a:bodyPr/>
        <a:lstStyle/>
        <a:p>
          <a:endParaRPr lang="en-US"/>
        </a:p>
      </dgm:t>
    </dgm:pt>
    <dgm:pt modelId="{1D73D681-CF9B-41B7-A46D-2C14FDBF846A}" type="pres">
      <dgm:prSet presAssocID="{E0D6FB28-1854-45B7-8E40-A08373E315B6}" presName="parentNode2" presStyleLbl="node1" presStyleIdx="1" presStyleCnt="4">
        <dgm:presLayoutVars>
          <dgm:chMax val="0"/>
          <dgm:bulletEnabled val="1"/>
        </dgm:presLayoutVars>
      </dgm:prSet>
      <dgm:spPr/>
      <dgm:t>
        <a:bodyPr/>
        <a:lstStyle/>
        <a:p>
          <a:endParaRPr lang="en-US"/>
        </a:p>
      </dgm:t>
    </dgm:pt>
    <dgm:pt modelId="{74CAB72B-6522-476F-A1FA-40E9BF5204E8}" type="pres">
      <dgm:prSet presAssocID="{E0D6FB28-1854-45B7-8E40-A08373E315B6}" presName="connSite2" presStyleCnt="0"/>
      <dgm:spPr/>
    </dgm:pt>
    <dgm:pt modelId="{D791225F-BDE3-448B-8984-3F9CAB3B17B8}" type="pres">
      <dgm:prSet presAssocID="{BC5AEB01-66F2-4D63-B7C1-54CBBAA7C67F}" presName="Name18" presStyleLbl="sibTrans2D1" presStyleIdx="1" presStyleCnt="3"/>
      <dgm:spPr/>
      <dgm:t>
        <a:bodyPr/>
        <a:lstStyle/>
        <a:p>
          <a:endParaRPr lang="en-US"/>
        </a:p>
      </dgm:t>
    </dgm:pt>
    <dgm:pt modelId="{D6BACB75-59A5-47A5-A4D6-EF311BB249AA}" type="pres">
      <dgm:prSet presAssocID="{FD419CA0-9D61-434E-A279-4874CBF6AFEC}" presName="composite1" presStyleCnt="0"/>
      <dgm:spPr/>
    </dgm:pt>
    <dgm:pt modelId="{C57AC9D5-77A7-4D0B-9F5F-4E3287CE81DB}" type="pres">
      <dgm:prSet presAssocID="{FD419CA0-9D61-434E-A279-4874CBF6AFEC}" presName="dummyNode1" presStyleLbl="node1" presStyleIdx="1" presStyleCnt="4"/>
      <dgm:spPr/>
    </dgm:pt>
    <dgm:pt modelId="{B2AB86E8-9449-4049-A6CF-23DA4455B1DE}" type="pres">
      <dgm:prSet presAssocID="{FD419CA0-9D61-434E-A279-4874CBF6AFEC}" presName="childNode1" presStyleLbl="bgAcc1" presStyleIdx="2" presStyleCnt="4" custScaleX="117621" custScaleY="152756" custLinFactNeighborX="757" custLinFactNeighborY="5963">
        <dgm:presLayoutVars>
          <dgm:bulletEnabled val="1"/>
        </dgm:presLayoutVars>
      </dgm:prSet>
      <dgm:spPr/>
      <dgm:t>
        <a:bodyPr/>
        <a:lstStyle/>
        <a:p>
          <a:endParaRPr lang="en-US"/>
        </a:p>
      </dgm:t>
    </dgm:pt>
    <dgm:pt modelId="{9343A7C8-C37D-431F-BA00-34AD91512675}" type="pres">
      <dgm:prSet presAssocID="{FD419CA0-9D61-434E-A279-4874CBF6AFEC}" presName="childNode1tx" presStyleLbl="bgAcc1" presStyleIdx="2" presStyleCnt="4">
        <dgm:presLayoutVars>
          <dgm:bulletEnabled val="1"/>
        </dgm:presLayoutVars>
      </dgm:prSet>
      <dgm:spPr/>
      <dgm:t>
        <a:bodyPr/>
        <a:lstStyle/>
        <a:p>
          <a:endParaRPr lang="en-US"/>
        </a:p>
      </dgm:t>
    </dgm:pt>
    <dgm:pt modelId="{8295EB35-C448-4D55-AE0F-77AB9BC8AED2}" type="pres">
      <dgm:prSet presAssocID="{FD419CA0-9D61-434E-A279-4874CBF6AFEC}" presName="parentNode1" presStyleLbl="node1" presStyleIdx="2" presStyleCnt="4" custLinFactNeighborX="4872" custLinFactNeighborY="12618">
        <dgm:presLayoutVars>
          <dgm:chMax val="1"/>
          <dgm:bulletEnabled val="1"/>
        </dgm:presLayoutVars>
      </dgm:prSet>
      <dgm:spPr/>
      <dgm:t>
        <a:bodyPr/>
        <a:lstStyle/>
        <a:p>
          <a:endParaRPr lang="en-US"/>
        </a:p>
      </dgm:t>
    </dgm:pt>
    <dgm:pt modelId="{F795F3AA-F182-4930-A723-5DC490729301}" type="pres">
      <dgm:prSet presAssocID="{FD419CA0-9D61-434E-A279-4874CBF6AFEC}" presName="connSite1" presStyleCnt="0"/>
      <dgm:spPr/>
    </dgm:pt>
    <dgm:pt modelId="{85FE646C-F384-482F-BFC1-0CFC1DA7350C}" type="pres">
      <dgm:prSet presAssocID="{89B57865-C540-4D6B-B570-D256EE3F7BB6}" presName="Name9" presStyleLbl="sibTrans2D1" presStyleIdx="2" presStyleCnt="3"/>
      <dgm:spPr/>
      <dgm:t>
        <a:bodyPr/>
        <a:lstStyle/>
        <a:p>
          <a:endParaRPr lang="en-US"/>
        </a:p>
      </dgm:t>
    </dgm:pt>
    <dgm:pt modelId="{DCA609C5-23E6-48FB-BD12-4091675AEC2A}" type="pres">
      <dgm:prSet presAssocID="{CE195413-829F-4E5D-80AE-8FF6DBFCB2DE}" presName="composite2" presStyleCnt="0"/>
      <dgm:spPr/>
    </dgm:pt>
    <dgm:pt modelId="{D6655A90-9770-444F-A119-5AF1DCAF4C54}" type="pres">
      <dgm:prSet presAssocID="{CE195413-829F-4E5D-80AE-8FF6DBFCB2DE}" presName="dummyNode2" presStyleLbl="node1" presStyleIdx="2" presStyleCnt="4"/>
      <dgm:spPr/>
    </dgm:pt>
    <dgm:pt modelId="{5209EAF0-2457-4CC3-B0DF-8F7272D647A6}" type="pres">
      <dgm:prSet presAssocID="{CE195413-829F-4E5D-80AE-8FF6DBFCB2DE}" presName="childNode2" presStyleLbl="bgAcc1" presStyleIdx="3" presStyleCnt="4">
        <dgm:presLayoutVars>
          <dgm:bulletEnabled val="1"/>
        </dgm:presLayoutVars>
      </dgm:prSet>
      <dgm:spPr/>
    </dgm:pt>
    <dgm:pt modelId="{B563801E-05C9-4BB2-9BC0-A94219EBA933}" type="pres">
      <dgm:prSet presAssocID="{CE195413-829F-4E5D-80AE-8FF6DBFCB2DE}" presName="childNode2tx" presStyleLbl="bgAcc1" presStyleIdx="3" presStyleCnt="4">
        <dgm:presLayoutVars>
          <dgm:bulletEnabled val="1"/>
        </dgm:presLayoutVars>
      </dgm:prSet>
      <dgm:spPr/>
    </dgm:pt>
    <dgm:pt modelId="{FC2E8F29-0DC3-4B92-82CE-5E0B9C571997}" type="pres">
      <dgm:prSet presAssocID="{CE195413-829F-4E5D-80AE-8FF6DBFCB2DE}" presName="parentNode2" presStyleLbl="node1" presStyleIdx="3" presStyleCnt="4" custScaleX="146955" custScaleY="323553" custLinFactNeighborX="-2513" custLinFactNeighborY="95421">
        <dgm:presLayoutVars>
          <dgm:chMax val="0"/>
          <dgm:bulletEnabled val="1"/>
        </dgm:presLayoutVars>
      </dgm:prSet>
      <dgm:spPr/>
      <dgm:t>
        <a:bodyPr/>
        <a:lstStyle/>
        <a:p>
          <a:endParaRPr lang="en-US"/>
        </a:p>
      </dgm:t>
    </dgm:pt>
    <dgm:pt modelId="{2FC1D87D-A332-4FC6-ACFF-343E90908FC4}" type="pres">
      <dgm:prSet presAssocID="{CE195413-829F-4E5D-80AE-8FF6DBFCB2DE}" presName="connSite2" presStyleCnt="0"/>
      <dgm:spPr/>
    </dgm:pt>
  </dgm:ptLst>
  <dgm:cxnLst>
    <dgm:cxn modelId="{D393FB1D-03F4-43E2-AB77-1F64236F5782}" srcId="{FD419CA0-9D61-434E-A279-4874CBF6AFEC}" destId="{A548F0C5-E442-4B25-A430-CCDE409384D0}" srcOrd="3" destOrd="0" parTransId="{3433D15E-E665-4011-BA1F-A476BECD7447}" sibTransId="{C9C3D74D-3E2F-4711-B580-416233F224E0}"/>
    <dgm:cxn modelId="{349FCCF5-9B2D-44C1-B59D-EF0FCC85CEDF}" type="presOf" srcId="{A548F0C5-E442-4B25-A430-CCDE409384D0}" destId="{9343A7C8-C37D-431F-BA00-34AD91512675}" srcOrd="1" destOrd="3" presId="urn:microsoft.com/office/officeart/2005/8/layout/hProcess4"/>
    <dgm:cxn modelId="{4C82CB64-B7A1-4475-81A1-CC6B824823E9}" type="presOf" srcId="{641D6BB7-8089-470D-9C3F-B7D28F676507}" destId="{9343A7C8-C37D-431F-BA00-34AD91512675}" srcOrd="1" destOrd="1" presId="urn:microsoft.com/office/officeart/2005/8/layout/hProcess4"/>
    <dgm:cxn modelId="{865E835B-2D2E-49CD-B158-F7E8F3C9707B}" type="presOf" srcId="{9EE7527F-0EF5-46FB-9194-EC7EF1126F2D}" destId="{EE4B5AB2-B162-4823-9675-5CB4DB24CCE0}" srcOrd="0" destOrd="1" presId="urn:microsoft.com/office/officeart/2005/8/layout/hProcess4"/>
    <dgm:cxn modelId="{F2502D01-0342-4C22-AD3D-0ADFDF3751A3}" type="presOf" srcId="{F1730AE3-FC74-4003-AEE6-DF4A168BEA23}" destId="{9343A7C8-C37D-431F-BA00-34AD91512675}" srcOrd="1" destOrd="0" presId="urn:microsoft.com/office/officeart/2005/8/layout/hProcess4"/>
    <dgm:cxn modelId="{2506C6F1-E69C-4186-867A-A52F05DDC6F0}" type="presOf" srcId="{F4F63140-A196-4C51-B106-083D9638AB9D}" destId="{730395D6-561C-44C6-9F7F-3D0AAD13FA31}" srcOrd="0" destOrd="0" presId="urn:microsoft.com/office/officeart/2005/8/layout/hProcess4"/>
    <dgm:cxn modelId="{304ADE1D-DD5E-4A1F-B16A-E8C904102575}" type="presOf" srcId="{1A7FA7FD-EAF9-45FD-8E06-C48ABA97CE32}" destId="{2251D600-397D-4FA7-8B59-F896E359982D}" srcOrd="0" destOrd="0" presId="urn:microsoft.com/office/officeart/2005/8/layout/hProcess4"/>
    <dgm:cxn modelId="{2548E71A-F4B5-469E-A2D0-72CFB8064CA8}" type="presOf" srcId="{49FCF328-954F-4FD2-A12E-021582EE2607}" destId="{D2819593-6EC8-4EA8-8695-DB69CFDEA856}" srcOrd="1" destOrd="1" presId="urn:microsoft.com/office/officeart/2005/8/layout/hProcess4"/>
    <dgm:cxn modelId="{E9647D4F-E9E5-49A0-A96C-80BD6FABC9C9}" type="presOf" srcId="{ABE44B92-A4F3-4EAC-905B-8E48A4D6DED1}" destId="{EE4B5AB2-B162-4823-9675-5CB4DB24CCE0}" srcOrd="0" destOrd="2" presId="urn:microsoft.com/office/officeart/2005/8/layout/hProcess4"/>
    <dgm:cxn modelId="{5A5612FB-BAA6-49C9-A504-FF98644029F7}" srcId="{F4F63140-A196-4C51-B106-083D9638AB9D}" destId="{B91F1DEF-8027-4534-BEC6-D9AB9BC5B4A8}" srcOrd="0" destOrd="0" parTransId="{57918ED4-DFD0-4514-BDF4-55800B4B1582}" sibTransId="{1A7FA7FD-EAF9-45FD-8E06-C48ABA97CE32}"/>
    <dgm:cxn modelId="{91D2EC62-6ECD-45D0-9D3C-29610D8DAE30}" type="presOf" srcId="{E0D6FB28-1854-45B7-8E40-A08373E315B6}" destId="{1D73D681-CF9B-41B7-A46D-2C14FDBF846A}" srcOrd="0" destOrd="0" presId="urn:microsoft.com/office/officeart/2005/8/layout/hProcess4"/>
    <dgm:cxn modelId="{18BA2CB7-2876-4188-AAD9-632ADF0CF61D}" type="presOf" srcId="{ABE44B92-A4F3-4EAC-905B-8E48A4D6DED1}" destId="{555B2C73-351F-4619-B4DC-D7B8333AEB54}" srcOrd="1" destOrd="2" presId="urn:microsoft.com/office/officeart/2005/8/layout/hProcess4"/>
    <dgm:cxn modelId="{A4498E43-9D7D-4A74-BFC4-A8663A4DC833}" srcId="{B91F1DEF-8027-4534-BEC6-D9AB9BC5B4A8}" destId="{8F3706F6-B9D5-4631-8FC7-ADAA4048405E}" srcOrd="0" destOrd="0" parTransId="{C7AB01BC-7345-43FF-84D1-E057BB9CAAB6}" sibTransId="{722E903B-D7B3-40CE-879F-8D71D610E173}"/>
    <dgm:cxn modelId="{2BF7C807-620D-4F06-9B06-A6D5BDE7BA35}" type="presOf" srcId="{49FCF328-954F-4FD2-A12E-021582EE2607}" destId="{E37CB75F-266C-4608-B917-B6F36B6AA5C2}" srcOrd="0" destOrd="1" presId="urn:microsoft.com/office/officeart/2005/8/layout/hProcess4"/>
    <dgm:cxn modelId="{083BBD7E-57F7-404D-9C64-1C1B1BCC2A61}" srcId="{FD419CA0-9D61-434E-A279-4874CBF6AFEC}" destId="{B8B4F8C3-3AC2-446D-8423-47D1B786763B}" srcOrd="2" destOrd="0" parTransId="{26DE393D-C85C-4C88-8ECB-924DF79D8E8E}" sibTransId="{48040712-268F-498A-9E80-94288349BB43}"/>
    <dgm:cxn modelId="{1876184F-D216-441C-B9DA-F122FB207858}" srcId="{B91F1DEF-8027-4534-BEC6-D9AB9BC5B4A8}" destId="{49FCF328-954F-4FD2-A12E-021582EE2607}" srcOrd="1" destOrd="0" parTransId="{1E46D0C8-8995-4FC9-BBE2-A9FFF47131BD}" sibTransId="{74B24BCF-7D91-414E-AEF2-8CDDBD4C6AFC}"/>
    <dgm:cxn modelId="{FB1E4107-08D3-4386-BC98-11765D974A70}" type="presOf" srcId="{9EE7527F-0EF5-46FB-9194-EC7EF1126F2D}" destId="{555B2C73-351F-4619-B4DC-D7B8333AEB54}" srcOrd="1" destOrd="1" presId="urn:microsoft.com/office/officeart/2005/8/layout/hProcess4"/>
    <dgm:cxn modelId="{8B8C323B-4E74-4161-A273-0EE939378B26}" srcId="{E0D6FB28-1854-45B7-8E40-A08373E315B6}" destId="{9EE7527F-0EF5-46FB-9194-EC7EF1126F2D}" srcOrd="1" destOrd="0" parTransId="{8833D977-30F0-43F2-B789-2D10154A13F8}" sibTransId="{4BF6ECB4-5F5B-4E45-B241-1C350874039D}"/>
    <dgm:cxn modelId="{DDCD0E97-AB29-4D57-8A57-58ABCCEEBF3B}" type="presOf" srcId="{4D989882-1FB0-4982-BDDB-F906A9D429A1}" destId="{555B2C73-351F-4619-B4DC-D7B8333AEB54}" srcOrd="1" destOrd="0" presId="urn:microsoft.com/office/officeart/2005/8/layout/hProcess4"/>
    <dgm:cxn modelId="{9A217BBF-4E85-441B-BA92-2BD916438A78}" type="presOf" srcId="{8F3706F6-B9D5-4631-8FC7-ADAA4048405E}" destId="{E37CB75F-266C-4608-B917-B6F36B6AA5C2}" srcOrd="0" destOrd="0" presId="urn:microsoft.com/office/officeart/2005/8/layout/hProcess4"/>
    <dgm:cxn modelId="{88407B0E-9BA3-4B06-AF67-C346F7EC95B9}" srcId="{FD419CA0-9D61-434E-A279-4874CBF6AFEC}" destId="{F1730AE3-FC74-4003-AEE6-DF4A168BEA23}" srcOrd="0" destOrd="0" parTransId="{0D41A248-1E49-4DBA-A5E4-99B37557BFA1}" sibTransId="{24F9DC5D-C3BF-4138-B10C-F7DFAFB59DE7}"/>
    <dgm:cxn modelId="{705CB61C-FDC4-4372-BF7D-83A0C96B363F}" srcId="{E0D6FB28-1854-45B7-8E40-A08373E315B6}" destId="{4D989882-1FB0-4982-BDDB-F906A9D429A1}" srcOrd="0" destOrd="0" parTransId="{AC0AD497-1F23-4D8A-857B-9C4D25C458CB}" sibTransId="{74D496E1-9738-4671-A255-031853A6E93A}"/>
    <dgm:cxn modelId="{AED29D1D-2CC9-46E4-99DC-53A37E6C8D17}" srcId="{F4F63140-A196-4C51-B106-083D9638AB9D}" destId="{E0D6FB28-1854-45B7-8E40-A08373E315B6}" srcOrd="1" destOrd="0" parTransId="{AA690EFF-FD0E-4A8B-9496-54D81450D27D}" sibTransId="{BC5AEB01-66F2-4D63-B7C1-54CBBAA7C67F}"/>
    <dgm:cxn modelId="{62D677A4-5AE1-4586-805F-3A3A2DB8C31D}" type="presOf" srcId="{A548F0C5-E442-4B25-A430-CCDE409384D0}" destId="{B2AB86E8-9449-4049-A6CF-23DA4455B1DE}" srcOrd="0" destOrd="3" presId="urn:microsoft.com/office/officeart/2005/8/layout/hProcess4"/>
    <dgm:cxn modelId="{3A84101D-C90B-417F-B6F5-DEDDC3F85C2D}" srcId="{FD419CA0-9D61-434E-A279-4874CBF6AFEC}" destId="{641D6BB7-8089-470D-9C3F-B7D28F676507}" srcOrd="1" destOrd="0" parTransId="{F602888B-C47E-4014-A3EF-FA20825E1DD4}" sibTransId="{14879B3A-9FAF-4D3B-9E8D-322CC0FBEFFC}"/>
    <dgm:cxn modelId="{DAD57C50-9E64-422A-B636-8E01DC788054}" type="presOf" srcId="{F1730AE3-FC74-4003-AEE6-DF4A168BEA23}" destId="{B2AB86E8-9449-4049-A6CF-23DA4455B1DE}" srcOrd="0" destOrd="0" presId="urn:microsoft.com/office/officeart/2005/8/layout/hProcess4"/>
    <dgm:cxn modelId="{436F82DE-FB8B-4824-83FA-9873336CE60F}" type="presOf" srcId="{B8B4F8C3-3AC2-446D-8423-47D1B786763B}" destId="{9343A7C8-C37D-431F-BA00-34AD91512675}" srcOrd="1" destOrd="2" presId="urn:microsoft.com/office/officeart/2005/8/layout/hProcess4"/>
    <dgm:cxn modelId="{E8A6C081-22A0-41DE-8442-72F7218C94FF}" type="presOf" srcId="{B8B4F8C3-3AC2-446D-8423-47D1B786763B}" destId="{B2AB86E8-9449-4049-A6CF-23DA4455B1DE}" srcOrd="0" destOrd="2" presId="urn:microsoft.com/office/officeart/2005/8/layout/hProcess4"/>
    <dgm:cxn modelId="{3FC2C4A3-BF98-40EA-A893-4465015D0B86}" type="presOf" srcId="{BC5AEB01-66F2-4D63-B7C1-54CBBAA7C67F}" destId="{D791225F-BDE3-448B-8984-3F9CAB3B17B8}" srcOrd="0" destOrd="0" presId="urn:microsoft.com/office/officeart/2005/8/layout/hProcess4"/>
    <dgm:cxn modelId="{8E9DC972-986D-4FAC-8D7E-58169A419EAA}" type="presOf" srcId="{8F3706F6-B9D5-4631-8FC7-ADAA4048405E}" destId="{D2819593-6EC8-4EA8-8695-DB69CFDEA856}" srcOrd="1" destOrd="0" presId="urn:microsoft.com/office/officeart/2005/8/layout/hProcess4"/>
    <dgm:cxn modelId="{BF7009E9-FF43-486C-8157-7D1E4AB09BFE}" srcId="{F4F63140-A196-4C51-B106-083D9638AB9D}" destId="{FD419CA0-9D61-434E-A279-4874CBF6AFEC}" srcOrd="2" destOrd="0" parTransId="{DEAEDD0E-BC7A-4EDD-9308-5EAFE210B96C}" sibTransId="{89B57865-C540-4D6B-B570-D256EE3F7BB6}"/>
    <dgm:cxn modelId="{CE044997-8BA9-4984-A8BD-1D6C22AAB8F7}" srcId="{F4F63140-A196-4C51-B106-083D9638AB9D}" destId="{CE195413-829F-4E5D-80AE-8FF6DBFCB2DE}" srcOrd="3" destOrd="0" parTransId="{22A1975F-E4CB-42AD-B934-77854625E52B}" sibTransId="{F4DEE1F3-542F-4E3A-BAA0-D6F7DF6D8B33}"/>
    <dgm:cxn modelId="{2764B2F1-8757-466B-9CF5-A54E39C07EDF}" type="presOf" srcId="{FD419CA0-9D61-434E-A279-4874CBF6AFEC}" destId="{8295EB35-C448-4D55-AE0F-77AB9BC8AED2}" srcOrd="0" destOrd="0" presId="urn:microsoft.com/office/officeart/2005/8/layout/hProcess4"/>
    <dgm:cxn modelId="{B5C87B68-824B-461D-87B2-FC7091BD0AF8}" type="presOf" srcId="{641D6BB7-8089-470D-9C3F-B7D28F676507}" destId="{B2AB86E8-9449-4049-A6CF-23DA4455B1DE}" srcOrd="0" destOrd="1" presId="urn:microsoft.com/office/officeart/2005/8/layout/hProcess4"/>
    <dgm:cxn modelId="{405E12C5-E214-46F5-8C0D-09D42191D8AA}" srcId="{E0D6FB28-1854-45B7-8E40-A08373E315B6}" destId="{ABE44B92-A4F3-4EAC-905B-8E48A4D6DED1}" srcOrd="2" destOrd="0" parTransId="{1DEA8EAF-F6FC-4AE5-B2C4-BD41B37645F2}" sibTransId="{15EC6530-F1A1-4C00-9919-CCFB71F76EEC}"/>
    <dgm:cxn modelId="{E48E3C43-8382-4971-B394-9EA452809136}" type="presOf" srcId="{B91F1DEF-8027-4534-BEC6-D9AB9BC5B4A8}" destId="{59873539-4DFB-4AE0-91F2-948D53488009}" srcOrd="0" destOrd="0" presId="urn:microsoft.com/office/officeart/2005/8/layout/hProcess4"/>
    <dgm:cxn modelId="{ECBFDD25-FB30-41C0-82C4-341E23B9AA0C}" type="presOf" srcId="{4D989882-1FB0-4982-BDDB-F906A9D429A1}" destId="{EE4B5AB2-B162-4823-9675-5CB4DB24CCE0}" srcOrd="0" destOrd="0" presId="urn:microsoft.com/office/officeart/2005/8/layout/hProcess4"/>
    <dgm:cxn modelId="{9B1E2865-D02B-40F6-B4FE-2BD6F5A31935}" type="presOf" srcId="{CE195413-829F-4E5D-80AE-8FF6DBFCB2DE}" destId="{FC2E8F29-0DC3-4B92-82CE-5E0B9C571997}" srcOrd="0" destOrd="0" presId="urn:microsoft.com/office/officeart/2005/8/layout/hProcess4"/>
    <dgm:cxn modelId="{01D76A34-653E-4B16-A2FE-BF8C3696D40A}" type="presOf" srcId="{89B57865-C540-4D6B-B570-D256EE3F7BB6}" destId="{85FE646C-F384-482F-BFC1-0CFC1DA7350C}" srcOrd="0" destOrd="0" presId="urn:microsoft.com/office/officeart/2005/8/layout/hProcess4"/>
    <dgm:cxn modelId="{3AC91A4D-6E3E-4FAA-970E-9BD3A36A9BD7}" type="presParOf" srcId="{730395D6-561C-44C6-9F7F-3D0AAD13FA31}" destId="{29D5F2C7-5C16-4B0B-84CD-EB1B067D99B3}" srcOrd="0" destOrd="0" presId="urn:microsoft.com/office/officeart/2005/8/layout/hProcess4"/>
    <dgm:cxn modelId="{1EDCE24E-473D-4599-B1F1-F108D974E9A3}" type="presParOf" srcId="{730395D6-561C-44C6-9F7F-3D0AAD13FA31}" destId="{5D080547-047D-4392-9458-D054B4BA3805}" srcOrd="1" destOrd="0" presId="urn:microsoft.com/office/officeart/2005/8/layout/hProcess4"/>
    <dgm:cxn modelId="{4090A0BE-8146-48CB-B7E1-35F66BB3100A}" type="presParOf" srcId="{730395D6-561C-44C6-9F7F-3D0AAD13FA31}" destId="{7A13E087-B301-45E7-A7B2-A71A351ACCA4}" srcOrd="2" destOrd="0" presId="urn:microsoft.com/office/officeart/2005/8/layout/hProcess4"/>
    <dgm:cxn modelId="{5EC1F226-A8D7-426C-966D-BA21B301B4AF}" type="presParOf" srcId="{7A13E087-B301-45E7-A7B2-A71A351ACCA4}" destId="{7C49BB75-33AC-4F43-A811-EF68A019A5B2}" srcOrd="0" destOrd="0" presId="urn:microsoft.com/office/officeart/2005/8/layout/hProcess4"/>
    <dgm:cxn modelId="{52F94071-2BF5-4425-9E2C-3B37151C4A40}" type="presParOf" srcId="{7C49BB75-33AC-4F43-A811-EF68A019A5B2}" destId="{375DD645-198D-45D8-B9B5-06E0A09EAE46}" srcOrd="0" destOrd="0" presId="urn:microsoft.com/office/officeart/2005/8/layout/hProcess4"/>
    <dgm:cxn modelId="{A290C671-A915-4A5B-A112-97265721DD31}" type="presParOf" srcId="{7C49BB75-33AC-4F43-A811-EF68A019A5B2}" destId="{E37CB75F-266C-4608-B917-B6F36B6AA5C2}" srcOrd="1" destOrd="0" presId="urn:microsoft.com/office/officeart/2005/8/layout/hProcess4"/>
    <dgm:cxn modelId="{2DC57819-B014-4588-AFFE-8D4A0DCEDB08}" type="presParOf" srcId="{7C49BB75-33AC-4F43-A811-EF68A019A5B2}" destId="{D2819593-6EC8-4EA8-8695-DB69CFDEA856}" srcOrd="2" destOrd="0" presId="urn:microsoft.com/office/officeart/2005/8/layout/hProcess4"/>
    <dgm:cxn modelId="{55D79A52-2303-49A3-BAC0-DCC7ACBB1B5E}" type="presParOf" srcId="{7C49BB75-33AC-4F43-A811-EF68A019A5B2}" destId="{59873539-4DFB-4AE0-91F2-948D53488009}" srcOrd="3" destOrd="0" presId="urn:microsoft.com/office/officeart/2005/8/layout/hProcess4"/>
    <dgm:cxn modelId="{0441BA60-BB16-43E3-8FF0-C6A9B4C96200}" type="presParOf" srcId="{7C49BB75-33AC-4F43-A811-EF68A019A5B2}" destId="{58AF2C47-4B08-46BF-BD75-98339598A16A}" srcOrd="4" destOrd="0" presId="urn:microsoft.com/office/officeart/2005/8/layout/hProcess4"/>
    <dgm:cxn modelId="{F89F84A9-898D-4BFC-8820-67E1454658D1}" type="presParOf" srcId="{7A13E087-B301-45E7-A7B2-A71A351ACCA4}" destId="{2251D600-397D-4FA7-8B59-F896E359982D}" srcOrd="1" destOrd="0" presId="urn:microsoft.com/office/officeart/2005/8/layout/hProcess4"/>
    <dgm:cxn modelId="{5E07C496-A779-434F-A07D-7E5DC1FA488E}" type="presParOf" srcId="{7A13E087-B301-45E7-A7B2-A71A351ACCA4}" destId="{6025C521-63ED-4F82-A8FD-990C4D39DB55}" srcOrd="2" destOrd="0" presId="urn:microsoft.com/office/officeart/2005/8/layout/hProcess4"/>
    <dgm:cxn modelId="{0AA90A04-CC43-4F61-A6CD-EAC062554EFD}" type="presParOf" srcId="{6025C521-63ED-4F82-A8FD-990C4D39DB55}" destId="{5507565E-5B6F-4695-9A4D-181ED48037DD}" srcOrd="0" destOrd="0" presId="urn:microsoft.com/office/officeart/2005/8/layout/hProcess4"/>
    <dgm:cxn modelId="{94774ED9-A48D-4012-85EC-4EAA0AEA330B}" type="presParOf" srcId="{6025C521-63ED-4F82-A8FD-990C4D39DB55}" destId="{EE4B5AB2-B162-4823-9675-5CB4DB24CCE0}" srcOrd="1" destOrd="0" presId="urn:microsoft.com/office/officeart/2005/8/layout/hProcess4"/>
    <dgm:cxn modelId="{90AEE33C-B50F-4CC6-BC81-E376BFF9F748}" type="presParOf" srcId="{6025C521-63ED-4F82-A8FD-990C4D39DB55}" destId="{555B2C73-351F-4619-B4DC-D7B8333AEB54}" srcOrd="2" destOrd="0" presId="urn:microsoft.com/office/officeart/2005/8/layout/hProcess4"/>
    <dgm:cxn modelId="{A8437F1F-6B9B-4AC3-B418-75CE039EB21D}" type="presParOf" srcId="{6025C521-63ED-4F82-A8FD-990C4D39DB55}" destId="{1D73D681-CF9B-41B7-A46D-2C14FDBF846A}" srcOrd="3" destOrd="0" presId="urn:microsoft.com/office/officeart/2005/8/layout/hProcess4"/>
    <dgm:cxn modelId="{06349BEE-217F-4956-AA2A-0F6E16E55D37}" type="presParOf" srcId="{6025C521-63ED-4F82-A8FD-990C4D39DB55}" destId="{74CAB72B-6522-476F-A1FA-40E9BF5204E8}" srcOrd="4" destOrd="0" presId="urn:microsoft.com/office/officeart/2005/8/layout/hProcess4"/>
    <dgm:cxn modelId="{1A803C9F-43FC-40F1-B3EC-6E5DD98B600B}" type="presParOf" srcId="{7A13E087-B301-45E7-A7B2-A71A351ACCA4}" destId="{D791225F-BDE3-448B-8984-3F9CAB3B17B8}" srcOrd="3" destOrd="0" presId="urn:microsoft.com/office/officeart/2005/8/layout/hProcess4"/>
    <dgm:cxn modelId="{A7310EB0-0A6F-47F9-A8C8-3B6C48BACEE6}" type="presParOf" srcId="{7A13E087-B301-45E7-A7B2-A71A351ACCA4}" destId="{D6BACB75-59A5-47A5-A4D6-EF311BB249AA}" srcOrd="4" destOrd="0" presId="urn:microsoft.com/office/officeart/2005/8/layout/hProcess4"/>
    <dgm:cxn modelId="{651984F1-117F-44BC-B730-E7AE3F075501}" type="presParOf" srcId="{D6BACB75-59A5-47A5-A4D6-EF311BB249AA}" destId="{C57AC9D5-77A7-4D0B-9F5F-4E3287CE81DB}" srcOrd="0" destOrd="0" presId="urn:microsoft.com/office/officeart/2005/8/layout/hProcess4"/>
    <dgm:cxn modelId="{3635B18E-156B-479A-8D15-DCE233B62AC1}" type="presParOf" srcId="{D6BACB75-59A5-47A5-A4D6-EF311BB249AA}" destId="{B2AB86E8-9449-4049-A6CF-23DA4455B1DE}" srcOrd="1" destOrd="0" presId="urn:microsoft.com/office/officeart/2005/8/layout/hProcess4"/>
    <dgm:cxn modelId="{82381064-E91A-4A21-BEFE-D9D30F61260E}" type="presParOf" srcId="{D6BACB75-59A5-47A5-A4D6-EF311BB249AA}" destId="{9343A7C8-C37D-431F-BA00-34AD91512675}" srcOrd="2" destOrd="0" presId="urn:microsoft.com/office/officeart/2005/8/layout/hProcess4"/>
    <dgm:cxn modelId="{B1FD0ADC-5F64-4BB4-BA08-D50CF44D3633}" type="presParOf" srcId="{D6BACB75-59A5-47A5-A4D6-EF311BB249AA}" destId="{8295EB35-C448-4D55-AE0F-77AB9BC8AED2}" srcOrd="3" destOrd="0" presId="urn:microsoft.com/office/officeart/2005/8/layout/hProcess4"/>
    <dgm:cxn modelId="{730A741D-D85D-4179-A6D8-627975FF0239}" type="presParOf" srcId="{D6BACB75-59A5-47A5-A4D6-EF311BB249AA}" destId="{F795F3AA-F182-4930-A723-5DC490729301}" srcOrd="4" destOrd="0" presId="urn:microsoft.com/office/officeart/2005/8/layout/hProcess4"/>
    <dgm:cxn modelId="{7950E090-0D0C-41DF-A30D-CB004D55E936}" type="presParOf" srcId="{7A13E087-B301-45E7-A7B2-A71A351ACCA4}" destId="{85FE646C-F384-482F-BFC1-0CFC1DA7350C}" srcOrd="5" destOrd="0" presId="urn:microsoft.com/office/officeart/2005/8/layout/hProcess4"/>
    <dgm:cxn modelId="{5A1B389A-08ED-487A-98F1-64400D4975FD}" type="presParOf" srcId="{7A13E087-B301-45E7-A7B2-A71A351ACCA4}" destId="{DCA609C5-23E6-48FB-BD12-4091675AEC2A}" srcOrd="6" destOrd="0" presId="urn:microsoft.com/office/officeart/2005/8/layout/hProcess4"/>
    <dgm:cxn modelId="{32C2DD8C-E0EE-4DFD-95B2-C2BE0CCD3CBB}" type="presParOf" srcId="{DCA609C5-23E6-48FB-BD12-4091675AEC2A}" destId="{D6655A90-9770-444F-A119-5AF1DCAF4C54}" srcOrd="0" destOrd="0" presId="urn:microsoft.com/office/officeart/2005/8/layout/hProcess4"/>
    <dgm:cxn modelId="{872188B4-F538-4CCA-8445-0299ED6EDF95}" type="presParOf" srcId="{DCA609C5-23E6-48FB-BD12-4091675AEC2A}" destId="{5209EAF0-2457-4CC3-B0DF-8F7272D647A6}" srcOrd="1" destOrd="0" presId="urn:microsoft.com/office/officeart/2005/8/layout/hProcess4"/>
    <dgm:cxn modelId="{225901DE-CD9D-4456-893D-8C924248E6A5}" type="presParOf" srcId="{DCA609C5-23E6-48FB-BD12-4091675AEC2A}" destId="{B563801E-05C9-4BB2-9BC0-A94219EBA933}" srcOrd="2" destOrd="0" presId="urn:microsoft.com/office/officeart/2005/8/layout/hProcess4"/>
    <dgm:cxn modelId="{3E1808B5-EDD6-4D69-AF7D-195F5820D40F}" type="presParOf" srcId="{DCA609C5-23E6-48FB-BD12-4091675AEC2A}" destId="{FC2E8F29-0DC3-4B92-82CE-5E0B9C571997}" srcOrd="3" destOrd="0" presId="urn:microsoft.com/office/officeart/2005/8/layout/hProcess4"/>
    <dgm:cxn modelId="{77FB641A-0E48-4377-8F49-1DDDC9A9DBF2}" type="presParOf" srcId="{DCA609C5-23E6-48FB-BD12-4091675AEC2A}" destId="{2FC1D87D-A332-4FC6-ACFF-343E90908FC4}"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4F63140-A196-4C51-B106-083D9638AB9D}" type="doc">
      <dgm:prSet loTypeId="urn:microsoft.com/office/officeart/2005/8/layout/hProcess4" loCatId="process" qsTypeId="urn:microsoft.com/office/officeart/2005/8/quickstyle/simple1" qsCatId="simple" csTypeId="urn:microsoft.com/office/officeart/2005/8/colors/colorful1" csCatId="colorful" phldr="1"/>
      <dgm:spPr/>
      <dgm:t>
        <a:bodyPr/>
        <a:lstStyle/>
        <a:p>
          <a:endParaRPr lang="en-GB"/>
        </a:p>
      </dgm:t>
    </dgm:pt>
    <dgm:pt modelId="{B91F1DEF-8027-4534-BEC6-D9AB9BC5B4A8}">
      <dgm:prSet phldrT="[Text]"/>
      <dgm:spPr/>
      <dgm:t>
        <a:bodyPr/>
        <a:lstStyle/>
        <a:p>
          <a:r>
            <a:rPr lang="en-GB" b="1" dirty="0">
              <a:latin typeface="+mn-lt"/>
              <a:cs typeface="Arial" panose="020B0604020202020204" pitchFamily="34" charset="0"/>
            </a:rPr>
            <a:t>GCSEs</a:t>
          </a:r>
        </a:p>
      </dgm:t>
    </dgm:pt>
    <dgm:pt modelId="{57918ED4-DFD0-4514-BDF4-55800B4B1582}" type="parTrans" cxnId="{5A5612FB-BAA6-49C9-A504-FF98644029F7}">
      <dgm:prSet/>
      <dgm:spPr/>
      <dgm:t>
        <a:bodyPr/>
        <a:lstStyle/>
        <a:p>
          <a:endParaRPr lang="en-GB"/>
        </a:p>
      </dgm:t>
    </dgm:pt>
    <dgm:pt modelId="{1A7FA7FD-EAF9-45FD-8E06-C48ABA97CE32}" type="sibTrans" cxnId="{5A5612FB-BAA6-49C9-A504-FF98644029F7}">
      <dgm:prSet/>
      <dgm:spPr/>
      <dgm:t>
        <a:bodyPr/>
        <a:lstStyle/>
        <a:p>
          <a:endParaRPr lang="en-GB"/>
        </a:p>
      </dgm:t>
    </dgm:pt>
    <dgm:pt modelId="{8F3706F6-B9D5-4631-8FC7-ADAA4048405E}">
      <dgm:prSet phldrT="[Text]" custT="1"/>
      <dgm:spPr>
        <a:ln w="28575">
          <a:solidFill>
            <a:schemeClr val="accent2"/>
          </a:solidFill>
        </a:ln>
      </dgm:spPr>
      <dgm:t>
        <a:bodyPr/>
        <a:lstStyle/>
        <a:p>
          <a:r>
            <a:rPr lang="en-GB" sz="1800" dirty="0">
              <a:latin typeface="+mn-lt"/>
              <a:cs typeface="Arial" panose="020B0604020202020204" pitchFamily="34" charset="0"/>
            </a:rPr>
            <a:t>English and Maths (Grade 4) </a:t>
          </a:r>
        </a:p>
      </dgm:t>
    </dgm:pt>
    <dgm:pt modelId="{C7AB01BC-7345-43FF-84D1-E057BB9CAAB6}" type="parTrans" cxnId="{A4498E43-9D7D-4A74-BFC4-A8663A4DC833}">
      <dgm:prSet/>
      <dgm:spPr/>
      <dgm:t>
        <a:bodyPr/>
        <a:lstStyle/>
        <a:p>
          <a:endParaRPr lang="en-GB"/>
        </a:p>
      </dgm:t>
    </dgm:pt>
    <dgm:pt modelId="{722E903B-D7B3-40CE-879F-8D71D610E173}" type="sibTrans" cxnId="{A4498E43-9D7D-4A74-BFC4-A8663A4DC833}">
      <dgm:prSet/>
      <dgm:spPr/>
      <dgm:t>
        <a:bodyPr/>
        <a:lstStyle/>
        <a:p>
          <a:endParaRPr lang="en-GB"/>
        </a:p>
      </dgm:t>
    </dgm:pt>
    <dgm:pt modelId="{E0D6FB28-1854-45B7-8E40-A08373E315B6}">
      <dgm:prSet phldrT="[Text]"/>
      <dgm:spPr/>
      <dgm:t>
        <a:bodyPr/>
        <a:lstStyle/>
        <a:p>
          <a:r>
            <a:rPr lang="en-GB" b="1" dirty="0">
              <a:latin typeface="+mn-lt"/>
              <a:cs typeface="Arial" panose="020B0604020202020204" pitchFamily="34" charset="0"/>
            </a:rPr>
            <a:t>A Levels/BTECs</a:t>
          </a:r>
        </a:p>
      </dgm:t>
    </dgm:pt>
    <dgm:pt modelId="{AA690EFF-FD0E-4A8B-9496-54D81450D27D}" type="parTrans" cxnId="{AED29D1D-2CC9-46E4-99DC-53A37E6C8D17}">
      <dgm:prSet/>
      <dgm:spPr/>
      <dgm:t>
        <a:bodyPr/>
        <a:lstStyle/>
        <a:p>
          <a:endParaRPr lang="en-GB"/>
        </a:p>
      </dgm:t>
    </dgm:pt>
    <dgm:pt modelId="{BC5AEB01-66F2-4D63-B7C1-54CBBAA7C67F}" type="sibTrans" cxnId="{AED29D1D-2CC9-46E4-99DC-53A37E6C8D17}">
      <dgm:prSet/>
      <dgm:spPr/>
      <dgm:t>
        <a:bodyPr/>
        <a:lstStyle/>
        <a:p>
          <a:endParaRPr lang="en-GB"/>
        </a:p>
      </dgm:t>
    </dgm:pt>
    <dgm:pt modelId="{4D989882-1FB0-4982-BDDB-F906A9D429A1}">
      <dgm:prSet phldrT="[Text]" custT="1"/>
      <dgm:spPr>
        <a:ln w="28575">
          <a:solidFill>
            <a:schemeClr val="accent3"/>
          </a:solidFill>
        </a:ln>
      </dgm:spPr>
      <dgm:t>
        <a:bodyPr/>
        <a:lstStyle/>
        <a:p>
          <a:r>
            <a:rPr lang="en-GB" sz="1800" dirty="0">
              <a:latin typeface="+mn-lt"/>
              <a:cs typeface="Arial" panose="020B0604020202020204" pitchFamily="34" charset="0"/>
            </a:rPr>
            <a:t>2-3 A Levels</a:t>
          </a:r>
        </a:p>
      </dgm:t>
    </dgm:pt>
    <dgm:pt modelId="{AC0AD497-1F23-4D8A-857B-9C4D25C458CB}" type="parTrans" cxnId="{705CB61C-FDC4-4372-BF7D-83A0C96B363F}">
      <dgm:prSet/>
      <dgm:spPr/>
      <dgm:t>
        <a:bodyPr/>
        <a:lstStyle/>
        <a:p>
          <a:endParaRPr lang="en-GB"/>
        </a:p>
      </dgm:t>
    </dgm:pt>
    <dgm:pt modelId="{74D496E1-9738-4671-A255-031853A6E93A}" type="sibTrans" cxnId="{705CB61C-FDC4-4372-BF7D-83A0C96B363F}">
      <dgm:prSet/>
      <dgm:spPr/>
      <dgm:t>
        <a:bodyPr/>
        <a:lstStyle/>
        <a:p>
          <a:endParaRPr lang="en-GB"/>
        </a:p>
      </dgm:t>
    </dgm:pt>
    <dgm:pt modelId="{FD419CA0-9D61-434E-A279-4874CBF6AFEC}">
      <dgm:prSet phldrT="[Text]"/>
      <dgm:spPr/>
      <dgm:t>
        <a:bodyPr/>
        <a:lstStyle/>
        <a:p>
          <a:r>
            <a:rPr lang="en-GB" b="1" dirty="0">
              <a:latin typeface="+mn-lt"/>
              <a:cs typeface="Arial" panose="020B0604020202020204" pitchFamily="34" charset="0"/>
            </a:rPr>
            <a:t>Extracurricular</a:t>
          </a:r>
        </a:p>
        <a:p>
          <a:r>
            <a:rPr lang="en-GB" b="1" dirty="0">
              <a:latin typeface="+mn-lt"/>
              <a:cs typeface="Arial" panose="020B0604020202020204" pitchFamily="34" charset="0"/>
            </a:rPr>
            <a:t>(optional)</a:t>
          </a:r>
        </a:p>
      </dgm:t>
    </dgm:pt>
    <dgm:pt modelId="{DEAEDD0E-BC7A-4EDD-9308-5EAFE210B96C}" type="parTrans" cxnId="{BF7009E9-FF43-486C-8157-7D1E4AB09BFE}">
      <dgm:prSet/>
      <dgm:spPr/>
      <dgm:t>
        <a:bodyPr/>
        <a:lstStyle/>
        <a:p>
          <a:endParaRPr lang="en-GB"/>
        </a:p>
      </dgm:t>
    </dgm:pt>
    <dgm:pt modelId="{89B57865-C540-4D6B-B570-D256EE3F7BB6}" type="sibTrans" cxnId="{BF7009E9-FF43-486C-8157-7D1E4AB09BFE}">
      <dgm:prSet/>
      <dgm:spPr/>
      <dgm:t>
        <a:bodyPr/>
        <a:lstStyle/>
        <a:p>
          <a:endParaRPr lang="en-GB"/>
        </a:p>
      </dgm:t>
    </dgm:pt>
    <dgm:pt modelId="{641D6BB7-8089-470D-9C3F-B7D28F676507}">
      <dgm:prSet phldrT="[Text]" custT="1"/>
      <dgm:spPr>
        <a:ln w="28575">
          <a:solidFill>
            <a:schemeClr val="accent4"/>
          </a:solidFill>
        </a:ln>
      </dgm:spPr>
      <dgm:t>
        <a:bodyPr/>
        <a:lstStyle/>
        <a:p>
          <a:r>
            <a:rPr lang="en-GB" sz="1800" dirty="0">
              <a:latin typeface="+mn-lt"/>
              <a:cs typeface="Arial" panose="020B0604020202020204" pitchFamily="34" charset="0"/>
            </a:rPr>
            <a:t>Computer programming or coding experience</a:t>
          </a:r>
        </a:p>
      </dgm:t>
    </dgm:pt>
    <dgm:pt modelId="{F602888B-C47E-4014-A3EF-FA20825E1DD4}" type="parTrans" cxnId="{3A84101D-C90B-417F-B6F5-DEDDC3F85C2D}">
      <dgm:prSet/>
      <dgm:spPr/>
      <dgm:t>
        <a:bodyPr/>
        <a:lstStyle/>
        <a:p>
          <a:endParaRPr lang="en-GB"/>
        </a:p>
      </dgm:t>
    </dgm:pt>
    <dgm:pt modelId="{14879B3A-9FAF-4D3B-9E8D-322CC0FBEFFC}" type="sibTrans" cxnId="{3A84101D-C90B-417F-B6F5-DEDDC3F85C2D}">
      <dgm:prSet/>
      <dgm:spPr/>
      <dgm:t>
        <a:bodyPr/>
        <a:lstStyle/>
        <a:p>
          <a:endParaRPr lang="en-GB"/>
        </a:p>
      </dgm:t>
    </dgm:pt>
    <dgm:pt modelId="{CE195413-829F-4E5D-80AE-8FF6DBFCB2DE}">
      <dgm:prSet phldrT="[Text]" custT="1"/>
      <dgm:spPr>
        <a:solidFill>
          <a:schemeClr val="accent1"/>
        </a:solidFill>
      </dgm:spPr>
      <dgm:t>
        <a:bodyPr/>
        <a:lstStyle/>
        <a:p>
          <a:r>
            <a:rPr lang="en-GB" sz="2400" b="1" dirty="0">
              <a:latin typeface="+mn-lt"/>
              <a:cs typeface="Arial" panose="020B0604020202020204" pitchFamily="34" charset="0"/>
            </a:rPr>
            <a:t>Information Technology Degree</a:t>
          </a:r>
        </a:p>
      </dgm:t>
    </dgm:pt>
    <dgm:pt modelId="{22A1975F-E4CB-42AD-B934-77854625E52B}" type="parTrans" cxnId="{CE044997-8BA9-4984-A8BD-1D6C22AAB8F7}">
      <dgm:prSet/>
      <dgm:spPr/>
      <dgm:t>
        <a:bodyPr/>
        <a:lstStyle/>
        <a:p>
          <a:endParaRPr lang="en-GB"/>
        </a:p>
      </dgm:t>
    </dgm:pt>
    <dgm:pt modelId="{F4DEE1F3-542F-4E3A-BAA0-D6F7DF6D8B33}" type="sibTrans" cxnId="{CE044997-8BA9-4984-A8BD-1D6C22AAB8F7}">
      <dgm:prSet/>
      <dgm:spPr/>
      <dgm:t>
        <a:bodyPr/>
        <a:lstStyle/>
        <a:p>
          <a:endParaRPr lang="en-GB"/>
        </a:p>
      </dgm:t>
    </dgm:pt>
    <dgm:pt modelId="{49FCF328-954F-4FD2-A12E-021582EE2607}">
      <dgm:prSet phldrT="[Text]" custT="1"/>
      <dgm:spPr>
        <a:ln w="28575">
          <a:solidFill>
            <a:schemeClr val="accent2"/>
          </a:solidFill>
        </a:ln>
      </dgm:spPr>
      <dgm:t>
        <a:bodyPr/>
        <a:lstStyle/>
        <a:p>
          <a:r>
            <a:rPr lang="en-GB" sz="1800" dirty="0">
              <a:latin typeface="+mn-lt"/>
              <a:cs typeface="Arial" panose="020B0604020202020204" pitchFamily="34" charset="0"/>
            </a:rPr>
            <a:t>May ask for 5 GCSEs</a:t>
          </a:r>
        </a:p>
      </dgm:t>
    </dgm:pt>
    <dgm:pt modelId="{1E46D0C8-8995-4FC9-BBE2-A9FFF47131BD}" type="parTrans" cxnId="{1876184F-D216-441C-B9DA-F122FB207858}">
      <dgm:prSet/>
      <dgm:spPr/>
      <dgm:t>
        <a:bodyPr/>
        <a:lstStyle/>
        <a:p>
          <a:endParaRPr lang="en-GB"/>
        </a:p>
      </dgm:t>
    </dgm:pt>
    <dgm:pt modelId="{74B24BCF-7D91-414E-AEF2-8CDDBD4C6AFC}" type="sibTrans" cxnId="{1876184F-D216-441C-B9DA-F122FB207858}">
      <dgm:prSet/>
      <dgm:spPr/>
      <dgm:t>
        <a:bodyPr/>
        <a:lstStyle/>
        <a:p>
          <a:endParaRPr lang="en-GB"/>
        </a:p>
      </dgm:t>
    </dgm:pt>
    <dgm:pt modelId="{9EE7527F-0EF5-46FB-9194-EC7EF1126F2D}">
      <dgm:prSet phldrT="[Text]" custT="1"/>
      <dgm:spPr>
        <a:ln w="28575">
          <a:solidFill>
            <a:schemeClr val="accent3"/>
          </a:solidFill>
        </a:ln>
      </dgm:spPr>
      <dgm:t>
        <a:bodyPr/>
        <a:lstStyle/>
        <a:p>
          <a:r>
            <a:rPr lang="en-GB" sz="1800" dirty="0">
              <a:latin typeface="+mn-lt"/>
              <a:cs typeface="Arial" panose="020B0604020202020204" pitchFamily="34" charset="0"/>
            </a:rPr>
            <a:t>BTECs</a:t>
          </a:r>
        </a:p>
      </dgm:t>
    </dgm:pt>
    <dgm:pt modelId="{8833D977-30F0-43F2-B789-2D10154A13F8}" type="parTrans" cxnId="{8B8C323B-4E74-4161-A273-0EE939378B26}">
      <dgm:prSet/>
      <dgm:spPr/>
      <dgm:t>
        <a:bodyPr/>
        <a:lstStyle/>
        <a:p>
          <a:endParaRPr lang="en-GB"/>
        </a:p>
      </dgm:t>
    </dgm:pt>
    <dgm:pt modelId="{4BF6ECB4-5F5B-4E45-B241-1C350874039D}" type="sibTrans" cxnId="{8B8C323B-4E74-4161-A273-0EE939378B26}">
      <dgm:prSet/>
      <dgm:spPr/>
      <dgm:t>
        <a:bodyPr/>
        <a:lstStyle/>
        <a:p>
          <a:endParaRPr lang="en-GB"/>
        </a:p>
      </dgm:t>
    </dgm:pt>
    <dgm:pt modelId="{ABE44B92-A4F3-4EAC-905B-8E48A4D6DED1}">
      <dgm:prSet phldrT="[Text]" custT="1"/>
      <dgm:spPr>
        <a:ln w="28575">
          <a:solidFill>
            <a:schemeClr val="accent3"/>
          </a:solidFill>
        </a:ln>
      </dgm:spPr>
      <dgm:t>
        <a:bodyPr/>
        <a:lstStyle/>
        <a:p>
          <a:r>
            <a:rPr lang="en-GB" sz="1800" dirty="0">
              <a:latin typeface="+mn-lt"/>
              <a:cs typeface="Arial" panose="020B0604020202020204" pitchFamily="34" charset="0"/>
            </a:rPr>
            <a:t>Examples of relevant subjects: Maths, IT, psychology or sociology </a:t>
          </a:r>
        </a:p>
      </dgm:t>
    </dgm:pt>
    <dgm:pt modelId="{1DEA8EAF-F6FC-4AE5-B2C4-BD41B37645F2}" type="parTrans" cxnId="{405E12C5-E214-46F5-8C0D-09D42191D8AA}">
      <dgm:prSet/>
      <dgm:spPr/>
      <dgm:t>
        <a:bodyPr/>
        <a:lstStyle/>
        <a:p>
          <a:endParaRPr lang="en-GB"/>
        </a:p>
      </dgm:t>
    </dgm:pt>
    <dgm:pt modelId="{15EC6530-F1A1-4C00-9919-CCFB71F76EEC}" type="sibTrans" cxnId="{405E12C5-E214-46F5-8C0D-09D42191D8AA}">
      <dgm:prSet/>
      <dgm:spPr/>
      <dgm:t>
        <a:bodyPr/>
        <a:lstStyle/>
        <a:p>
          <a:endParaRPr lang="en-GB"/>
        </a:p>
      </dgm:t>
    </dgm:pt>
    <dgm:pt modelId="{9F14AAF1-23F4-4649-AA20-8F2ED29A7F41}">
      <dgm:prSet phldrT="[Text]" custT="1"/>
      <dgm:spPr>
        <a:ln w="28575">
          <a:solidFill>
            <a:schemeClr val="accent4"/>
          </a:solidFill>
        </a:ln>
      </dgm:spPr>
      <dgm:t>
        <a:bodyPr/>
        <a:lstStyle/>
        <a:p>
          <a:r>
            <a:rPr lang="en-GB" sz="1800" dirty="0">
              <a:latin typeface="+mn-lt"/>
              <a:cs typeface="Arial" panose="020B0604020202020204" pitchFamily="34" charset="0"/>
            </a:rPr>
            <a:t>Show interest in computing</a:t>
          </a:r>
        </a:p>
      </dgm:t>
    </dgm:pt>
    <dgm:pt modelId="{C8D0A88F-6F3E-4797-AD75-F6669C28003B}" type="parTrans" cxnId="{962593B0-738F-458F-9501-6FC84D6FB4E2}">
      <dgm:prSet/>
      <dgm:spPr/>
      <dgm:t>
        <a:bodyPr/>
        <a:lstStyle/>
        <a:p>
          <a:endParaRPr lang="en-GB"/>
        </a:p>
      </dgm:t>
    </dgm:pt>
    <dgm:pt modelId="{75D3A884-444A-4219-9204-74DB5C254A45}" type="sibTrans" cxnId="{962593B0-738F-458F-9501-6FC84D6FB4E2}">
      <dgm:prSet/>
      <dgm:spPr/>
      <dgm:t>
        <a:bodyPr/>
        <a:lstStyle/>
        <a:p>
          <a:endParaRPr lang="en-GB"/>
        </a:p>
      </dgm:t>
    </dgm:pt>
    <dgm:pt modelId="{025AA819-B54E-45BE-BB92-E01CAEB825D9}">
      <dgm:prSet phldrT="[Text]" custT="1"/>
      <dgm:spPr>
        <a:ln w="28575">
          <a:solidFill>
            <a:schemeClr val="accent4"/>
          </a:solidFill>
        </a:ln>
      </dgm:spPr>
      <dgm:t>
        <a:bodyPr/>
        <a:lstStyle/>
        <a:p>
          <a:pPr>
            <a:buNone/>
          </a:pPr>
          <a:r>
            <a:rPr lang="en-GB" sz="1800" dirty="0">
              <a:latin typeface="+mn-lt"/>
              <a:cs typeface="Arial" panose="020B0604020202020204" pitchFamily="34" charset="0"/>
            </a:rPr>
            <a:t>e.g.</a:t>
          </a:r>
        </a:p>
      </dgm:t>
    </dgm:pt>
    <dgm:pt modelId="{30460417-4AAC-4288-971B-E22FFA0065CB}" type="parTrans" cxnId="{D3B8C35D-E669-496E-AA2E-65E38344C26A}">
      <dgm:prSet/>
      <dgm:spPr/>
      <dgm:t>
        <a:bodyPr/>
        <a:lstStyle/>
        <a:p>
          <a:endParaRPr lang="en-GB"/>
        </a:p>
      </dgm:t>
    </dgm:pt>
    <dgm:pt modelId="{BB50A73C-F356-402F-B106-B99C2F04095A}" type="sibTrans" cxnId="{D3B8C35D-E669-496E-AA2E-65E38344C26A}">
      <dgm:prSet/>
      <dgm:spPr/>
      <dgm:t>
        <a:bodyPr/>
        <a:lstStyle/>
        <a:p>
          <a:endParaRPr lang="en-GB"/>
        </a:p>
      </dgm:t>
    </dgm:pt>
    <dgm:pt modelId="{730395D6-561C-44C6-9F7F-3D0AAD13FA31}" type="pres">
      <dgm:prSet presAssocID="{F4F63140-A196-4C51-B106-083D9638AB9D}" presName="Name0" presStyleCnt="0">
        <dgm:presLayoutVars>
          <dgm:dir/>
          <dgm:animLvl val="lvl"/>
          <dgm:resizeHandles val="exact"/>
        </dgm:presLayoutVars>
      </dgm:prSet>
      <dgm:spPr/>
      <dgm:t>
        <a:bodyPr/>
        <a:lstStyle/>
        <a:p>
          <a:endParaRPr lang="en-US"/>
        </a:p>
      </dgm:t>
    </dgm:pt>
    <dgm:pt modelId="{29D5F2C7-5C16-4B0B-84CD-EB1B067D99B3}" type="pres">
      <dgm:prSet presAssocID="{F4F63140-A196-4C51-B106-083D9638AB9D}" presName="tSp" presStyleCnt="0"/>
      <dgm:spPr/>
    </dgm:pt>
    <dgm:pt modelId="{5D080547-047D-4392-9458-D054B4BA3805}" type="pres">
      <dgm:prSet presAssocID="{F4F63140-A196-4C51-B106-083D9638AB9D}" presName="bSp" presStyleCnt="0"/>
      <dgm:spPr/>
    </dgm:pt>
    <dgm:pt modelId="{7A13E087-B301-45E7-A7B2-A71A351ACCA4}" type="pres">
      <dgm:prSet presAssocID="{F4F63140-A196-4C51-B106-083D9638AB9D}" presName="process" presStyleCnt="0"/>
      <dgm:spPr/>
    </dgm:pt>
    <dgm:pt modelId="{7C49BB75-33AC-4F43-A811-EF68A019A5B2}" type="pres">
      <dgm:prSet presAssocID="{B91F1DEF-8027-4534-BEC6-D9AB9BC5B4A8}" presName="composite1" presStyleCnt="0"/>
      <dgm:spPr/>
    </dgm:pt>
    <dgm:pt modelId="{375DD645-198D-45D8-B9B5-06E0A09EAE46}" type="pres">
      <dgm:prSet presAssocID="{B91F1DEF-8027-4534-BEC6-D9AB9BC5B4A8}" presName="dummyNode1" presStyleLbl="node1" presStyleIdx="0" presStyleCnt="4"/>
      <dgm:spPr/>
    </dgm:pt>
    <dgm:pt modelId="{E37CB75F-266C-4608-B917-B6F36B6AA5C2}" type="pres">
      <dgm:prSet presAssocID="{B91F1DEF-8027-4534-BEC6-D9AB9BC5B4A8}" presName="childNode1" presStyleLbl="bgAcc1" presStyleIdx="0" presStyleCnt="4" custScaleY="144023" custLinFactNeighborX="3500" custLinFactNeighborY="10136">
        <dgm:presLayoutVars>
          <dgm:bulletEnabled val="1"/>
        </dgm:presLayoutVars>
      </dgm:prSet>
      <dgm:spPr/>
      <dgm:t>
        <a:bodyPr/>
        <a:lstStyle/>
        <a:p>
          <a:endParaRPr lang="en-US"/>
        </a:p>
      </dgm:t>
    </dgm:pt>
    <dgm:pt modelId="{D2819593-6EC8-4EA8-8695-DB69CFDEA856}" type="pres">
      <dgm:prSet presAssocID="{B91F1DEF-8027-4534-BEC6-D9AB9BC5B4A8}" presName="childNode1tx" presStyleLbl="bgAcc1" presStyleIdx="0" presStyleCnt="4">
        <dgm:presLayoutVars>
          <dgm:bulletEnabled val="1"/>
        </dgm:presLayoutVars>
      </dgm:prSet>
      <dgm:spPr/>
      <dgm:t>
        <a:bodyPr/>
        <a:lstStyle/>
        <a:p>
          <a:endParaRPr lang="en-US"/>
        </a:p>
      </dgm:t>
    </dgm:pt>
    <dgm:pt modelId="{59873539-4DFB-4AE0-91F2-948D53488009}" type="pres">
      <dgm:prSet presAssocID="{B91F1DEF-8027-4534-BEC6-D9AB9BC5B4A8}" presName="parentNode1" presStyleLbl="node1" presStyleIdx="0" presStyleCnt="4" custLinFactNeighborX="-3456" custLinFactNeighborY="3433">
        <dgm:presLayoutVars>
          <dgm:chMax val="1"/>
          <dgm:bulletEnabled val="1"/>
        </dgm:presLayoutVars>
      </dgm:prSet>
      <dgm:spPr/>
      <dgm:t>
        <a:bodyPr/>
        <a:lstStyle/>
        <a:p>
          <a:endParaRPr lang="en-US"/>
        </a:p>
      </dgm:t>
    </dgm:pt>
    <dgm:pt modelId="{58AF2C47-4B08-46BF-BD75-98339598A16A}" type="pres">
      <dgm:prSet presAssocID="{B91F1DEF-8027-4534-BEC6-D9AB9BC5B4A8}" presName="connSite1" presStyleCnt="0"/>
      <dgm:spPr/>
    </dgm:pt>
    <dgm:pt modelId="{2251D600-397D-4FA7-8B59-F896E359982D}" type="pres">
      <dgm:prSet presAssocID="{1A7FA7FD-EAF9-45FD-8E06-C48ABA97CE32}" presName="Name9" presStyleLbl="sibTrans2D1" presStyleIdx="0" presStyleCnt="3" custLinFactNeighborX="-7806" custLinFactNeighborY="2276"/>
      <dgm:spPr/>
      <dgm:t>
        <a:bodyPr/>
        <a:lstStyle/>
        <a:p>
          <a:endParaRPr lang="en-US"/>
        </a:p>
      </dgm:t>
    </dgm:pt>
    <dgm:pt modelId="{6025C521-63ED-4F82-A8FD-990C4D39DB55}" type="pres">
      <dgm:prSet presAssocID="{E0D6FB28-1854-45B7-8E40-A08373E315B6}" presName="composite2" presStyleCnt="0"/>
      <dgm:spPr/>
    </dgm:pt>
    <dgm:pt modelId="{5507565E-5B6F-4695-9A4D-181ED48037DD}" type="pres">
      <dgm:prSet presAssocID="{E0D6FB28-1854-45B7-8E40-A08373E315B6}" presName="dummyNode2" presStyleLbl="node1" presStyleIdx="0" presStyleCnt="4"/>
      <dgm:spPr/>
    </dgm:pt>
    <dgm:pt modelId="{EE4B5AB2-B162-4823-9675-5CB4DB24CCE0}" type="pres">
      <dgm:prSet presAssocID="{E0D6FB28-1854-45B7-8E40-A08373E315B6}" presName="childNode2" presStyleLbl="bgAcc1" presStyleIdx="1" presStyleCnt="4" custScaleX="119255" custScaleY="145079" custLinFactNeighborX="-4954" custLinFactNeighborY="9102">
        <dgm:presLayoutVars>
          <dgm:bulletEnabled val="1"/>
        </dgm:presLayoutVars>
      </dgm:prSet>
      <dgm:spPr/>
      <dgm:t>
        <a:bodyPr/>
        <a:lstStyle/>
        <a:p>
          <a:endParaRPr lang="en-US"/>
        </a:p>
      </dgm:t>
    </dgm:pt>
    <dgm:pt modelId="{555B2C73-351F-4619-B4DC-D7B8333AEB54}" type="pres">
      <dgm:prSet presAssocID="{E0D6FB28-1854-45B7-8E40-A08373E315B6}" presName="childNode2tx" presStyleLbl="bgAcc1" presStyleIdx="1" presStyleCnt="4">
        <dgm:presLayoutVars>
          <dgm:bulletEnabled val="1"/>
        </dgm:presLayoutVars>
      </dgm:prSet>
      <dgm:spPr/>
      <dgm:t>
        <a:bodyPr/>
        <a:lstStyle/>
        <a:p>
          <a:endParaRPr lang="en-US"/>
        </a:p>
      </dgm:t>
    </dgm:pt>
    <dgm:pt modelId="{1D73D681-CF9B-41B7-A46D-2C14FDBF846A}" type="pres">
      <dgm:prSet presAssocID="{E0D6FB28-1854-45B7-8E40-A08373E315B6}" presName="parentNode2" presStyleLbl="node1" presStyleIdx="1" presStyleCnt="4">
        <dgm:presLayoutVars>
          <dgm:chMax val="0"/>
          <dgm:bulletEnabled val="1"/>
        </dgm:presLayoutVars>
      </dgm:prSet>
      <dgm:spPr/>
      <dgm:t>
        <a:bodyPr/>
        <a:lstStyle/>
        <a:p>
          <a:endParaRPr lang="en-US"/>
        </a:p>
      </dgm:t>
    </dgm:pt>
    <dgm:pt modelId="{74CAB72B-6522-476F-A1FA-40E9BF5204E8}" type="pres">
      <dgm:prSet presAssocID="{E0D6FB28-1854-45B7-8E40-A08373E315B6}" presName="connSite2" presStyleCnt="0"/>
      <dgm:spPr/>
    </dgm:pt>
    <dgm:pt modelId="{D791225F-BDE3-448B-8984-3F9CAB3B17B8}" type="pres">
      <dgm:prSet presAssocID="{BC5AEB01-66F2-4D63-B7C1-54CBBAA7C67F}" presName="Name18" presStyleLbl="sibTrans2D1" presStyleIdx="1" presStyleCnt="3"/>
      <dgm:spPr/>
      <dgm:t>
        <a:bodyPr/>
        <a:lstStyle/>
        <a:p>
          <a:endParaRPr lang="en-US"/>
        </a:p>
      </dgm:t>
    </dgm:pt>
    <dgm:pt modelId="{D6BACB75-59A5-47A5-A4D6-EF311BB249AA}" type="pres">
      <dgm:prSet presAssocID="{FD419CA0-9D61-434E-A279-4874CBF6AFEC}" presName="composite1" presStyleCnt="0"/>
      <dgm:spPr/>
    </dgm:pt>
    <dgm:pt modelId="{C57AC9D5-77A7-4D0B-9F5F-4E3287CE81DB}" type="pres">
      <dgm:prSet presAssocID="{FD419CA0-9D61-434E-A279-4874CBF6AFEC}" presName="dummyNode1" presStyleLbl="node1" presStyleIdx="1" presStyleCnt="4"/>
      <dgm:spPr/>
    </dgm:pt>
    <dgm:pt modelId="{B2AB86E8-9449-4049-A6CF-23DA4455B1DE}" type="pres">
      <dgm:prSet presAssocID="{FD419CA0-9D61-434E-A279-4874CBF6AFEC}" presName="childNode1" presStyleLbl="bgAcc1" presStyleIdx="2" presStyleCnt="4" custScaleX="117584" custScaleY="146537" custLinFactNeighborY="3816">
        <dgm:presLayoutVars>
          <dgm:bulletEnabled val="1"/>
        </dgm:presLayoutVars>
      </dgm:prSet>
      <dgm:spPr/>
      <dgm:t>
        <a:bodyPr/>
        <a:lstStyle/>
        <a:p>
          <a:endParaRPr lang="en-US"/>
        </a:p>
      </dgm:t>
    </dgm:pt>
    <dgm:pt modelId="{9343A7C8-C37D-431F-BA00-34AD91512675}" type="pres">
      <dgm:prSet presAssocID="{FD419CA0-9D61-434E-A279-4874CBF6AFEC}" presName="childNode1tx" presStyleLbl="bgAcc1" presStyleIdx="2" presStyleCnt="4">
        <dgm:presLayoutVars>
          <dgm:bulletEnabled val="1"/>
        </dgm:presLayoutVars>
      </dgm:prSet>
      <dgm:spPr/>
      <dgm:t>
        <a:bodyPr/>
        <a:lstStyle/>
        <a:p>
          <a:endParaRPr lang="en-US"/>
        </a:p>
      </dgm:t>
    </dgm:pt>
    <dgm:pt modelId="{8295EB35-C448-4D55-AE0F-77AB9BC8AED2}" type="pres">
      <dgm:prSet presAssocID="{FD419CA0-9D61-434E-A279-4874CBF6AFEC}" presName="parentNode1" presStyleLbl="node1" presStyleIdx="2" presStyleCnt="4" custLinFactNeighborX="-1634" custLinFactNeighborY="58304">
        <dgm:presLayoutVars>
          <dgm:chMax val="1"/>
          <dgm:bulletEnabled val="1"/>
        </dgm:presLayoutVars>
      </dgm:prSet>
      <dgm:spPr/>
      <dgm:t>
        <a:bodyPr/>
        <a:lstStyle/>
        <a:p>
          <a:endParaRPr lang="en-US"/>
        </a:p>
      </dgm:t>
    </dgm:pt>
    <dgm:pt modelId="{F795F3AA-F182-4930-A723-5DC490729301}" type="pres">
      <dgm:prSet presAssocID="{FD419CA0-9D61-434E-A279-4874CBF6AFEC}" presName="connSite1" presStyleCnt="0"/>
      <dgm:spPr/>
    </dgm:pt>
    <dgm:pt modelId="{85FE646C-F384-482F-BFC1-0CFC1DA7350C}" type="pres">
      <dgm:prSet presAssocID="{89B57865-C540-4D6B-B570-D256EE3F7BB6}" presName="Name9" presStyleLbl="sibTrans2D1" presStyleIdx="2" presStyleCnt="3"/>
      <dgm:spPr/>
      <dgm:t>
        <a:bodyPr/>
        <a:lstStyle/>
        <a:p>
          <a:endParaRPr lang="en-US"/>
        </a:p>
      </dgm:t>
    </dgm:pt>
    <dgm:pt modelId="{DCA609C5-23E6-48FB-BD12-4091675AEC2A}" type="pres">
      <dgm:prSet presAssocID="{CE195413-829F-4E5D-80AE-8FF6DBFCB2DE}" presName="composite2" presStyleCnt="0"/>
      <dgm:spPr/>
    </dgm:pt>
    <dgm:pt modelId="{D6655A90-9770-444F-A119-5AF1DCAF4C54}" type="pres">
      <dgm:prSet presAssocID="{CE195413-829F-4E5D-80AE-8FF6DBFCB2DE}" presName="dummyNode2" presStyleLbl="node1" presStyleIdx="2" presStyleCnt="4"/>
      <dgm:spPr/>
    </dgm:pt>
    <dgm:pt modelId="{5209EAF0-2457-4CC3-B0DF-8F7272D647A6}" type="pres">
      <dgm:prSet presAssocID="{CE195413-829F-4E5D-80AE-8FF6DBFCB2DE}" presName="childNode2" presStyleLbl="bgAcc1" presStyleIdx="3" presStyleCnt="4">
        <dgm:presLayoutVars>
          <dgm:bulletEnabled val="1"/>
        </dgm:presLayoutVars>
      </dgm:prSet>
      <dgm:spPr/>
    </dgm:pt>
    <dgm:pt modelId="{B563801E-05C9-4BB2-9BC0-A94219EBA933}" type="pres">
      <dgm:prSet presAssocID="{CE195413-829F-4E5D-80AE-8FF6DBFCB2DE}" presName="childNode2tx" presStyleLbl="bgAcc1" presStyleIdx="3" presStyleCnt="4">
        <dgm:presLayoutVars>
          <dgm:bulletEnabled val="1"/>
        </dgm:presLayoutVars>
      </dgm:prSet>
      <dgm:spPr/>
    </dgm:pt>
    <dgm:pt modelId="{FC2E8F29-0DC3-4B92-82CE-5E0B9C571997}" type="pres">
      <dgm:prSet presAssocID="{CE195413-829F-4E5D-80AE-8FF6DBFCB2DE}" presName="parentNode2" presStyleLbl="node1" presStyleIdx="3" presStyleCnt="4" custScaleX="146955" custScaleY="323553" custLinFactNeighborX="-2513" custLinFactNeighborY="95421">
        <dgm:presLayoutVars>
          <dgm:chMax val="0"/>
          <dgm:bulletEnabled val="1"/>
        </dgm:presLayoutVars>
      </dgm:prSet>
      <dgm:spPr/>
      <dgm:t>
        <a:bodyPr/>
        <a:lstStyle/>
        <a:p>
          <a:endParaRPr lang="en-US"/>
        </a:p>
      </dgm:t>
    </dgm:pt>
    <dgm:pt modelId="{2FC1D87D-A332-4FC6-ACFF-343E90908FC4}" type="pres">
      <dgm:prSet presAssocID="{CE195413-829F-4E5D-80AE-8FF6DBFCB2DE}" presName="connSite2" presStyleCnt="0"/>
      <dgm:spPr/>
    </dgm:pt>
  </dgm:ptLst>
  <dgm:cxnLst>
    <dgm:cxn modelId="{962593B0-738F-458F-9501-6FC84D6FB4E2}" srcId="{FD419CA0-9D61-434E-A279-4874CBF6AFEC}" destId="{9F14AAF1-23F4-4649-AA20-8F2ED29A7F41}" srcOrd="1" destOrd="0" parTransId="{C8D0A88F-6F3E-4797-AD75-F6669C28003B}" sibTransId="{75D3A884-444A-4219-9204-74DB5C254A45}"/>
    <dgm:cxn modelId="{B9C4AE9F-3E06-4908-8F9B-12D0FA27DC8C}" type="presOf" srcId="{1A7FA7FD-EAF9-45FD-8E06-C48ABA97CE32}" destId="{2251D600-397D-4FA7-8B59-F896E359982D}" srcOrd="0" destOrd="0" presId="urn:microsoft.com/office/officeart/2005/8/layout/hProcess4"/>
    <dgm:cxn modelId="{E62052C1-5BB9-45CC-A339-A127C490ACE9}" type="presOf" srcId="{9F14AAF1-23F4-4649-AA20-8F2ED29A7F41}" destId="{B2AB86E8-9449-4049-A6CF-23DA4455B1DE}" srcOrd="0" destOrd="1" presId="urn:microsoft.com/office/officeart/2005/8/layout/hProcess4"/>
    <dgm:cxn modelId="{0A8665FA-06EC-4793-ACA6-130FC07E3199}" type="presOf" srcId="{9EE7527F-0EF5-46FB-9194-EC7EF1126F2D}" destId="{EE4B5AB2-B162-4823-9675-5CB4DB24CCE0}" srcOrd="0" destOrd="1" presId="urn:microsoft.com/office/officeart/2005/8/layout/hProcess4"/>
    <dgm:cxn modelId="{5A5612FB-BAA6-49C9-A504-FF98644029F7}" srcId="{F4F63140-A196-4C51-B106-083D9638AB9D}" destId="{B91F1DEF-8027-4534-BEC6-D9AB9BC5B4A8}" srcOrd="0" destOrd="0" parTransId="{57918ED4-DFD0-4514-BDF4-55800B4B1582}" sibTransId="{1A7FA7FD-EAF9-45FD-8E06-C48ABA97CE32}"/>
    <dgm:cxn modelId="{84CE45BE-6D94-4FD3-B4A9-4FF4BD32F438}" type="presOf" srcId="{9F14AAF1-23F4-4649-AA20-8F2ED29A7F41}" destId="{9343A7C8-C37D-431F-BA00-34AD91512675}" srcOrd="1" destOrd="1" presId="urn:microsoft.com/office/officeart/2005/8/layout/hProcess4"/>
    <dgm:cxn modelId="{1CD7E8EB-A172-4C3C-9966-AA870613B090}" type="presOf" srcId="{ABE44B92-A4F3-4EAC-905B-8E48A4D6DED1}" destId="{EE4B5AB2-B162-4823-9675-5CB4DB24CCE0}" srcOrd="0" destOrd="2" presId="urn:microsoft.com/office/officeart/2005/8/layout/hProcess4"/>
    <dgm:cxn modelId="{A4498E43-9D7D-4A74-BFC4-A8663A4DC833}" srcId="{B91F1DEF-8027-4534-BEC6-D9AB9BC5B4A8}" destId="{8F3706F6-B9D5-4631-8FC7-ADAA4048405E}" srcOrd="0" destOrd="0" parTransId="{C7AB01BC-7345-43FF-84D1-E057BB9CAAB6}" sibTransId="{722E903B-D7B3-40CE-879F-8D71D610E173}"/>
    <dgm:cxn modelId="{DDCE835D-69DE-44CA-A2B2-2035B4DBE355}" type="presOf" srcId="{4D989882-1FB0-4982-BDDB-F906A9D429A1}" destId="{EE4B5AB2-B162-4823-9675-5CB4DB24CCE0}" srcOrd="0" destOrd="0" presId="urn:microsoft.com/office/officeart/2005/8/layout/hProcess4"/>
    <dgm:cxn modelId="{1D610304-8365-4F1D-8C0A-A4975254EE9A}" type="presOf" srcId="{CE195413-829F-4E5D-80AE-8FF6DBFCB2DE}" destId="{FC2E8F29-0DC3-4B92-82CE-5E0B9C571997}" srcOrd="0" destOrd="0" presId="urn:microsoft.com/office/officeart/2005/8/layout/hProcess4"/>
    <dgm:cxn modelId="{99587C65-9F1F-4233-8051-A1AF5F22640C}" type="presOf" srcId="{025AA819-B54E-45BE-BB92-E01CAEB825D9}" destId="{B2AB86E8-9449-4049-A6CF-23DA4455B1DE}" srcOrd="0" destOrd="0" presId="urn:microsoft.com/office/officeart/2005/8/layout/hProcess4"/>
    <dgm:cxn modelId="{A78DC5BE-3DC0-475D-8669-3B9B550E3C3B}" type="presOf" srcId="{89B57865-C540-4D6B-B570-D256EE3F7BB6}" destId="{85FE646C-F384-482F-BFC1-0CFC1DA7350C}" srcOrd="0" destOrd="0" presId="urn:microsoft.com/office/officeart/2005/8/layout/hProcess4"/>
    <dgm:cxn modelId="{1876184F-D216-441C-B9DA-F122FB207858}" srcId="{B91F1DEF-8027-4534-BEC6-D9AB9BC5B4A8}" destId="{49FCF328-954F-4FD2-A12E-021582EE2607}" srcOrd="1" destOrd="0" parTransId="{1E46D0C8-8995-4FC9-BBE2-A9FFF47131BD}" sibTransId="{74B24BCF-7D91-414E-AEF2-8CDDBD4C6AFC}"/>
    <dgm:cxn modelId="{8B8C323B-4E74-4161-A273-0EE939378B26}" srcId="{E0D6FB28-1854-45B7-8E40-A08373E315B6}" destId="{9EE7527F-0EF5-46FB-9194-EC7EF1126F2D}" srcOrd="1" destOrd="0" parTransId="{8833D977-30F0-43F2-B789-2D10154A13F8}" sibTransId="{4BF6ECB4-5F5B-4E45-B241-1C350874039D}"/>
    <dgm:cxn modelId="{A0F6B56A-60C3-45F7-8C41-4B24AF2BC13D}" type="presOf" srcId="{641D6BB7-8089-470D-9C3F-B7D28F676507}" destId="{B2AB86E8-9449-4049-A6CF-23DA4455B1DE}" srcOrd="0" destOrd="2" presId="urn:microsoft.com/office/officeart/2005/8/layout/hProcess4"/>
    <dgm:cxn modelId="{916885D9-E8A5-44E3-8327-B1DE7F30AE4F}" type="presOf" srcId="{BC5AEB01-66F2-4D63-B7C1-54CBBAA7C67F}" destId="{D791225F-BDE3-448B-8984-3F9CAB3B17B8}" srcOrd="0" destOrd="0" presId="urn:microsoft.com/office/officeart/2005/8/layout/hProcess4"/>
    <dgm:cxn modelId="{705CB61C-FDC4-4372-BF7D-83A0C96B363F}" srcId="{E0D6FB28-1854-45B7-8E40-A08373E315B6}" destId="{4D989882-1FB0-4982-BDDB-F906A9D429A1}" srcOrd="0" destOrd="0" parTransId="{AC0AD497-1F23-4D8A-857B-9C4D25C458CB}" sibTransId="{74D496E1-9738-4671-A255-031853A6E93A}"/>
    <dgm:cxn modelId="{C2805CFF-7694-4344-BC05-264D9A729EB4}" type="presOf" srcId="{9EE7527F-0EF5-46FB-9194-EC7EF1126F2D}" destId="{555B2C73-351F-4619-B4DC-D7B8333AEB54}" srcOrd="1" destOrd="1" presId="urn:microsoft.com/office/officeart/2005/8/layout/hProcess4"/>
    <dgm:cxn modelId="{866C1CCD-1B78-404D-A376-669328485577}" type="presOf" srcId="{E0D6FB28-1854-45B7-8E40-A08373E315B6}" destId="{1D73D681-CF9B-41B7-A46D-2C14FDBF846A}" srcOrd="0" destOrd="0" presId="urn:microsoft.com/office/officeart/2005/8/layout/hProcess4"/>
    <dgm:cxn modelId="{AED29D1D-2CC9-46E4-99DC-53A37E6C8D17}" srcId="{F4F63140-A196-4C51-B106-083D9638AB9D}" destId="{E0D6FB28-1854-45B7-8E40-A08373E315B6}" srcOrd="1" destOrd="0" parTransId="{AA690EFF-FD0E-4A8B-9496-54D81450D27D}" sibTransId="{BC5AEB01-66F2-4D63-B7C1-54CBBAA7C67F}"/>
    <dgm:cxn modelId="{FBD6BB62-22F4-4867-84EE-FEBBCB7F28D5}" type="presOf" srcId="{4D989882-1FB0-4982-BDDB-F906A9D429A1}" destId="{555B2C73-351F-4619-B4DC-D7B8333AEB54}" srcOrd="1" destOrd="0" presId="urn:microsoft.com/office/officeart/2005/8/layout/hProcess4"/>
    <dgm:cxn modelId="{3A84101D-C90B-417F-B6F5-DEDDC3F85C2D}" srcId="{FD419CA0-9D61-434E-A279-4874CBF6AFEC}" destId="{641D6BB7-8089-470D-9C3F-B7D28F676507}" srcOrd="2" destOrd="0" parTransId="{F602888B-C47E-4014-A3EF-FA20825E1DD4}" sibTransId="{14879B3A-9FAF-4D3B-9E8D-322CC0FBEFFC}"/>
    <dgm:cxn modelId="{7B977471-5576-4AE4-8C3B-CC5C0F517387}" type="presOf" srcId="{49FCF328-954F-4FD2-A12E-021582EE2607}" destId="{D2819593-6EC8-4EA8-8695-DB69CFDEA856}" srcOrd="1" destOrd="1" presId="urn:microsoft.com/office/officeart/2005/8/layout/hProcess4"/>
    <dgm:cxn modelId="{0B9C0B62-9CFA-43F4-9ABD-43ECE9214512}" type="presOf" srcId="{641D6BB7-8089-470D-9C3F-B7D28F676507}" destId="{9343A7C8-C37D-431F-BA00-34AD91512675}" srcOrd="1" destOrd="2" presId="urn:microsoft.com/office/officeart/2005/8/layout/hProcess4"/>
    <dgm:cxn modelId="{C48D89B5-E9FC-4332-B4CA-528A65A3DA53}" type="presOf" srcId="{F4F63140-A196-4C51-B106-083D9638AB9D}" destId="{730395D6-561C-44C6-9F7F-3D0AAD13FA31}" srcOrd="0" destOrd="0" presId="urn:microsoft.com/office/officeart/2005/8/layout/hProcess4"/>
    <dgm:cxn modelId="{D3B8C35D-E669-496E-AA2E-65E38344C26A}" srcId="{FD419CA0-9D61-434E-A279-4874CBF6AFEC}" destId="{025AA819-B54E-45BE-BB92-E01CAEB825D9}" srcOrd="0" destOrd="0" parTransId="{30460417-4AAC-4288-971B-E22FFA0065CB}" sibTransId="{BB50A73C-F356-402F-B106-B99C2F04095A}"/>
    <dgm:cxn modelId="{E8C5985E-7BA4-433B-A93A-9698BDD1DDE5}" type="presOf" srcId="{025AA819-B54E-45BE-BB92-E01CAEB825D9}" destId="{9343A7C8-C37D-431F-BA00-34AD91512675}" srcOrd="1" destOrd="0" presId="urn:microsoft.com/office/officeart/2005/8/layout/hProcess4"/>
    <dgm:cxn modelId="{BF7009E9-FF43-486C-8157-7D1E4AB09BFE}" srcId="{F4F63140-A196-4C51-B106-083D9638AB9D}" destId="{FD419CA0-9D61-434E-A279-4874CBF6AFEC}" srcOrd="2" destOrd="0" parTransId="{DEAEDD0E-BC7A-4EDD-9308-5EAFE210B96C}" sibTransId="{89B57865-C540-4D6B-B570-D256EE3F7BB6}"/>
    <dgm:cxn modelId="{01424222-0E78-4234-AA59-14F747C11BEE}" type="presOf" srcId="{49FCF328-954F-4FD2-A12E-021582EE2607}" destId="{E37CB75F-266C-4608-B917-B6F36B6AA5C2}" srcOrd="0" destOrd="1" presId="urn:microsoft.com/office/officeart/2005/8/layout/hProcess4"/>
    <dgm:cxn modelId="{CE044997-8BA9-4984-A8BD-1D6C22AAB8F7}" srcId="{F4F63140-A196-4C51-B106-083D9638AB9D}" destId="{CE195413-829F-4E5D-80AE-8FF6DBFCB2DE}" srcOrd="3" destOrd="0" parTransId="{22A1975F-E4CB-42AD-B934-77854625E52B}" sibTransId="{F4DEE1F3-542F-4E3A-BAA0-D6F7DF6D8B33}"/>
    <dgm:cxn modelId="{00A70407-5488-4F69-9EF0-FA46AE0EF973}" type="presOf" srcId="{8F3706F6-B9D5-4631-8FC7-ADAA4048405E}" destId="{D2819593-6EC8-4EA8-8695-DB69CFDEA856}" srcOrd="1" destOrd="0" presId="urn:microsoft.com/office/officeart/2005/8/layout/hProcess4"/>
    <dgm:cxn modelId="{6D77B9AB-A7FF-4B70-A758-7E841B6E8713}" type="presOf" srcId="{8F3706F6-B9D5-4631-8FC7-ADAA4048405E}" destId="{E37CB75F-266C-4608-B917-B6F36B6AA5C2}" srcOrd="0" destOrd="0" presId="urn:microsoft.com/office/officeart/2005/8/layout/hProcess4"/>
    <dgm:cxn modelId="{405E12C5-E214-46F5-8C0D-09D42191D8AA}" srcId="{E0D6FB28-1854-45B7-8E40-A08373E315B6}" destId="{ABE44B92-A4F3-4EAC-905B-8E48A4D6DED1}" srcOrd="2" destOrd="0" parTransId="{1DEA8EAF-F6FC-4AE5-B2C4-BD41B37645F2}" sibTransId="{15EC6530-F1A1-4C00-9919-CCFB71F76EEC}"/>
    <dgm:cxn modelId="{1062FB82-605F-4BFA-B3AE-0BEB4E41D695}" type="presOf" srcId="{B91F1DEF-8027-4534-BEC6-D9AB9BC5B4A8}" destId="{59873539-4DFB-4AE0-91F2-948D53488009}" srcOrd="0" destOrd="0" presId="urn:microsoft.com/office/officeart/2005/8/layout/hProcess4"/>
    <dgm:cxn modelId="{B6A22E23-128D-4173-BA1E-FD83758B73AE}" type="presOf" srcId="{FD419CA0-9D61-434E-A279-4874CBF6AFEC}" destId="{8295EB35-C448-4D55-AE0F-77AB9BC8AED2}" srcOrd="0" destOrd="0" presId="urn:microsoft.com/office/officeart/2005/8/layout/hProcess4"/>
    <dgm:cxn modelId="{0B34F1A9-3CBD-4A8F-974E-4A28502B1669}" type="presOf" srcId="{ABE44B92-A4F3-4EAC-905B-8E48A4D6DED1}" destId="{555B2C73-351F-4619-B4DC-D7B8333AEB54}" srcOrd="1" destOrd="2" presId="urn:microsoft.com/office/officeart/2005/8/layout/hProcess4"/>
    <dgm:cxn modelId="{357D1BFD-5B90-434F-96C4-935154204BC0}" type="presParOf" srcId="{730395D6-561C-44C6-9F7F-3D0AAD13FA31}" destId="{29D5F2C7-5C16-4B0B-84CD-EB1B067D99B3}" srcOrd="0" destOrd="0" presId="urn:microsoft.com/office/officeart/2005/8/layout/hProcess4"/>
    <dgm:cxn modelId="{E0D716A8-CACC-4185-8080-44C5BC7E8597}" type="presParOf" srcId="{730395D6-561C-44C6-9F7F-3D0AAD13FA31}" destId="{5D080547-047D-4392-9458-D054B4BA3805}" srcOrd="1" destOrd="0" presId="urn:microsoft.com/office/officeart/2005/8/layout/hProcess4"/>
    <dgm:cxn modelId="{ACCD715D-45A0-441F-8E28-D4632FA6558C}" type="presParOf" srcId="{730395D6-561C-44C6-9F7F-3D0AAD13FA31}" destId="{7A13E087-B301-45E7-A7B2-A71A351ACCA4}" srcOrd="2" destOrd="0" presId="urn:microsoft.com/office/officeart/2005/8/layout/hProcess4"/>
    <dgm:cxn modelId="{55AD2127-3B81-4D9D-BAF3-78AECA0FC6A9}" type="presParOf" srcId="{7A13E087-B301-45E7-A7B2-A71A351ACCA4}" destId="{7C49BB75-33AC-4F43-A811-EF68A019A5B2}" srcOrd="0" destOrd="0" presId="urn:microsoft.com/office/officeart/2005/8/layout/hProcess4"/>
    <dgm:cxn modelId="{BD407DD5-603F-4057-A952-D6D8831DBD0D}" type="presParOf" srcId="{7C49BB75-33AC-4F43-A811-EF68A019A5B2}" destId="{375DD645-198D-45D8-B9B5-06E0A09EAE46}" srcOrd="0" destOrd="0" presId="urn:microsoft.com/office/officeart/2005/8/layout/hProcess4"/>
    <dgm:cxn modelId="{31CBF6E0-FECE-4B68-A2EF-A80C12170398}" type="presParOf" srcId="{7C49BB75-33AC-4F43-A811-EF68A019A5B2}" destId="{E37CB75F-266C-4608-B917-B6F36B6AA5C2}" srcOrd="1" destOrd="0" presId="urn:microsoft.com/office/officeart/2005/8/layout/hProcess4"/>
    <dgm:cxn modelId="{E9998E3D-B652-43DD-963E-6C65DBDA4CD3}" type="presParOf" srcId="{7C49BB75-33AC-4F43-A811-EF68A019A5B2}" destId="{D2819593-6EC8-4EA8-8695-DB69CFDEA856}" srcOrd="2" destOrd="0" presId="urn:microsoft.com/office/officeart/2005/8/layout/hProcess4"/>
    <dgm:cxn modelId="{D675228A-235E-45B1-8D83-37CB8A92132C}" type="presParOf" srcId="{7C49BB75-33AC-4F43-A811-EF68A019A5B2}" destId="{59873539-4DFB-4AE0-91F2-948D53488009}" srcOrd="3" destOrd="0" presId="urn:microsoft.com/office/officeart/2005/8/layout/hProcess4"/>
    <dgm:cxn modelId="{E7DBD9AF-ADC4-413E-ACC4-7772EE8C3730}" type="presParOf" srcId="{7C49BB75-33AC-4F43-A811-EF68A019A5B2}" destId="{58AF2C47-4B08-46BF-BD75-98339598A16A}" srcOrd="4" destOrd="0" presId="urn:microsoft.com/office/officeart/2005/8/layout/hProcess4"/>
    <dgm:cxn modelId="{1B210DBF-548D-403A-B4F1-5FBE8FFEA954}" type="presParOf" srcId="{7A13E087-B301-45E7-A7B2-A71A351ACCA4}" destId="{2251D600-397D-4FA7-8B59-F896E359982D}" srcOrd="1" destOrd="0" presId="urn:microsoft.com/office/officeart/2005/8/layout/hProcess4"/>
    <dgm:cxn modelId="{3E87C301-91C4-4C88-9C78-3FF5D7D5EA39}" type="presParOf" srcId="{7A13E087-B301-45E7-A7B2-A71A351ACCA4}" destId="{6025C521-63ED-4F82-A8FD-990C4D39DB55}" srcOrd="2" destOrd="0" presId="urn:microsoft.com/office/officeart/2005/8/layout/hProcess4"/>
    <dgm:cxn modelId="{F0A4712E-53D7-4EAE-965B-B9DD3523454F}" type="presParOf" srcId="{6025C521-63ED-4F82-A8FD-990C4D39DB55}" destId="{5507565E-5B6F-4695-9A4D-181ED48037DD}" srcOrd="0" destOrd="0" presId="urn:microsoft.com/office/officeart/2005/8/layout/hProcess4"/>
    <dgm:cxn modelId="{FB1A5D94-53CF-489C-913A-8F759276ED4A}" type="presParOf" srcId="{6025C521-63ED-4F82-A8FD-990C4D39DB55}" destId="{EE4B5AB2-B162-4823-9675-5CB4DB24CCE0}" srcOrd="1" destOrd="0" presId="urn:microsoft.com/office/officeart/2005/8/layout/hProcess4"/>
    <dgm:cxn modelId="{60374D9A-6731-4E49-A3DD-F9354230BCA5}" type="presParOf" srcId="{6025C521-63ED-4F82-A8FD-990C4D39DB55}" destId="{555B2C73-351F-4619-B4DC-D7B8333AEB54}" srcOrd="2" destOrd="0" presId="urn:microsoft.com/office/officeart/2005/8/layout/hProcess4"/>
    <dgm:cxn modelId="{90E02B81-A945-41A1-AFCB-C4C239E8F88C}" type="presParOf" srcId="{6025C521-63ED-4F82-A8FD-990C4D39DB55}" destId="{1D73D681-CF9B-41B7-A46D-2C14FDBF846A}" srcOrd="3" destOrd="0" presId="urn:microsoft.com/office/officeart/2005/8/layout/hProcess4"/>
    <dgm:cxn modelId="{39887DC9-B36C-4C49-9BD6-89D25F68562D}" type="presParOf" srcId="{6025C521-63ED-4F82-A8FD-990C4D39DB55}" destId="{74CAB72B-6522-476F-A1FA-40E9BF5204E8}" srcOrd="4" destOrd="0" presId="urn:microsoft.com/office/officeart/2005/8/layout/hProcess4"/>
    <dgm:cxn modelId="{094682E4-58D1-41B6-B99B-29F6CA96CFAB}" type="presParOf" srcId="{7A13E087-B301-45E7-A7B2-A71A351ACCA4}" destId="{D791225F-BDE3-448B-8984-3F9CAB3B17B8}" srcOrd="3" destOrd="0" presId="urn:microsoft.com/office/officeart/2005/8/layout/hProcess4"/>
    <dgm:cxn modelId="{EA4AC469-81AC-4C92-885F-6E2CC5E7B867}" type="presParOf" srcId="{7A13E087-B301-45E7-A7B2-A71A351ACCA4}" destId="{D6BACB75-59A5-47A5-A4D6-EF311BB249AA}" srcOrd="4" destOrd="0" presId="urn:microsoft.com/office/officeart/2005/8/layout/hProcess4"/>
    <dgm:cxn modelId="{A75A61CE-95E0-4C69-9C3C-635BDBBC234B}" type="presParOf" srcId="{D6BACB75-59A5-47A5-A4D6-EF311BB249AA}" destId="{C57AC9D5-77A7-4D0B-9F5F-4E3287CE81DB}" srcOrd="0" destOrd="0" presId="urn:microsoft.com/office/officeart/2005/8/layout/hProcess4"/>
    <dgm:cxn modelId="{AC221517-B60F-4027-937C-6FD1224941A2}" type="presParOf" srcId="{D6BACB75-59A5-47A5-A4D6-EF311BB249AA}" destId="{B2AB86E8-9449-4049-A6CF-23DA4455B1DE}" srcOrd="1" destOrd="0" presId="urn:microsoft.com/office/officeart/2005/8/layout/hProcess4"/>
    <dgm:cxn modelId="{24D3081B-723B-4961-AB6C-519851B62C6D}" type="presParOf" srcId="{D6BACB75-59A5-47A5-A4D6-EF311BB249AA}" destId="{9343A7C8-C37D-431F-BA00-34AD91512675}" srcOrd="2" destOrd="0" presId="urn:microsoft.com/office/officeart/2005/8/layout/hProcess4"/>
    <dgm:cxn modelId="{BD009D03-7ACA-47E8-AC81-F110087F1279}" type="presParOf" srcId="{D6BACB75-59A5-47A5-A4D6-EF311BB249AA}" destId="{8295EB35-C448-4D55-AE0F-77AB9BC8AED2}" srcOrd="3" destOrd="0" presId="urn:microsoft.com/office/officeart/2005/8/layout/hProcess4"/>
    <dgm:cxn modelId="{A6DEB9EE-6F90-451F-8436-65AACE79B60E}" type="presParOf" srcId="{D6BACB75-59A5-47A5-A4D6-EF311BB249AA}" destId="{F795F3AA-F182-4930-A723-5DC490729301}" srcOrd="4" destOrd="0" presId="urn:microsoft.com/office/officeart/2005/8/layout/hProcess4"/>
    <dgm:cxn modelId="{C7AF2DF5-907F-4819-8BE9-C3B34F10794C}" type="presParOf" srcId="{7A13E087-B301-45E7-A7B2-A71A351ACCA4}" destId="{85FE646C-F384-482F-BFC1-0CFC1DA7350C}" srcOrd="5" destOrd="0" presId="urn:microsoft.com/office/officeart/2005/8/layout/hProcess4"/>
    <dgm:cxn modelId="{213D3D36-FA20-4A22-9A95-1CDB99B18E9A}" type="presParOf" srcId="{7A13E087-B301-45E7-A7B2-A71A351ACCA4}" destId="{DCA609C5-23E6-48FB-BD12-4091675AEC2A}" srcOrd="6" destOrd="0" presId="urn:microsoft.com/office/officeart/2005/8/layout/hProcess4"/>
    <dgm:cxn modelId="{3411F1CB-DA24-45AB-9675-C99F0922A6E6}" type="presParOf" srcId="{DCA609C5-23E6-48FB-BD12-4091675AEC2A}" destId="{D6655A90-9770-444F-A119-5AF1DCAF4C54}" srcOrd="0" destOrd="0" presId="urn:microsoft.com/office/officeart/2005/8/layout/hProcess4"/>
    <dgm:cxn modelId="{5AD91C97-FB85-4956-A998-70F57ABB6E00}" type="presParOf" srcId="{DCA609C5-23E6-48FB-BD12-4091675AEC2A}" destId="{5209EAF0-2457-4CC3-B0DF-8F7272D647A6}" srcOrd="1" destOrd="0" presId="urn:microsoft.com/office/officeart/2005/8/layout/hProcess4"/>
    <dgm:cxn modelId="{27349333-05A2-423B-83A8-F9D9B4C5D723}" type="presParOf" srcId="{DCA609C5-23E6-48FB-BD12-4091675AEC2A}" destId="{B563801E-05C9-4BB2-9BC0-A94219EBA933}" srcOrd="2" destOrd="0" presId="urn:microsoft.com/office/officeart/2005/8/layout/hProcess4"/>
    <dgm:cxn modelId="{7539FAAC-3033-4054-8F8A-DD014970B617}" type="presParOf" srcId="{DCA609C5-23E6-48FB-BD12-4091675AEC2A}" destId="{FC2E8F29-0DC3-4B92-82CE-5E0B9C571997}" srcOrd="3" destOrd="0" presId="urn:microsoft.com/office/officeart/2005/8/layout/hProcess4"/>
    <dgm:cxn modelId="{510C1E09-1161-4BF8-BCD8-8E4B59F92294}" type="presParOf" srcId="{DCA609C5-23E6-48FB-BD12-4091675AEC2A}" destId="{2FC1D87D-A332-4FC6-ACFF-343E90908FC4}"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4F63140-A196-4C51-B106-083D9638AB9D}" type="doc">
      <dgm:prSet loTypeId="urn:microsoft.com/office/officeart/2005/8/layout/hProcess4" loCatId="process" qsTypeId="urn:microsoft.com/office/officeart/2005/8/quickstyle/simple1" qsCatId="simple" csTypeId="urn:microsoft.com/office/officeart/2005/8/colors/colorful1" csCatId="colorful" phldr="1"/>
      <dgm:spPr/>
      <dgm:t>
        <a:bodyPr/>
        <a:lstStyle/>
        <a:p>
          <a:endParaRPr lang="en-GB"/>
        </a:p>
      </dgm:t>
    </dgm:pt>
    <dgm:pt modelId="{B91F1DEF-8027-4534-BEC6-D9AB9BC5B4A8}">
      <dgm:prSet phldrT="[Text]"/>
      <dgm:spPr/>
      <dgm:t>
        <a:bodyPr/>
        <a:lstStyle/>
        <a:p>
          <a:r>
            <a:rPr lang="en-GB" b="1" dirty="0"/>
            <a:t>GCSEs</a:t>
          </a:r>
        </a:p>
      </dgm:t>
    </dgm:pt>
    <dgm:pt modelId="{57918ED4-DFD0-4514-BDF4-55800B4B1582}" type="parTrans" cxnId="{5A5612FB-BAA6-49C9-A504-FF98644029F7}">
      <dgm:prSet/>
      <dgm:spPr/>
      <dgm:t>
        <a:bodyPr/>
        <a:lstStyle/>
        <a:p>
          <a:endParaRPr lang="en-GB"/>
        </a:p>
      </dgm:t>
    </dgm:pt>
    <dgm:pt modelId="{1A7FA7FD-EAF9-45FD-8E06-C48ABA97CE32}" type="sibTrans" cxnId="{5A5612FB-BAA6-49C9-A504-FF98644029F7}">
      <dgm:prSet/>
      <dgm:spPr/>
      <dgm:t>
        <a:bodyPr/>
        <a:lstStyle/>
        <a:p>
          <a:endParaRPr lang="en-GB"/>
        </a:p>
      </dgm:t>
    </dgm:pt>
    <dgm:pt modelId="{8F3706F6-B9D5-4631-8FC7-ADAA4048405E}">
      <dgm:prSet phldrT="[Text]" custT="1"/>
      <dgm:spPr>
        <a:ln w="28575">
          <a:solidFill>
            <a:schemeClr val="accent2"/>
          </a:solidFill>
        </a:ln>
      </dgm:spPr>
      <dgm:t>
        <a:bodyPr/>
        <a:lstStyle/>
        <a:p>
          <a:r>
            <a:rPr lang="en-GB" sz="1800" dirty="0"/>
            <a:t>English and Maths (Grade 4) </a:t>
          </a:r>
        </a:p>
      </dgm:t>
    </dgm:pt>
    <dgm:pt modelId="{C7AB01BC-7345-43FF-84D1-E057BB9CAAB6}" type="parTrans" cxnId="{A4498E43-9D7D-4A74-BFC4-A8663A4DC833}">
      <dgm:prSet/>
      <dgm:spPr/>
      <dgm:t>
        <a:bodyPr/>
        <a:lstStyle/>
        <a:p>
          <a:endParaRPr lang="en-GB"/>
        </a:p>
      </dgm:t>
    </dgm:pt>
    <dgm:pt modelId="{722E903B-D7B3-40CE-879F-8D71D610E173}" type="sibTrans" cxnId="{A4498E43-9D7D-4A74-BFC4-A8663A4DC833}">
      <dgm:prSet/>
      <dgm:spPr/>
      <dgm:t>
        <a:bodyPr/>
        <a:lstStyle/>
        <a:p>
          <a:endParaRPr lang="en-GB"/>
        </a:p>
      </dgm:t>
    </dgm:pt>
    <dgm:pt modelId="{E0D6FB28-1854-45B7-8E40-A08373E315B6}">
      <dgm:prSet phldrT="[Text]"/>
      <dgm:spPr/>
      <dgm:t>
        <a:bodyPr/>
        <a:lstStyle/>
        <a:p>
          <a:r>
            <a:rPr lang="en-GB" b="1" dirty="0"/>
            <a:t>A Levels/BTECs</a:t>
          </a:r>
        </a:p>
      </dgm:t>
    </dgm:pt>
    <dgm:pt modelId="{AA690EFF-FD0E-4A8B-9496-54D81450D27D}" type="parTrans" cxnId="{AED29D1D-2CC9-46E4-99DC-53A37E6C8D17}">
      <dgm:prSet/>
      <dgm:spPr/>
      <dgm:t>
        <a:bodyPr/>
        <a:lstStyle/>
        <a:p>
          <a:endParaRPr lang="en-GB"/>
        </a:p>
      </dgm:t>
    </dgm:pt>
    <dgm:pt modelId="{BC5AEB01-66F2-4D63-B7C1-54CBBAA7C67F}" type="sibTrans" cxnId="{AED29D1D-2CC9-46E4-99DC-53A37E6C8D17}">
      <dgm:prSet/>
      <dgm:spPr/>
      <dgm:t>
        <a:bodyPr/>
        <a:lstStyle/>
        <a:p>
          <a:endParaRPr lang="en-GB"/>
        </a:p>
      </dgm:t>
    </dgm:pt>
    <dgm:pt modelId="{4D989882-1FB0-4982-BDDB-F906A9D429A1}">
      <dgm:prSet phldrT="[Text]" custT="1"/>
      <dgm:spPr>
        <a:ln w="28575">
          <a:solidFill>
            <a:schemeClr val="accent3"/>
          </a:solidFill>
        </a:ln>
      </dgm:spPr>
      <dgm:t>
        <a:bodyPr/>
        <a:lstStyle/>
        <a:p>
          <a:r>
            <a:rPr lang="en-GB" sz="1800" dirty="0"/>
            <a:t>2-3 A Levels</a:t>
          </a:r>
        </a:p>
      </dgm:t>
    </dgm:pt>
    <dgm:pt modelId="{AC0AD497-1F23-4D8A-857B-9C4D25C458CB}" type="parTrans" cxnId="{705CB61C-FDC4-4372-BF7D-83A0C96B363F}">
      <dgm:prSet/>
      <dgm:spPr/>
      <dgm:t>
        <a:bodyPr/>
        <a:lstStyle/>
        <a:p>
          <a:endParaRPr lang="en-GB"/>
        </a:p>
      </dgm:t>
    </dgm:pt>
    <dgm:pt modelId="{74D496E1-9738-4671-A255-031853A6E93A}" type="sibTrans" cxnId="{705CB61C-FDC4-4372-BF7D-83A0C96B363F}">
      <dgm:prSet/>
      <dgm:spPr/>
      <dgm:t>
        <a:bodyPr/>
        <a:lstStyle/>
        <a:p>
          <a:endParaRPr lang="en-GB"/>
        </a:p>
      </dgm:t>
    </dgm:pt>
    <dgm:pt modelId="{FD419CA0-9D61-434E-A279-4874CBF6AFEC}">
      <dgm:prSet phldrT="[Text]"/>
      <dgm:spPr/>
      <dgm:t>
        <a:bodyPr/>
        <a:lstStyle/>
        <a:p>
          <a:r>
            <a:rPr lang="en-GB" b="1" dirty="0"/>
            <a:t>Extracurricular</a:t>
          </a:r>
        </a:p>
        <a:p>
          <a:r>
            <a:rPr lang="en-GB" b="1" dirty="0"/>
            <a:t>(optional)</a:t>
          </a:r>
        </a:p>
      </dgm:t>
    </dgm:pt>
    <dgm:pt modelId="{DEAEDD0E-BC7A-4EDD-9308-5EAFE210B96C}" type="parTrans" cxnId="{BF7009E9-FF43-486C-8157-7D1E4AB09BFE}">
      <dgm:prSet/>
      <dgm:spPr/>
      <dgm:t>
        <a:bodyPr/>
        <a:lstStyle/>
        <a:p>
          <a:endParaRPr lang="en-GB"/>
        </a:p>
      </dgm:t>
    </dgm:pt>
    <dgm:pt modelId="{89B57865-C540-4D6B-B570-D256EE3F7BB6}" type="sibTrans" cxnId="{BF7009E9-FF43-486C-8157-7D1E4AB09BFE}">
      <dgm:prSet/>
      <dgm:spPr/>
      <dgm:t>
        <a:bodyPr/>
        <a:lstStyle/>
        <a:p>
          <a:endParaRPr lang="en-GB"/>
        </a:p>
      </dgm:t>
    </dgm:pt>
    <dgm:pt modelId="{641D6BB7-8089-470D-9C3F-B7D28F676507}">
      <dgm:prSet phldrT="[Text]" custT="1"/>
      <dgm:spPr/>
      <dgm:t>
        <a:bodyPr/>
        <a:lstStyle/>
        <a:p>
          <a:r>
            <a:rPr lang="en-GB" sz="1800" dirty="0"/>
            <a:t>Potential lab or healthcare experience</a:t>
          </a:r>
        </a:p>
      </dgm:t>
    </dgm:pt>
    <dgm:pt modelId="{F602888B-C47E-4014-A3EF-FA20825E1DD4}" type="parTrans" cxnId="{3A84101D-C90B-417F-B6F5-DEDDC3F85C2D}">
      <dgm:prSet/>
      <dgm:spPr/>
      <dgm:t>
        <a:bodyPr/>
        <a:lstStyle/>
        <a:p>
          <a:endParaRPr lang="en-GB"/>
        </a:p>
      </dgm:t>
    </dgm:pt>
    <dgm:pt modelId="{14879B3A-9FAF-4D3B-9E8D-322CC0FBEFFC}" type="sibTrans" cxnId="{3A84101D-C90B-417F-B6F5-DEDDC3F85C2D}">
      <dgm:prSet/>
      <dgm:spPr/>
      <dgm:t>
        <a:bodyPr/>
        <a:lstStyle/>
        <a:p>
          <a:endParaRPr lang="en-GB"/>
        </a:p>
      </dgm:t>
    </dgm:pt>
    <dgm:pt modelId="{CE195413-829F-4E5D-80AE-8FF6DBFCB2DE}">
      <dgm:prSet phldrT="[Text]" custT="1"/>
      <dgm:spPr>
        <a:solidFill>
          <a:schemeClr val="accent1"/>
        </a:solidFill>
      </dgm:spPr>
      <dgm:t>
        <a:bodyPr/>
        <a:lstStyle/>
        <a:p>
          <a:r>
            <a:rPr lang="en-GB" sz="2400" b="1" dirty="0"/>
            <a:t>Biomedical Science Degree</a:t>
          </a:r>
        </a:p>
      </dgm:t>
    </dgm:pt>
    <dgm:pt modelId="{22A1975F-E4CB-42AD-B934-77854625E52B}" type="parTrans" cxnId="{CE044997-8BA9-4984-A8BD-1D6C22AAB8F7}">
      <dgm:prSet/>
      <dgm:spPr/>
      <dgm:t>
        <a:bodyPr/>
        <a:lstStyle/>
        <a:p>
          <a:endParaRPr lang="en-GB"/>
        </a:p>
      </dgm:t>
    </dgm:pt>
    <dgm:pt modelId="{F4DEE1F3-542F-4E3A-BAA0-D6F7DF6D8B33}" type="sibTrans" cxnId="{CE044997-8BA9-4984-A8BD-1D6C22AAB8F7}">
      <dgm:prSet/>
      <dgm:spPr/>
      <dgm:t>
        <a:bodyPr/>
        <a:lstStyle/>
        <a:p>
          <a:endParaRPr lang="en-GB"/>
        </a:p>
      </dgm:t>
    </dgm:pt>
    <dgm:pt modelId="{49FCF328-954F-4FD2-A12E-021582EE2607}">
      <dgm:prSet phldrT="[Text]" custT="1"/>
      <dgm:spPr>
        <a:ln w="28575">
          <a:solidFill>
            <a:schemeClr val="accent2"/>
          </a:solidFill>
        </a:ln>
      </dgm:spPr>
      <dgm:t>
        <a:bodyPr/>
        <a:lstStyle/>
        <a:p>
          <a:r>
            <a:rPr lang="en-GB" sz="1800" dirty="0"/>
            <a:t>May ask for 5 GCSEs</a:t>
          </a:r>
        </a:p>
      </dgm:t>
    </dgm:pt>
    <dgm:pt modelId="{1E46D0C8-8995-4FC9-BBE2-A9FFF47131BD}" type="parTrans" cxnId="{1876184F-D216-441C-B9DA-F122FB207858}">
      <dgm:prSet/>
      <dgm:spPr/>
      <dgm:t>
        <a:bodyPr/>
        <a:lstStyle/>
        <a:p>
          <a:endParaRPr lang="en-GB"/>
        </a:p>
      </dgm:t>
    </dgm:pt>
    <dgm:pt modelId="{74B24BCF-7D91-414E-AEF2-8CDDBD4C6AFC}" type="sibTrans" cxnId="{1876184F-D216-441C-B9DA-F122FB207858}">
      <dgm:prSet/>
      <dgm:spPr/>
      <dgm:t>
        <a:bodyPr/>
        <a:lstStyle/>
        <a:p>
          <a:endParaRPr lang="en-GB"/>
        </a:p>
      </dgm:t>
    </dgm:pt>
    <dgm:pt modelId="{9EE7527F-0EF5-46FB-9194-EC7EF1126F2D}">
      <dgm:prSet phldrT="[Text]" custT="1"/>
      <dgm:spPr>
        <a:ln w="28575">
          <a:solidFill>
            <a:schemeClr val="accent3"/>
          </a:solidFill>
        </a:ln>
      </dgm:spPr>
      <dgm:t>
        <a:bodyPr/>
        <a:lstStyle/>
        <a:p>
          <a:r>
            <a:rPr lang="en-GB" sz="1800" dirty="0"/>
            <a:t>BTECs</a:t>
          </a:r>
        </a:p>
      </dgm:t>
    </dgm:pt>
    <dgm:pt modelId="{8833D977-30F0-43F2-B789-2D10154A13F8}" type="parTrans" cxnId="{8B8C323B-4E74-4161-A273-0EE939378B26}">
      <dgm:prSet/>
      <dgm:spPr/>
      <dgm:t>
        <a:bodyPr/>
        <a:lstStyle/>
        <a:p>
          <a:endParaRPr lang="en-GB"/>
        </a:p>
      </dgm:t>
    </dgm:pt>
    <dgm:pt modelId="{4BF6ECB4-5F5B-4E45-B241-1C350874039D}" type="sibTrans" cxnId="{8B8C323B-4E74-4161-A273-0EE939378B26}">
      <dgm:prSet/>
      <dgm:spPr/>
      <dgm:t>
        <a:bodyPr/>
        <a:lstStyle/>
        <a:p>
          <a:endParaRPr lang="en-GB"/>
        </a:p>
      </dgm:t>
    </dgm:pt>
    <dgm:pt modelId="{ABE44B92-A4F3-4EAC-905B-8E48A4D6DED1}">
      <dgm:prSet phldrT="[Text]" custT="1"/>
      <dgm:spPr>
        <a:ln w="28575">
          <a:solidFill>
            <a:schemeClr val="accent3"/>
          </a:solidFill>
        </a:ln>
      </dgm:spPr>
      <dgm:t>
        <a:bodyPr/>
        <a:lstStyle/>
        <a:p>
          <a:r>
            <a:rPr lang="en-GB" sz="1800" dirty="0"/>
            <a:t>Examples of relevant subjects: Biology, Chemistry</a:t>
          </a:r>
        </a:p>
      </dgm:t>
    </dgm:pt>
    <dgm:pt modelId="{1DEA8EAF-F6FC-4AE5-B2C4-BD41B37645F2}" type="parTrans" cxnId="{405E12C5-E214-46F5-8C0D-09D42191D8AA}">
      <dgm:prSet/>
      <dgm:spPr/>
      <dgm:t>
        <a:bodyPr/>
        <a:lstStyle/>
        <a:p>
          <a:endParaRPr lang="en-GB"/>
        </a:p>
      </dgm:t>
    </dgm:pt>
    <dgm:pt modelId="{15EC6530-F1A1-4C00-9919-CCFB71F76EEC}" type="sibTrans" cxnId="{405E12C5-E214-46F5-8C0D-09D42191D8AA}">
      <dgm:prSet/>
      <dgm:spPr/>
      <dgm:t>
        <a:bodyPr/>
        <a:lstStyle/>
        <a:p>
          <a:endParaRPr lang="en-GB"/>
        </a:p>
      </dgm:t>
    </dgm:pt>
    <dgm:pt modelId="{9F14AAF1-23F4-4649-AA20-8F2ED29A7F41}">
      <dgm:prSet phldrT="[Text]" custT="1"/>
      <dgm:spPr/>
      <dgm:t>
        <a:bodyPr/>
        <a:lstStyle/>
        <a:p>
          <a:r>
            <a:rPr lang="en-GB" sz="1800" dirty="0"/>
            <a:t>Show interest in science</a:t>
          </a:r>
        </a:p>
      </dgm:t>
    </dgm:pt>
    <dgm:pt modelId="{C8D0A88F-6F3E-4797-AD75-F6669C28003B}" type="parTrans" cxnId="{962593B0-738F-458F-9501-6FC84D6FB4E2}">
      <dgm:prSet/>
      <dgm:spPr/>
      <dgm:t>
        <a:bodyPr/>
        <a:lstStyle/>
        <a:p>
          <a:endParaRPr lang="en-GB"/>
        </a:p>
      </dgm:t>
    </dgm:pt>
    <dgm:pt modelId="{75D3A884-444A-4219-9204-74DB5C254A45}" type="sibTrans" cxnId="{962593B0-738F-458F-9501-6FC84D6FB4E2}">
      <dgm:prSet/>
      <dgm:spPr/>
      <dgm:t>
        <a:bodyPr/>
        <a:lstStyle/>
        <a:p>
          <a:endParaRPr lang="en-GB"/>
        </a:p>
      </dgm:t>
    </dgm:pt>
    <dgm:pt modelId="{19E356CF-2EAD-4D30-B7B7-59A80F047D84}">
      <dgm:prSet phldrT="[Text]" custT="1"/>
      <dgm:spPr/>
      <dgm:t>
        <a:bodyPr/>
        <a:lstStyle/>
        <a:p>
          <a:pPr>
            <a:buNone/>
          </a:pPr>
          <a:r>
            <a:rPr lang="en-GB" sz="1800" dirty="0"/>
            <a:t>e.g.</a:t>
          </a:r>
        </a:p>
      </dgm:t>
    </dgm:pt>
    <dgm:pt modelId="{B6592B3E-20CF-48C7-9CDE-C779375D8C99}" type="parTrans" cxnId="{8791964B-BFF2-48C1-83AA-84C23D994634}">
      <dgm:prSet/>
      <dgm:spPr/>
      <dgm:t>
        <a:bodyPr/>
        <a:lstStyle/>
        <a:p>
          <a:endParaRPr lang="en-GB"/>
        </a:p>
      </dgm:t>
    </dgm:pt>
    <dgm:pt modelId="{CA6A0936-1C6D-4E3D-BE6C-849F83B8919D}" type="sibTrans" cxnId="{8791964B-BFF2-48C1-83AA-84C23D994634}">
      <dgm:prSet/>
      <dgm:spPr/>
      <dgm:t>
        <a:bodyPr/>
        <a:lstStyle/>
        <a:p>
          <a:endParaRPr lang="en-GB"/>
        </a:p>
      </dgm:t>
    </dgm:pt>
    <dgm:pt modelId="{730395D6-561C-44C6-9F7F-3D0AAD13FA31}" type="pres">
      <dgm:prSet presAssocID="{F4F63140-A196-4C51-B106-083D9638AB9D}" presName="Name0" presStyleCnt="0">
        <dgm:presLayoutVars>
          <dgm:dir/>
          <dgm:animLvl val="lvl"/>
          <dgm:resizeHandles val="exact"/>
        </dgm:presLayoutVars>
      </dgm:prSet>
      <dgm:spPr/>
      <dgm:t>
        <a:bodyPr/>
        <a:lstStyle/>
        <a:p>
          <a:endParaRPr lang="en-US"/>
        </a:p>
      </dgm:t>
    </dgm:pt>
    <dgm:pt modelId="{29D5F2C7-5C16-4B0B-84CD-EB1B067D99B3}" type="pres">
      <dgm:prSet presAssocID="{F4F63140-A196-4C51-B106-083D9638AB9D}" presName="tSp" presStyleCnt="0"/>
      <dgm:spPr/>
    </dgm:pt>
    <dgm:pt modelId="{5D080547-047D-4392-9458-D054B4BA3805}" type="pres">
      <dgm:prSet presAssocID="{F4F63140-A196-4C51-B106-083D9638AB9D}" presName="bSp" presStyleCnt="0"/>
      <dgm:spPr/>
    </dgm:pt>
    <dgm:pt modelId="{7A13E087-B301-45E7-A7B2-A71A351ACCA4}" type="pres">
      <dgm:prSet presAssocID="{F4F63140-A196-4C51-B106-083D9638AB9D}" presName="process" presStyleCnt="0"/>
      <dgm:spPr/>
    </dgm:pt>
    <dgm:pt modelId="{7C49BB75-33AC-4F43-A811-EF68A019A5B2}" type="pres">
      <dgm:prSet presAssocID="{B91F1DEF-8027-4534-BEC6-D9AB9BC5B4A8}" presName="composite1" presStyleCnt="0"/>
      <dgm:spPr/>
    </dgm:pt>
    <dgm:pt modelId="{375DD645-198D-45D8-B9B5-06E0A09EAE46}" type="pres">
      <dgm:prSet presAssocID="{B91F1DEF-8027-4534-BEC6-D9AB9BC5B4A8}" presName="dummyNode1" presStyleLbl="node1" presStyleIdx="0" presStyleCnt="4"/>
      <dgm:spPr/>
    </dgm:pt>
    <dgm:pt modelId="{E37CB75F-266C-4608-B917-B6F36B6AA5C2}" type="pres">
      <dgm:prSet presAssocID="{B91F1DEF-8027-4534-BEC6-D9AB9BC5B4A8}" presName="childNode1" presStyleLbl="bgAcc1" presStyleIdx="0" presStyleCnt="4" custScaleY="144023" custLinFactNeighborX="-41" custLinFactNeighborY="6797">
        <dgm:presLayoutVars>
          <dgm:bulletEnabled val="1"/>
        </dgm:presLayoutVars>
      </dgm:prSet>
      <dgm:spPr/>
      <dgm:t>
        <a:bodyPr/>
        <a:lstStyle/>
        <a:p>
          <a:endParaRPr lang="en-US"/>
        </a:p>
      </dgm:t>
    </dgm:pt>
    <dgm:pt modelId="{D2819593-6EC8-4EA8-8695-DB69CFDEA856}" type="pres">
      <dgm:prSet presAssocID="{B91F1DEF-8027-4534-BEC6-D9AB9BC5B4A8}" presName="childNode1tx" presStyleLbl="bgAcc1" presStyleIdx="0" presStyleCnt="4">
        <dgm:presLayoutVars>
          <dgm:bulletEnabled val="1"/>
        </dgm:presLayoutVars>
      </dgm:prSet>
      <dgm:spPr/>
      <dgm:t>
        <a:bodyPr/>
        <a:lstStyle/>
        <a:p>
          <a:endParaRPr lang="en-US"/>
        </a:p>
      </dgm:t>
    </dgm:pt>
    <dgm:pt modelId="{59873539-4DFB-4AE0-91F2-948D53488009}" type="pres">
      <dgm:prSet presAssocID="{B91F1DEF-8027-4534-BEC6-D9AB9BC5B4A8}" presName="parentNode1" presStyleLbl="node1" presStyleIdx="0" presStyleCnt="4">
        <dgm:presLayoutVars>
          <dgm:chMax val="1"/>
          <dgm:bulletEnabled val="1"/>
        </dgm:presLayoutVars>
      </dgm:prSet>
      <dgm:spPr/>
      <dgm:t>
        <a:bodyPr/>
        <a:lstStyle/>
        <a:p>
          <a:endParaRPr lang="en-US"/>
        </a:p>
      </dgm:t>
    </dgm:pt>
    <dgm:pt modelId="{58AF2C47-4B08-46BF-BD75-98339598A16A}" type="pres">
      <dgm:prSet presAssocID="{B91F1DEF-8027-4534-BEC6-D9AB9BC5B4A8}" presName="connSite1" presStyleCnt="0"/>
      <dgm:spPr/>
    </dgm:pt>
    <dgm:pt modelId="{2251D600-397D-4FA7-8B59-F896E359982D}" type="pres">
      <dgm:prSet presAssocID="{1A7FA7FD-EAF9-45FD-8E06-C48ABA97CE32}" presName="Name9" presStyleLbl="sibTrans2D1" presStyleIdx="0" presStyleCnt="3" custLinFactNeighborX="-15077" custLinFactNeighborY="14431"/>
      <dgm:spPr/>
      <dgm:t>
        <a:bodyPr/>
        <a:lstStyle/>
        <a:p>
          <a:endParaRPr lang="en-US"/>
        </a:p>
      </dgm:t>
    </dgm:pt>
    <dgm:pt modelId="{6025C521-63ED-4F82-A8FD-990C4D39DB55}" type="pres">
      <dgm:prSet presAssocID="{E0D6FB28-1854-45B7-8E40-A08373E315B6}" presName="composite2" presStyleCnt="0"/>
      <dgm:spPr/>
    </dgm:pt>
    <dgm:pt modelId="{5507565E-5B6F-4695-9A4D-181ED48037DD}" type="pres">
      <dgm:prSet presAssocID="{E0D6FB28-1854-45B7-8E40-A08373E315B6}" presName="dummyNode2" presStyleLbl="node1" presStyleIdx="0" presStyleCnt="4"/>
      <dgm:spPr/>
    </dgm:pt>
    <dgm:pt modelId="{EE4B5AB2-B162-4823-9675-5CB4DB24CCE0}" type="pres">
      <dgm:prSet presAssocID="{E0D6FB28-1854-45B7-8E40-A08373E315B6}" presName="childNode2" presStyleLbl="bgAcc1" presStyleIdx="1" presStyleCnt="4" custScaleX="127997" custScaleY="145575" custLinFactNeighborX="-4954" custLinFactNeighborY="5090">
        <dgm:presLayoutVars>
          <dgm:bulletEnabled val="1"/>
        </dgm:presLayoutVars>
      </dgm:prSet>
      <dgm:spPr/>
      <dgm:t>
        <a:bodyPr/>
        <a:lstStyle/>
        <a:p>
          <a:endParaRPr lang="en-US"/>
        </a:p>
      </dgm:t>
    </dgm:pt>
    <dgm:pt modelId="{555B2C73-351F-4619-B4DC-D7B8333AEB54}" type="pres">
      <dgm:prSet presAssocID="{E0D6FB28-1854-45B7-8E40-A08373E315B6}" presName="childNode2tx" presStyleLbl="bgAcc1" presStyleIdx="1" presStyleCnt="4">
        <dgm:presLayoutVars>
          <dgm:bulletEnabled val="1"/>
        </dgm:presLayoutVars>
      </dgm:prSet>
      <dgm:spPr/>
      <dgm:t>
        <a:bodyPr/>
        <a:lstStyle/>
        <a:p>
          <a:endParaRPr lang="en-US"/>
        </a:p>
      </dgm:t>
    </dgm:pt>
    <dgm:pt modelId="{1D73D681-CF9B-41B7-A46D-2C14FDBF846A}" type="pres">
      <dgm:prSet presAssocID="{E0D6FB28-1854-45B7-8E40-A08373E315B6}" presName="parentNode2" presStyleLbl="node1" presStyleIdx="1" presStyleCnt="4">
        <dgm:presLayoutVars>
          <dgm:chMax val="0"/>
          <dgm:bulletEnabled val="1"/>
        </dgm:presLayoutVars>
      </dgm:prSet>
      <dgm:spPr/>
      <dgm:t>
        <a:bodyPr/>
        <a:lstStyle/>
        <a:p>
          <a:endParaRPr lang="en-US"/>
        </a:p>
      </dgm:t>
    </dgm:pt>
    <dgm:pt modelId="{74CAB72B-6522-476F-A1FA-40E9BF5204E8}" type="pres">
      <dgm:prSet presAssocID="{E0D6FB28-1854-45B7-8E40-A08373E315B6}" presName="connSite2" presStyleCnt="0"/>
      <dgm:spPr/>
    </dgm:pt>
    <dgm:pt modelId="{D791225F-BDE3-448B-8984-3F9CAB3B17B8}" type="pres">
      <dgm:prSet presAssocID="{BC5AEB01-66F2-4D63-B7C1-54CBBAA7C67F}" presName="Name18" presStyleLbl="sibTrans2D1" presStyleIdx="1" presStyleCnt="3"/>
      <dgm:spPr/>
      <dgm:t>
        <a:bodyPr/>
        <a:lstStyle/>
        <a:p>
          <a:endParaRPr lang="en-US"/>
        </a:p>
      </dgm:t>
    </dgm:pt>
    <dgm:pt modelId="{D6BACB75-59A5-47A5-A4D6-EF311BB249AA}" type="pres">
      <dgm:prSet presAssocID="{FD419CA0-9D61-434E-A279-4874CBF6AFEC}" presName="composite1" presStyleCnt="0"/>
      <dgm:spPr/>
    </dgm:pt>
    <dgm:pt modelId="{C57AC9D5-77A7-4D0B-9F5F-4E3287CE81DB}" type="pres">
      <dgm:prSet presAssocID="{FD419CA0-9D61-434E-A279-4874CBF6AFEC}" presName="dummyNode1" presStyleLbl="node1" presStyleIdx="1" presStyleCnt="4"/>
      <dgm:spPr/>
    </dgm:pt>
    <dgm:pt modelId="{B2AB86E8-9449-4049-A6CF-23DA4455B1DE}" type="pres">
      <dgm:prSet presAssocID="{FD419CA0-9D61-434E-A279-4874CBF6AFEC}" presName="childNode1" presStyleLbl="bgAcc1" presStyleIdx="2" presStyleCnt="4" custScaleX="122123" custScaleY="127727">
        <dgm:presLayoutVars>
          <dgm:bulletEnabled val="1"/>
        </dgm:presLayoutVars>
      </dgm:prSet>
      <dgm:spPr/>
      <dgm:t>
        <a:bodyPr/>
        <a:lstStyle/>
        <a:p>
          <a:endParaRPr lang="en-US"/>
        </a:p>
      </dgm:t>
    </dgm:pt>
    <dgm:pt modelId="{9343A7C8-C37D-431F-BA00-34AD91512675}" type="pres">
      <dgm:prSet presAssocID="{FD419CA0-9D61-434E-A279-4874CBF6AFEC}" presName="childNode1tx" presStyleLbl="bgAcc1" presStyleIdx="2" presStyleCnt="4">
        <dgm:presLayoutVars>
          <dgm:bulletEnabled val="1"/>
        </dgm:presLayoutVars>
      </dgm:prSet>
      <dgm:spPr/>
      <dgm:t>
        <a:bodyPr/>
        <a:lstStyle/>
        <a:p>
          <a:endParaRPr lang="en-US"/>
        </a:p>
      </dgm:t>
    </dgm:pt>
    <dgm:pt modelId="{8295EB35-C448-4D55-AE0F-77AB9BC8AED2}" type="pres">
      <dgm:prSet presAssocID="{FD419CA0-9D61-434E-A279-4874CBF6AFEC}" presName="parentNode1" presStyleLbl="node1" presStyleIdx="2" presStyleCnt="4" custLinFactNeighborX="-1634" custLinFactNeighborY="58304">
        <dgm:presLayoutVars>
          <dgm:chMax val="1"/>
          <dgm:bulletEnabled val="1"/>
        </dgm:presLayoutVars>
      </dgm:prSet>
      <dgm:spPr/>
      <dgm:t>
        <a:bodyPr/>
        <a:lstStyle/>
        <a:p>
          <a:endParaRPr lang="en-US"/>
        </a:p>
      </dgm:t>
    </dgm:pt>
    <dgm:pt modelId="{F795F3AA-F182-4930-A723-5DC490729301}" type="pres">
      <dgm:prSet presAssocID="{FD419CA0-9D61-434E-A279-4874CBF6AFEC}" presName="connSite1" presStyleCnt="0"/>
      <dgm:spPr/>
    </dgm:pt>
    <dgm:pt modelId="{85FE646C-F384-482F-BFC1-0CFC1DA7350C}" type="pres">
      <dgm:prSet presAssocID="{89B57865-C540-4D6B-B570-D256EE3F7BB6}" presName="Name9" presStyleLbl="sibTrans2D1" presStyleIdx="2" presStyleCnt="3"/>
      <dgm:spPr/>
      <dgm:t>
        <a:bodyPr/>
        <a:lstStyle/>
        <a:p>
          <a:endParaRPr lang="en-US"/>
        </a:p>
      </dgm:t>
    </dgm:pt>
    <dgm:pt modelId="{DCA609C5-23E6-48FB-BD12-4091675AEC2A}" type="pres">
      <dgm:prSet presAssocID="{CE195413-829F-4E5D-80AE-8FF6DBFCB2DE}" presName="composite2" presStyleCnt="0"/>
      <dgm:spPr/>
    </dgm:pt>
    <dgm:pt modelId="{D6655A90-9770-444F-A119-5AF1DCAF4C54}" type="pres">
      <dgm:prSet presAssocID="{CE195413-829F-4E5D-80AE-8FF6DBFCB2DE}" presName="dummyNode2" presStyleLbl="node1" presStyleIdx="2" presStyleCnt="4"/>
      <dgm:spPr/>
    </dgm:pt>
    <dgm:pt modelId="{5209EAF0-2457-4CC3-B0DF-8F7272D647A6}" type="pres">
      <dgm:prSet presAssocID="{CE195413-829F-4E5D-80AE-8FF6DBFCB2DE}" presName="childNode2" presStyleLbl="bgAcc1" presStyleIdx="3" presStyleCnt="4">
        <dgm:presLayoutVars>
          <dgm:bulletEnabled val="1"/>
        </dgm:presLayoutVars>
      </dgm:prSet>
      <dgm:spPr/>
    </dgm:pt>
    <dgm:pt modelId="{B563801E-05C9-4BB2-9BC0-A94219EBA933}" type="pres">
      <dgm:prSet presAssocID="{CE195413-829F-4E5D-80AE-8FF6DBFCB2DE}" presName="childNode2tx" presStyleLbl="bgAcc1" presStyleIdx="3" presStyleCnt="4">
        <dgm:presLayoutVars>
          <dgm:bulletEnabled val="1"/>
        </dgm:presLayoutVars>
      </dgm:prSet>
      <dgm:spPr/>
    </dgm:pt>
    <dgm:pt modelId="{FC2E8F29-0DC3-4B92-82CE-5E0B9C571997}" type="pres">
      <dgm:prSet presAssocID="{CE195413-829F-4E5D-80AE-8FF6DBFCB2DE}" presName="parentNode2" presStyleLbl="node1" presStyleIdx="3" presStyleCnt="4" custScaleX="146955" custScaleY="323553" custLinFactNeighborX="-5810" custLinFactNeighborY="80695">
        <dgm:presLayoutVars>
          <dgm:chMax val="0"/>
          <dgm:bulletEnabled val="1"/>
        </dgm:presLayoutVars>
      </dgm:prSet>
      <dgm:spPr/>
      <dgm:t>
        <a:bodyPr/>
        <a:lstStyle/>
        <a:p>
          <a:endParaRPr lang="en-US"/>
        </a:p>
      </dgm:t>
    </dgm:pt>
    <dgm:pt modelId="{2FC1D87D-A332-4FC6-ACFF-343E90908FC4}" type="pres">
      <dgm:prSet presAssocID="{CE195413-829F-4E5D-80AE-8FF6DBFCB2DE}" presName="connSite2" presStyleCnt="0"/>
      <dgm:spPr/>
    </dgm:pt>
  </dgm:ptLst>
  <dgm:cxnLst>
    <dgm:cxn modelId="{962593B0-738F-458F-9501-6FC84D6FB4E2}" srcId="{FD419CA0-9D61-434E-A279-4874CBF6AFEC}" destId="{9F14AAF1-23F4-4649-AA20-8F2ED29A7F41}" srcOrd="1" destOrd="0" parTransId="{C8D0A88F-6F3E-4797-AD75-F6669C28003B}" sibTransId="{75D3A884-444A-4219-9204-74DB5C254A45}"/>
    <dgm:cxn modelId="{ABD9297B-40F3-4D44-B8B9-E90AFF007DD5}" type="presOf" srcId="{9EE7527F-0EF5-46FB-9194-EC7EF1126F2D}" destId="{EE4B5AB2-B162-4823-9675-5CB4DB24CCE0}" srcOrd="0" destOrd="1" presId="urn:microsoft.com/office/officeart/2005/8/layout/hProcess4"/>
    <dgm:cxn modelId="{8809F037-6930-42EE-947E-719D24014A82}" type="presOf" srcId="{BC5AEB01-66F2-4D63-B7C1-54CBBAA7C67F}" destId="{D791225F-BDE3-448B-8984-3F9CAB3B17B8}" srcOrd="0" destOrd="0" presId="urn:microsoft.com/office/officeart/2005/8/layout/hProcess4"/>
    <dgm:cxn modelId="{485B3F37-8BCF-4636-8BD5-846C846B12B9}" type="presOf" srcId="{FD419CA0-9D61-434E-A279-4874CBF6AFEC}" destId="{8295EB35-C448-4D55-AE0F-77AB9BC8AED2}" srcOrd="0" destOrd="0" presId="urn:microsoft.com/office/officeart/2005/8/layout/hProcess4"/>
    <dgm:cxn modelId="{1C4ACD12-A84A-4323-BD8F-8D5252A5FA86}" type="presOf" srcId="{49FCF328-954F-4FD2-A12E-021582EE2607}" destId="{D2819593-6EC8-4EA8-8695-DB69CFDEA856}" srcOrd="1" destOrd="1" presId="urn:microsoft.com/office/officeart/2005/8/layout/hProcess4"/>
    <dgm:cxn modelId="{68EFE66A-ECF4-4DFE-98E7-71FD799A919E}" type="presOf" srcId="{4D989882-1FB0-4982-BDDB-F906A9D429A1}" destId="{555B2C73-351F-4619-B4DC-D7B8333AEB54}" srcOrd="1" destOrd="0" presId="urn:microsoft.com/office/officeart/2005/8/layout/hProcess4"/>
    <dgm:cxn modelId="{5A5612FB-BAA6-49C9-A504-FF98644029F7}" srcId="{F4F63140-A196-4C51-B106-083D9638AB9D}" destId="{B91F1DEF-8027-4534-BEC6-D9AB9BC5B4A8}" srcOrd="0" destOrd="0" parTransId="{57918ED4-DFD0-4514-BDF4-55800B4B1582}" sibTransId="{1A7FA7FD-EAF9-45FD-8E06-C48ABA97CE32}"/>
    <dgm:cxn modelId="{433A89B8-0EB9-4B75-88D2-7A0FF8C74443}" type="presOf" srcId="{CE195413-829F-4E5D-80AE-8FF6DBFCB2DE}" destId="{FC2E8F29-0DC3-4B92-82CE-5E0B9C571997}" srcOrd="0" destOrd="0" presId="urn:microsoft.com/office/officeart/2005/8/layout/hProcess4"/>
    <dgm:cxn modelId="{61A8FD2B-8222-4D39-8F3D-BA4235A03454}" type="presOf" srcId="{9F14AAF1-23F4-4649-AA20-8F2ED29A7F41}" destId="{B2AB86E8-9449-4049-A6CF-23DA4455B1DE}" srcOrd="0" destOrd="1" presId="urn:microsoft.com/office/officeart/2005/8/layout/hProcess4"/>
    <dgm:cxn modelId="{006DDDA4-0C9A-446C-B5CB-D2272785B332}" type="presOf" srcId="{19E356CF-2EAD-4D30-B7B7-59A80F047D84}" destId="{B2AB86E8-9449-4049-A6CF-23DA4455B1DE}" srcOrd="0" destOrd="0" presId="urn:microsoft.com/office/officeart/2005/8/layout/hProcess4"/>
    <dgm:cxn modelId="{A4498E43-9D7D-4A74-BFC4-A8663A4DC833}" srcId="{B91F1DEF-8027-4534-BEC6-D9AB9BC5B4A8}" destId="{8F3706F6-B9D5-4631-8FC7-ADAA4048405E}" srcOrd="0" destOrd="0" parTransId="{C7AB01BC-7345-43FF-84D1-E057BB9CAAB6}" sibTransId="{722E903B-D7B3-40CE-879F-8D71D610E173}"/>
    <dgm:cxn modelId="{1BF35E17-D6E6-4A06-8850-0B14123B4881}" type="presOf" srcId="{4D989882-1FB0-4982-BDDB-F906A9D429A1}" destId="{EE4B5AB2-B162-4823-9675-5CB4DB24CCE0}" srcOrd="0" destOrd="0" presId="urn:microsoft.com/office/officeart/2005/8/layout/hProcess4"/>
    <dgm:cxn modelId="{667915F9-A7BE-4E1E-9519-737028F1AF11}" type="presOf" srcId="{9F14AAF1-23F4-4649-AA20-8F2ED29A7F41}" destId="{9343A7C8-C37D-431F-BA00-34AD91512675}" srcOrd="1" destOrd="1" presId="urn:microsoft.com/office/officeart/2005/8/layout/hProcess4"/>
    <dgm:cxn modelId="{1876184F-D216-441C-B9DA-F122FB207858}" srcId="{B91F1DEF-8027-4534-BEC6-D9AB9BC5B4A8}" destId="{49FCF328-954F-4FD2-A12E-021582EE2607}" srcOrd="1" destOrd="0" parTransId="{1E46D0C8-8995-4FC9-BBE2-A9FFF47131BD}" sibTransId="{74B24BCF-7D91-414E-AEF2-8CDDBD4C6AFC}"/>
    <dgm:cxn modelId="{8B8C323B-4E74-4161-A273-0EE939378B26}" srcId="{E0D6FB28-1854-45B7-8E40-A08373E315B6}" destId="{9EE7527F-0EF5-46FB-9194-EC7EF1126F2D}" srcOrd="1" destOrd="0" parTransId="{8833D977-30F0-43F2-B789-2D10154A13F8}" sibTransId="{4BF6ECB4-5F5B-4E45-B241-1C350874039D}"/>
    <dgm:cxn modelId="{060040C3-D40E-466A-A589-8098296E5028}" type="presOf" srcId="{89B57865-C540-4D6B-B570-D256EE3F7BB6}" destId="{85FE646C-F384-482F-BFC1-0CFC1DA7350C}" srcOrd="0" destOrd="0" presId="urn:microsoft.com/office/officeart/2005/8/layout/hProcess4"/>
    <dgm:cxn modelId="{705CB61C-FDC4-4372-BF7D-83A0C96B363F}" srcId="{E0D6FB28-1854-45B7-8E40-A08373E315B6}" destId="{4D989882-1FB0-4982-BDDB-F906A9D429A1}" srcOrd="0" destOrd="0" parTransId="{AC0AD497-1F23-4D8A-857B-9C4D25C458CB}" sibTransId="{74D496E1-9738-4671-A255-031853A6E93A}"/>
    <dgm:cxn modelId="{236ADBAB-DAB3-4804-9866-749D015DB4AB}" type="presOf" srcId="{ABE44B92-A4F3-4EAC-905B-8E48A4D6DED1}" destId="{555B2C73-351F-4619-B4DC-D7B8333AEB54}" srcOrd="1" destOrd="2" presId="urn:microsoft.com/office/officeart/2005/8/layout/hProcess4"/>
    <dgm:cxn modelId="{AED29D1D-2CC9-46E4-99DC-53A37E6C8D17}" srcId="{F4F63140-A196-4C51-B106-083D9638AB9D}" destId="{E0D6FB28-1854-45B7-8E40-A08373E315B6}" srcOrd="1" destOrd="0" parTransId="{AA690EFF-FD0E-4A8B-9496-54D81450D27D}" sibTransId="{BC5AEB01-66F2-4D63-B7C1-54CBBAA7C67F}"/>
    <dgm:cxn modelId="{D6AE0354-8C61-4066-9F27-02FF630399C6}" type="presOf" srcId="{8F3706F6-B9D5-4631-8FC7-ADAA4048405E}" destId="{E37CB75F-266C-4608-B917-B6F36B6AA5C2}" srcOrd="0" destOrd="0" presId="urn:microsoft.com/office/officeart/2005/8/layout/hProcess4"/>
    <dgm:cxn modelId="{3A84101D-C90B-417F-B6F5-DEDDC3F85C2D}" srcId="{FD419CA0-9D61-434E-A279-4874CBF6AFEC}" destId="{641D6BB7-8089-470D-9C3F-B7D28F676507}" srcOrd="2" destOrd="0" parTransId="{F602888B-C47E-4014-A3EF-FA20825E1DD4}" sibTransId="{14879B3A-9FAF-4D3B-9E8D-322CC0FBEFFC}"/>
    <dgm:cxn modelId="{8791964B-BFF2-48C1-83AA-84C23D994634}" srcId="{FD419CA0-9D61-434E-A279-4874CBF6AFEC}" destId="{19E356CF-2EAD-4D30-B7B7-59A80F047D84}" srcOrd="0" destOrd="0" parTransId="{B6592B3E-20CF-48C7-9CDE-C779375D8C99}" sibTransId="{CA6A0936-1C6D-4E3D-BE6C-849F83B8919D}"/>
    <dgm:cxn modelId="{DB03AB66-2389-480B-83CC-4FB469E7B791}" type="presOf" srcId="{19E356CF-2EAD-4D30-B7B7-59A80F047D84}" destId="{9343A7C8-C37D-431F-BA00-34AD91512675}" srcOrd="1" destOrd="0" presId="urn:microsoft.com/office/officeart/2005/8/layout/hProcess4"/>
    <dgm:cxn modelId="{D3167BCA-7415-479D-A0A6-021ECD860CAC}" type="presOf" srcId="{9EE7527F-0EF5-46FB-9194-EC7EF1126F2D}" destId="{555B2C73-351F-4619-B4DC-D7B8333AEB54}" srcOrd="1" destOrd="1" presId="urn:microsoft.com/office/officeart/2005/8/layout/hProcess4"/>
    <dgm:cxn modelId="{C797F233-A2BA-410D-A5B3-3E9B0450C61A}" type="presOf" srcId="{E0D6FB28-1854-45B7-8E40-A08373E315B6}" destId="{1D73D681-CF9B-41B7-A46D-2C14FDBF846A}" srcOrd="0" destOrd="0" presId="urn:microsoft.com/office/officeart/2005/8/layout/hProcess4"/>
    <dgm:cxn modelId="{BF7009E9-FF43-486C-8157-7D1E4AB09BFE}" srcId="{F4F63140-A196-4C51-B106-083D9638AB9D}" destId="{FD419CA0-9D61-434E-A279-4874CBF6AFEC}" srcOrd="2" destOrd="0" parTransId="{DEAEDD0E-BC7A-4EDD-9308-5EAFE210B96C}" sibTransId="{89B57865-C540-4D6B-B570-D256EE3F7BB6}"/>
    <dgm:cxn modelId="{0CF5496F-FD28-4B31-804A-A2670112C474}" type="presOf" srcId="{1A7FA7FD-EAF9-45FD-8E06-C48ABA97CE32}" destId="{2251D600-397D-4FA7-8B59-F896E359982D}" srcOrd="0" destOrd="0" presId="urn:microsoft.com/office/officeart/2005/8/layout/hProcess4"/>
    <dgm:cxn modelId="{673DF4CE-4B0E-4502-BA68-FE81BA0FCFF8}" type="presOf" srcId="{641D6BB7-8089-470D-9C3F-B7D28F676507}" destId="{B2AB86E8-9449-4049-A6CF-23DA4455B1DE}" srcOrd="0" destOrd="2" presId="urn:microsoft.com/office/officeart/2005/8/layout/hProcess4"/>
    <dgm:cxn modelId="{CE044997-8BA9-4984-A8BD-1D6C22AAB8F7}" srcId="{F4F63140-A196-4C51-B106-083D9638AB9D}" destId="{CE195413-829F-4E5D-80AE-8FF6DBFCB2DE}" srcOrd="3" destOrd="0" parTransId="{22A1975F-E4CB-42AD-B934-77854625E52B}" sibTransId="{F4DEE1F3-542F-4E3A-BAA0-D6F7DF6D8B33}"/>
    <dgm:cxn modelId="{4B9CD09D-86F6-4799-AAE1-939B5E91248E}" type="presOf" srcId="{641D6BB7-8089-470D-9C3F-B7D28F676507}" destId="{9343A7C8-C37D-431F-BA00-34AD91512675}" srcOrd="1" destOrd="2" presId="urn:microsoft.com/office/officeart/2005/8/layout/hProcess4"/>
    <dgm:cxn modelId="{2E2404CB-79B0-4AEF-85C3-BE0A6024F892}" type="presOf" srcId="{B91F1DEF-8027-4534-BEC6-D9AB9BC5B4A8}" destId="{59873539-4DFB-4AE0-91F2-948D53488009}" srcOrd="0" destOrd="0" presId="urn:microsoft.com/office/officeart/2005/8/layout/hProcess4"/>
    <dgm:cxn modelId="{71E036FE-B859-4E6B-A20F-7F1DA2A10304}" type="presOf" srcId="{8F3706F6-B9D5-4631-8FC7-ADAA4048405E}" destId="{D2819593-6EC8-4EA8-8695-DB69CFDEA856}" srcOrd="1" destOrd="0" presId="urn:microsoft.com/office/officeart/2005/8/layout/hProcess4"/>
    <dgm:cxn modelId="{405E12C5-E214-46F5-8C0D-09D42191D8AA}" srcId="{E0D6FB28-1854-45B7-8E40-A08373E315B6}" destId="{ABE44B92-A4F3-4EAC-905B-8E48A4D6DED1}" srcOrd="2" destOrd="0" parTransId="{1DEA8EAF-F6FC-4AE5-B2C4-BD41B37645F2}" sibTransId="{15EC6530-F1A1-4C00-9919-CCFB71F76EEC}"/>
    <dgm:cxn modelId="{E478DBC9-93CF-475E-B5E9-325D0E682241}" type="presOf" srcId="{49FCF328-954F-4FD2-A12E-021582EE2607}" destId="{E37CB75F-266C-4608-B917-B6F36B6AA5C2}" srcOrd="0" destOrd="1" presId="urn:microsoft.com/office/officeart/2005/8/layout/hProcess4"/>
    <dgm:cxn modelId="{E698EA46-24AF-44A5-A4C5-B1987CF4F999}" type="presOf" srcId="{F4F63140-A196-4C51-B106-083D9638AB9D}" destId="{730395D6-561C-44C6-9F7F-3D0AAD13FA31}" srcOrd="0" destOrd="0" presId="urn:microsoft.com/office/officeart/2005/8/layout/hProcess4"/>
    <dgm:cxn modelId="{33DC08CE-25FD-43A9-BC19-7FF7038C395F}" type="presOf" srcId="{ABE44B92-A4F3-4EAC-905B-8E48A4D6DED1}" destId="{EE4B5AB2-B162-4823-9675-5CB4DB24CCE0}" srcOrd="0" destOrd="2" presId="urn:microsoft.com/office/officeart/2005/8/layout/hProcess4"/>
    <dgm:cxn modelId="{BCC52872-FB31-480B-8A36-A19806D89D93}" type="presParOf" srcId="{730395D6-561C-44C6-9F7F-3D0AAD13FA31}" destId="{29D5F2C7-5C16-4B0B-84CD-EB1B067D99B3}" srcOrd="0" destOrd="0" presId="urn:microsoft.com/office/officeart/2005/8/layout/hProcess4"/>
    <dgm:cxn modelId="{24B8FC04-31B6-4048-B9AF-39B58037B644}" type="presParOf" srcId="{730395D6-561C-44C6-9F7F-3D0AAD13FA31}" destId="{5D080547-047D-4392-9458-D054B4BA3805}" srcOrd="1" destOrd="0" presId="urn:microsoft.com/office/officeart/2005/8/layout/hProcess4"/>
    <dgm:cxn modelId="{821A8023-C194-455F-8730-67AC85DAA5F5}" type="presParOf" srcId="{730395D6-561C-44C6-9F7F-3D0AAD13FA31}" destId="{7A13E087-B301-45E7-A7B2-A71A351ACCA4}" srcOrd="2" destOrd="0" presId="urn:microsoft.com/office/officeart/2005/8/layout/hProcess4"/>
    <dgm:cxn modelId="{BD695086-2F6C-43CC-AD05-3DFCDDB3F485}" type="presParOf" srcId="{7A13E087-B301-45E7-A7B2-A71A351ACCA4}" destId="{7C49BB75-33AC-4F43-A811-EF68A019A5B2}" srcOrd="0" destOrd="0" presId="urn:microsoft.com/office/officeart/2005/8/layout/hProcess4"/>
    <dgm:cxn modelId="{F8D21CE1-B7DF-4F89-8F5E-29AFD13B0824}" type="presParOf" srcId="{7C49BB75-33AC-4F43-A811-EF68A019A5B2}" destId="{375DD645-198D-45D8-B9B5-06E0A09EAE46}" srcOrd="0" destOrd="0" presId="urn:microsoft.com/office/officeart/2005/8/layout/hProcess4"/>
    <dgm:cxn modelId="{D99C3038-0FF7-4E1C-A78D-474C863DE3DA}" type="presParOf" srcId="{7C49BB75-33AC-4F43-A811-EF68A019A5B2}" destId="{E37CB75F-266C-4608-B917-B6F36B6AA5C2}" srcOrd="1" destOrd="0" presId="urn:microsoft.com/office/officeart/2005/8/layout/hProcess4"/>
    <dgm:cxn modelId="{8E34B659-DF30-4828-A03D-BEE2C1E028AE}" type="presParOf" srcId="{7C49BB75-33AC-4F43-A811-EF68A019A5B2}" destId="{D2819593-6EC8-4EA8-8695-DB69CFDEA856}" srcOrd="2" destOrd="0" presId="urn:microsoft.com/office/officeart/2005/8/layout/hProcess4"/>
    <dgm:cxn modelId="{52E197DC-860F-4B46-9DD0-1C3EC62C1EBD}" type="presParOf" srcId="{7C49BB75-33AC-4F43-A811-EF68A019A5B2}" destId="{59873539-4DFB-4AE0-91F2-948D53488009}" srcOrd="3" destOrd="0" presId="urn:microsoft.com/office/officeart/2005/8/layout/hProcess4"/>
    <dgm:cxn modelId="{5062DEA6-51A7-4BBC-B19E-7889BCE731BB}" type="presParOf" srcId="{7C49BB75-33AC-4F43-A811-EF68A019A5B2}" destId="{58AF2C47-4B08-46BF-BD75-98339598A16A}" srcOrd="4" destOrd="0" presId="urn:microsoft.com/office/officeart/2005/8/layout/hProcess4"/>
    <dgm:cxn modelId="{383A2686-44CC-4FC9-8878-692A58A0E660}" type="presParOf" srcId="{7A13E087-B301-45E7-A7B2-A71A351ACCA4}" destId="{2251D600-397D-4FA7-8B59-F896E359982D}" srcOrd="1" destOrd="0" presId="urn:microsoft.com/office/officeart/2005/8/layout/hProcess4"/>
    <dgm:cxn modelId="{88E17213-78B6-4077-AF22-1114E666C07F}" type="presParOf" srcId="{7A13E087-B301-45E7-A7B2-A71A351ACCA4}" destId="{6025C521-63ED-4F82-A8FD-990C4D39DB55}" srcOrd="2" destOrd="0" presId="urn:microsoft.com/office/officeart/2005/8/layout/hProcess4"/>
    <dgm:cxn modelId="{C5736D64-87B5-4E27-A074-29CE5433E8C4}" type="presParOf" srcId="{6025C521-63ED-4F82-A8FD-990C4D39DB55}" destId="{5507565E-5B6F-4695-9A4D-181ED48037DD}" srcOrd="0" destOrd="0" presId="urn:microsoft.com/office/officeart/2005/8/layout/hProcess4"/>
    <dgm:cxn modelId="{E33D9428-F8B2-49AD-B76D-6E5E10D10761}" type="presParOf" srcId="{6025C521-63ED-4F82-A8FD-990C4D39DB55}" destId="{EE4B5AB2-B162-4823-9675-5CB4DB24CCE0}" srcOrd="1" destOrd="0" presId="urn:microsoft.com/office/officeart/2005/8/layout/hProcess4"/>
    <dgm:cxn modelId="{8F13D8D2-67F1-4A27-8F6F-1FA538A38979}" type="presParOf" srcId="{6025C521-63ED-4F82-A8FD-990C4D39DB55}" destId="{555B2C73-351F-4619-B4DC-D7B8333AEB54}" srcOrd="2" destOrd="0" presId="urn:microsoft.com/office/officeart/2005/8/layout/hProcess4"/>
    <dgm:cxn modelId="{51592ACF-87BD-48AC-A45C-D5B72F1D63E7}" type="presParOf" srcId="{6025C521-63ED-4F82-A8FD-990C4D39DB55}" destId="{1D73D681-CF9B-41B7-A46D-2C14FDBF846A}" srcOrd="3" destOrd="0" presId="urn:microsoft.com/office/officeart/2005/8/layout/hProcess4"/>
    <dgm:cxn modelId="{FFA2C7F4-905D-4B4C-BB63-8AAD7FBC3D61}" type="presParOf" srcId="{6025C521-63ED-4F82-A8FD-990C4D39DB55}" destId="{74CAB72B-6522-476F-A1FA-40E9BF5204E8}" srcOrd="4" destOrd="0" presId="urn:microsoft.com/office/officeart/2005/8/layout/hProcess4"/>
    <dgm:cxn modelId="{6A45FCF8-9619-4569-BDD4-4865B0BDD923}" type="presParOf" srcId="{7A13E087-B301-45E7-A7B2-A71A351ACCA4}" destId="{D791225F-BDE3-448B-8984-3F9CAB3B17B8}" srcOrd="3" destOrd="0" presId="urn:microsoft.com/office/officeart/2005/8/layout/hProcess4"/>
    <dgm:cxn modelId="{135326A0-BB4F-4186-9508-5ABCEB050598}" type="presParOf" srcId="{7A13E087-B301-45E7-A7B2-A71A351ACCA4}" destId="{D6BACB75-59A5-47A5-A4D6-EF311BB249AA}" srcOrd="4" destOrd="0" presId="urn:microsoft.com/office/officeart/2005/8/layout/hProcess4"/>
    <dgm:cxn modelId="{BC1597C4-4C06-4D5A-AA64-CF7B0CA68F54}" type="presParOf" srcId="{D6BACB75-59A5-47A5-A4D6-EF311BB249AA}" destId="{C57AC9D5-77A7-4D0B-9F5F-4E3287CE81DB}" srcOrd="0" destOrd="0" presId="urn:microsoft.com/office/officeart/2005/8/layout/hProcess4"/>
    <dgm:cxn modelId="{D9CAB7B8-E03E-4920-B72E-9922ACEB2F50}" type="presParOf" srcId="{D6BACB75-59A5-47A5-A4D6-EF311BB249AA}" destId="{B2AB86E8-9449-4049-A6CF-23DA4455B1DE}" srcOrd="1" destOrd="0" presId="urn:microsoft.com/office/officeart/2005/8/layout/hProcess4"/>
    <dgm:cxn modelId="{5F1ACEBE-0012-4878-861D-4A150762C4E6}" type="presParOf" srcId="{D6BACB75-59A5-47A5-A4D6-EF311BB249AA}" destId="{9343A7C8-C37D-431F-BA00-34AD91512675}" srcOrd="2" destOrd="0" presId="urn:microsoft.com/office/officeart/2005/8/layout/hProcess4"/>
    <dgm:cxn modelId="{5DEC051D-5C33-44F5-8B26-6E6EBBDA6A74}" type="presParOf" srcId="{D6BACB75-59A5-47A5-A4D6-EF311BB249AA}" destId="{8295EB35-C448-4D55-AE0F-77AB9BC8AED2}" srcOrd="3" destOrd="0" presId="urn:microsoft.com/office/officeart/2005/8/layout/hProcess4"/>
    <dgm:cxn modelId="{1F807793-F0CD-4A24-B1BB-3019C9DD7108}" type="presParOf" srcId="{D6BACB75-59A5-47A5-A4D6-EF311BB249AA}" destId="{F795F3AA-F182-4930-A723-5DC490729301}" srcOrd="4" destOrd="0" presId="urn:microsoft.com/office/officeart/2005/8/layout/hProcess4"/>
    <dgm:cxn modelId="{AEC84A3B-7C80-4AC5-A63A-1ADE6C1FDBF3}" type="presParOf" srcId="{7A13E087-B301-45E7-A7B2-A71A351ACCA4}" destId="{85FE646C-F384-482F-BFC1-0CFC1DA7350C}" srcOrd="5" destOrd="0" presId="urn:microsoft.com/office/officeart/2005/8/layout/hProcess4"/>
    <dgm:cxn modelId="{95DA7E36-487A-4672-BC53-F95A75BD71D9}" type="presParOf" srcId="{7A13E087-B301-45E7-A7B2-A71A351ACCA4}" destId="{DCA609C5-23E6-48FB-BD12-4091675AEC2A}" srcOrd="6" destOrd="0" presId="urn:microsoft.com/office/officeart/2005/8/layout/hProcess4"/>
    <dgm:cxn modelId="{B8D06818-2F92-49EC-A04B-CE958D63ECC9}" type="presParOf" srcId="{DCA609C5-23E6-48FB-BD12-4091675AEC2A}" destId="{D6655A90-9770-444F-A119-5AF1DCAF4C54}" srcOrd="0" destOrd="0" presId="urn:microsoft.com/office/officeart/2005/8/layout/hProcess4"/>
    <dgm:cxn modelId="{D7BB16FB-7715-4250-AA65-8942A6980CDF}" type="presParOf" srcId="{DCA609C5-23E6-48FB-BD12-4091675AEC2A}" destId="{5209EAF0-2457-4CC3-B0DF-8F7272D647A6}" srcOrd="1" destOrd="0" presId="urn:microsoft.com/office/officeart/2005/8/layout/hProcess4"/>
    <dgm:cxn modelId="{C5A359C6-E82D-4219-83EF-609C0A5106B5}" type="presParOf" srcId="{DCA609C5-23E6-48FB-BD12-4091675AEC2A}" destId="{B563801E-05C9-4BB2-9BC0-A94219EBA933}" srcOrd="2" destOrd="0" presId="urn:microsoft.com/office/officeart/2005/8/layout/hProcess4"/>
    <dgm:cxn modelId="{7BC96EE6-0688-4C71-9E7B-F28C14BCF169}" type="presParOf" srcId="{DCA609C5-23E6-48FB-BD12-4091675AEC2A}" destId="{FC2E8F29-0DC3-4B92-82CE-5E0B9C571997}" srcOrd="3" destOrd="0" presId="urn:microsoft.com/office/officeart/2005/8/layout/hProcess4"/>
    <dgm:cxn modelId="{3E721579-16F6-4AED-B124-915528C0AB6F}" type="presParOf" srcId="{DCA609C5-23E6-48FB-BD12-4091675AEC2A}" destId="{2FC1D87D-A332-4FC6-ACFF-343E90908FC4}"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7CB75F-266C-4608-B917-B6F36B6AA5C2}">
      <dsp:nvSpPr>
        <dsp:cNvPr id="0" name=""/>
        <dsp:cNvSpPr/>
      </dsp:nvSpPr>
      <dsp:spPr>
        <a:xfrm>
          <a:off x="1" y="4309299"/>
          <a:ext cx="2450996" cy="2911121"/>
        </a:xfrm>
        <a:prstGeom prst="roundRect">
          <a:avLst>
            <a:gd name="adj" fmla="val 10000"/>
          </a:avLst>
        </a:prstGeom>
        <a:solidFill>
          <a:schemeClr val="lt1"/>
        </a:solidFill>
        <a:ln w="28575"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36195" tIns="36195" rIns="36195" bIns="36195" numCol="1" spcCol="1270" anchor="t" anchorCtr="0">
          <a:noAutofit/>
        </a:bodyPr>
        <a:lstStyle/>
        <a:p>
          <a:pPr marL="171450" lvl="1" indent="-171450" algn="l" defTabSz="800100">
            <a:lnSpc>
              <a:spcPct val="90000"/>
            </a:lnSpc>
            <a:spcBef>
              <a:spcPct val="0"/>
            </a:spcBef>
            <a:spcAft>
              <a:spcPct val="15000"/>
            </a:spcAft>
            <a:buChar char="••"/>
          </a:pPr>
          <a:r>
            <a:rPr lang="en-GB" sz="1800" kern="1200" dirty="0"/>
            <a:t>English and Maths (Grade 4) </a:t>
          </a:r>
        </a:p>
        <a:p>
          <a:pPr marL="171450" lvl="1" indent="-171450" algn="l" defTabSz="800100">
            <a:lnSpc>
              <a:spcPct val="90000"/>
            </a:lnSpc>
            <a:spcBef>
              <a:spcPct val="0"/>
            </a:spcBef>
            <a:spcAft>
              <a:spcPct val="15000"/>
            </a:spcAft>
            <a:buChar char="••"/>
          </a:pPr>
          <a:r>
            <a:rPr lang="en-GB" sz="1800" kern="1200" dirty="0"/>
            <a:t>May ask for 5 GCSEs</a:t>
          </a:r>
        </a:p>
      </dsp:txBody>
      <dsp:txXfrm>
        <a:off x="66994" y="4376292"/>
        <a:ext cx="2317010" cy="2153323"/>
      </dsp:txXfrm>
    </dsp:sp>
    <dsp:sp modelId="{2251D600-397D-4FA7-8B59-F896E359982D}">
      <dsp:nvSpPr>
        <dsp:cNvPr id="0" name=""/>
        <dsp:cNvSpPr/>
      </dsp:nvSpPr>
      <dsp:spPr>
        <a:xfrm rot="499678">
          <a:off x="557387" y="4422424"/>
          <a:ext cx="3005014" cy="3005014"/>
        </a:xfrm>
        <a:prstGeom prst="leftCircularArrow">
          <a:avLst>
            <a:gd name="adj1" fmla="val 1694"/>
            <a:gd name="adj2" fmla="val 201495"/>
            <a:gd name="adj3" fmla="val 21535272"/>
            <a:gd name="adj4" fmla="val 6982756"/>
            <a:gd name="adj5" fmla="val 1976"/>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9873539-4DFB-4AE0-91F2-948D53488009}">
      <dsp:nvSpPr>
        <dsp:cNvPr id="0" name=""/>
        <dsp:cNvSpPr/>
      </dsp:nvSpPr>
      <dsp:spPr>
        <a:xfrm>
          <a:off x="412773" y="6439056"/>
          <a:ext cx="1932226" cy="76838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GB" sz="2000" b="1" kern="1200" dirty="0"/>
            <a:t>GCSEs</a:t>
          </a:r>
        </a:p>
      </dsp:txBody>
      <dsp:txXfrm>
        <a:off x="435278" y="6461561"/>
        <a:ext cx="1887216" cy="723372"/>
      </dsp:txXfrm>
    </dsp:sp>
    <dsp:sp modelId="{EE4B5AB2-B162-4823-9675-5CB4DB24CCE0}">
      <dsp:nvSpPr>
        <dsp:cNvPr id="0" name=""/>
        <dsp:cNvSpPr/>
      </dsp:nvSpPr>
      <dsp:spPr>
        <a:xfrm>
          <a:off x="2668872" y="3115474"/>
          <a:ext cx="2534229" cy="2791122"/>
        </a:xfrm>
        <a:prstGeom prst="roundRect">
          <a:avLst>
            <a:gd name="adj" fmla="val 10000"/>
          </a:avLst>
        </a:prstGeom>
        <a:solidFill>
          <a:schemeClr val="lt1"/>
        </a:solidFill>
        <a:ln w="28575"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34290" tIns="34290" rIns="34290" bIns="34290" numCol="1" spcCol="1270" anchor="t" anchorCtr="0">
          <a:noAutofit/>
        </a:bodyPr>
        <a:lstStyle/>
        <a:p>
          <a:pPr marL="171450" lvl="1" indent="-171450" algn="l" defTabSz="800100">
            <a:lnSpc>
              <a:spcPct val="90000"/>
            </a:lnSpc>
            <a:spcBef>
              <a:spcPct val="0"/>
            </a:spcBef>
            <a:spcAft>
              <a:spcPct val="15000"/>
            </a:spcAft>
            <a:buChar char="••"/>
          </a:pPr>
          <a:r>
            <a:rPr lang="en-GB" sz="1800" kern="1200" dirty="0"/>
            <a:t>2-3 A Levels</a:t>
          </a:r>
        </a:p>
        <a:p>
          <a:pPr marL="171450" lvl="1" indent="-171450" algn="l" defTabSz="800100">
            <a:lnSpc>
              <a:spcPct val="90000"/>
            </a:lnSpc>
            <a:spcBef>
              <a:spcPct val="0"/>
            </a:spcBef>
            <a:spcAft>
              <a:spcPct val="15000"/>
            </a:spcAft>
            <a:buChar char="••"/>
          </a:pPr>
          <a:r>
            <a:rPr lang="en-GB" sz="1800" kern="1200" dirty="0"/>
            <a:t>BTECs</a:t>
          </a:r>
        </a:p>
        <a:p>
          <a:pPr marL="171450" lvl="1" indent="-171450" algn="l" defTabSz="800100">
            <a:lnSpc>
              <a:spcPct val="90000"/>
            </a:lnSpc>
            <a:spcBef>
              <a:spcPct val="0"/>
            </a:spcBef>
            <a:spcAft>
              <a:spcPct val="15000"/>
            </a:spcAft>
            <a:buChar char="••"/>
          </a:pPr>
          <a:r>
            <a:rPr lang="en-GB" sz="1800" kern="1200" dirty="0"/>
            <a:t>Examples of relevant subjects: dance, film, media, drama, performing arts</a:t>
          </a:r>
        </a:p>
      </dsp:txBody>
      <dsp:txXfrm>
        <a:off x="2733104" y="3777803"/>
        <a:ext cx="2405765" cy="2064561"/>
      </dsp:txXfrm>
    </dsp:sp>
    <dsp:sp modelId="{D791225F-BDE3-448B-8984-3F9CAB3B17B8}">
      <dsp:nvSpPr>
        <dsp:cNvPr id="0" name=""/>
        <dsp:cNvSpPr/>
      </dsp:nvSpPr>
      <dsp:spPr>
        <a:xfrm>
          <a:off x="3899859" y="2807836"/>
          <a:ext cx="2657214" cy="2014016"/>
        </a:xfrm>
        <a:prstGeom prst="circularArrow">
          <a:avLst>
            <a:gd name="adj1" fmla="val 1538"/>
            <a:gd name="adj2" fmla="val 182323"/>
            <a:gd name="adj3" fmla="val 20695327"/>
            <a:gd name="adj4" fmla="val 13628672"/>
            <a:gd name="adj5" fmla="val 1794"/>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D73D681-CF9B-41B7-A46D-2C14FDBF846A}">
      <dsp:nvSpPr>
        <dsp:cNvPr id="0" name=""/>
        <dsp:cNvSpPr/>
      </dsp:nvSpPr>
      <dsp:spPr>
        <a:xfrm>
          <a:off x="3174435" y="2905468"/>
          <a:ext cx="1932226" cy="76838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GB" sz="2000" b="1" kern="1200" dirty="0"/>
            <a:t>A Levels/BTECs</a:t>
          </a:r>
        </a:p>
      </dsp:txBody>
      <dsp:txXfrm>
        <a:off x="3196940" y="2927973"/>
        <a:ext cx="1887216" cy="723372"/>
      </dsp:txXfrm>
    </dsp:sp>
    <dsp:sp modelId="{B2AB86E8-9449-4049-A6CF-23DA4455B1DE}">
      <dsp:nvSpPr>
        <dsp:cNvPr id="0" name=""/>
        <dsp:cNvSpPr/>
      </dsp:nvSpPr>
      <dsp:spPr>
        <a:xfrm>
          <a:off x="5568628" y="3684708"/>
          <a:ext cx="2907267" cy="2693535"/>
        </a:xfrm>
        <a:prstGeom prst="roundRect">
          <a:avLst>
            <a:gd name="adj" fmla="val 10000"/>
          </a:avLst>
        </a:prstGeom>
        <a:solidFill>
          <a:schemeClr val="lt1">
            <a:alpha val="90000"/>
            <a:hueOff val="0"/>
            <a:satOff val="0"/>
            <a:lumOff val="0"/>
            <a:alphaOff val="0"/>
          </a:schemeClr>
        </a:solidFill>
        <a:ln w="28575"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195" tIns="36195" rIns="36195" bIns="36195" numCol="1" spcCol="1270" anchor="t" anchorCtr="0">
          <a:noAutofit/>
        </a:bodyPr>
        <a:lstStyle/>
        <a:p>
          <a:pPr marL="171450" lvl="1" indent="-171450" algn="l" defTabSz="800100">
            <a:lnSpc>
              <a:spcPct val="90000"/>
            </a:lnSpc>
            <a:spcBef>
              <a:spcPct val="0"/>
            </a:spcBef>
            <a:spcAft>
              <a:spcPct val="15000"/>
            </a:spcAft>
            <a:buChar char="••"/>
          </a:pPr>
          <a:r>
            <a:rPr lang="en-GB" sz="1800" kern="1200" dirty="0"/>
            <a:t>Potential interview</a:t>
          </a:r>
        </a:p>
        <a:p>
          <a:pPr marL="171450" lvl="1" indent="-171450" algn="l" defTabSz="800100">
            <a:lnSpc>
              <a:spcPct val="90000"/>
            </a:lnSpc>
            <a:spcBef>
              <a:spcPct val="0"/>
            </a:spcBef>
            <a:spcAft>
              <a:spcPct val="15000"/>
            </a:spcAft>
            <a:buChar char="••"/>
          </a:pPr>
          <a:r>
            <a:rPr lang="en-GB" sz="1800" kern="1200" dirty="0"/>
            <a:t>Potential portfolio of previous experience and performances</a:t>
          </a:r>
        </a:p>
        <a:p>
          <a:pPr marL="171450" lvl="1" indent="-171450" algn="l" defTabSz="800100">
            <a:lnSpc>
              <a:spcPct val="90000"/>
            </a:lnSpc>
            <a:spcBef>
              <a:spcPct val="0"/>
            </a:spcBef>
            <a:spcAft>
              <a:spcPct val="15000"/>
            </a:spcAft>
            <a:buChar char="••"/>
          </a:pPr>
          <a:r>
            <a:rPr lang="en-GB" sz="1800" kern="1200" dirty="0"/>
            <a:t>Shows interest in subject area</a:t>
          </a:r>
        </a:p>
      </dsp:txBody>
      <dsp:txXfrm>
        <a:off x="5630614" y="3746694"/>
        <a:ext cx="2783295" cy="1992377"/>
      </dsp:txXfrm>
    </dsp:sp>
    <dsp:sp modelId="{85FE646C-F384-482F-BFC1-0CFC1DA7350C}">
      <dsp:nvSpPr>
        <dsp:cNvPr id="0" name=""/>
        <dsp:cNvSpPr/>
      </dsp:nvSpPr>
      <dsp:spPr>
        <a:xfrm>
          <a:off x="6610029" y="3876453"/>
          <a:ext cx="2730861" cy="2730861"/>
        </a:xfrm>
        <a:prstGeom prst="leftCircularArrow">
          <a:avLst>
            <a:gd name="adj1" fmla="val 1864"/>
            <a:gd name="adj2" fmla="val 222581"/>
            <a:gd name="adj3" fmla="val 959174"/>
            <a:gd name="adj4" fmla="val 7985571"/>
            <a:gd name="adj5" fmla="val 2174"/>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295EB35-C448-4D55-AE0F-77AB9BC8AED2}">
      <dsp:nvSpPr>
        <dsp:cNvPr id="0" name=""/>
        <dsp:cNvSpPr/>
      </dsp:nvSpPr>
      <dsp:spPr>
        <a:xfrm>
          <a:off x="6489913" y="5376598"/>
          <a:ext cx="1932226" cy="76838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GB" sz="2000" b="1" kern="1200" dirty="0"/>
            <a:t>Extracurricular</a:t>
          </a:r>
        </a:p>
        <a:p>
          <a:pPr lvl="0" algn="ctr" defTabSz="889000">
            <a:lnSpc>
              <a:spcPct val="90000"/>
            </a:lnSpc>
            <a:spcBef>
              <a:spcPct val="0"/>
            </a:spcBef>
            <a:spcAft>
              <a:spcPct val="35000"/>
            </a:spcAft>
          </a:pPr>
          <a:r>
            <a:rPr lang="en-GB" sz="2000" b="1" kern="1200" dirty="0"/>
            <a:t>(optional)</a:t>
          </a:r>
        </a:p>
      </dsp:txBody>
      <dsp:txXfrm>
        <a:off x="6512418" y="5399103"/>
        <a:ext cx="1887216" cy="723372"/>
      </dsp:txXfrm>
    </dsp:sp>
    <dsp:sp modelId="{5209EAF0-2457-4CC3-B0DF-8F7272D647A6}">
      <dsp:nvSpPr>
        <dsp:cNvPr id="0" name=""/>
        <dsp:cNvSpPr/>
      </dsp:nvSpPr>
      <dsp:spPr>
        <a:xfrm>
          <a:off x="9015635" y="3289664"/>
          <a:ext cx="2173755" cy="1792893"/>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2E8F29-0DC3-4B92-82CE-5E0B9C571997}">
      <dsp:nvSpPr>
        <dsp:cNvPr id="0" name=""/>
        <dsp:cNvSpPr/>
      </dsp:nvSpPr>
      <dsp:spPr>
        <a:xfrm>
          <a:off x="8720340" y="2956510"/>
          <a:ext cx="2839504" cy="2486126"/>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GB" sz="2800" b="1" kern="1200" dirty="0"/>
            <a:t>Performing Arts Degree</a:t>
          </a:r>
        </a:p>
      </dsp:txBody>
      <dsp:txXfrm>
        <a:off x="8793156" y="3029326"/>
        <a:ext cx="2693872" cy="23404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7CB75F-266C-4608-B917-B6F36B6AA5C2}">
      <dsp:nvSpPr>
        <dsp:cNvPr id="0" name=""/>
        <dsp:cNvSpPr/>
      </dsp:nvSpPr>
      <dsp:spPr>
        <a:xfrm>
          <a:off x="0" y="3285174"/>
          <a:ext cx="2721771" cy="1977675"/>
        </a:xfrm>
        <a:prstGeom prst="roundRect">
          <a:avLst>
            <a:gd name="adj" fmla="val 10000"/>
          </a:avLst>
        </a:prstGeom>
        <a:solidFill>
          <a:schemeClr val="lt1">
            <a:alpha val="90000"/>
            <a:hueOff val="0"/>
            <a:satOff val="0"/>
            <a:lumOff val="0"/>
            <a:alphaOff val="0"/>
          </a:schemeClr>
        </a:solidFill>
        <a:ln w="28575"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en-GB" sz="1800" kern="1200" dirty="0"/>
            <a:t>English and Maths (Grade 4) </a:t>
          </a:r>
        </a:p>
      </dsp:txBody>
      <dsp:txXfrm>
        <a:off x="45512" y="3330686"/>
        <a:ext cx="2630747" cy="1462863"/>
      </dsp:txXfrm>
    </dsp:sp>
    <dsp:sp modelId="{2251D600-397D-4FA7-8B59-F896E359982D}">
      <dsp:nvSpPr>
        <dsp:cNvPr id="0" name=""/>
        <dsp:cNvSpPr/>
      </dsp:nvSpPr>
      <dsp:spPr>
        <a:xfrm>
          <a:off x="1552702" y="3648024"/>
          <a:ext cx="2475074" cy="2475074"/>
        </a:xfrm>
        <a:prstGeom prst="leftCircularArrow">
          <a:avLst>
            <a:gd name="adj1" fmla="val 2069"/>
            <a:gd name="adj2" fmla="val 248281"/>
            <a:gd name="adj3" fmla="val 2325562"/>
            <a:gd name="adj4" fmla="val 9326259"/>
            <a:gd name="adj5" fmla="val 2414"/>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9873539-4DFB-4AE0-91F2-948D53488009}">
      <dsp:nvSpPr>
        <dsp:cNvPr id="0" name=""/>
        <dsp:cNvSpPr/>
      </dsp:nvSpPr>
      <dsp:spPr>
        <a:xfrm>
          <a:off x="778981" y="4632358"/>
          <a:ext cx="1872331" cy="74456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en-GB" sz="1900" b="1" kern="1200" dirty="0"/>
            <a:t>GCSEs</a:t>
          </a:r>
        </a:p>
      </dsp:txBody>
      <dsp:txXfrm>
        <a:off x="800789" y="4654166"/>
        <a:ext cx="1828715" cy="700948"/>
      </dsp:txXfrm>
    </dsp:sp>
    <dsp:sp modelId="{EE4B5AB2-B162-4823-9675-5CB4DB24CCE0}">
      <dsp:nvSpPr>
        <dsp:cNvPr id="0" name=""/>
        <dsp:cNvSpPr/>
      </dsp:nvSpPr>
      <dsp:spPr>
        <a:xfrm>
          <a:off x="2985979" y="3284330"/>
          <a:ext cx="2466773" cy="2059155"/>
        </a:xfrm>
        <a:prstGeom prst="roundRect">
          <a:avLst>
            <a:gd name="adj" fmla="val 10000"/>
          </a:avLst>
        </a:prstGeom>
        <a:solidFill>
          <a:schemeClr val="lt1">
            <a:alpha val="90000"/>
            <a:hueOff val="0"/>
            <a:satOff val="0"/>
            <a:lumOff val="0"/>
            <a:alphaOff val="0"/>
          </a:schemeClr>
        </a:solidFill>
        <a:ln w="381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en-GB" sz="1800" kern="1200" dirty="0"/>
            <a:t>2 A Levels (1 in science subject)</a:t>
          </a:r>
        </a:p>
        <a:p>
          <a:pPr marL="171450" lvl="1" indent="-171450" algn="l" defTabSz="800100">
            <a:lnSpc>
              <a:spcPct val="90000"/>
            </a:lnSpc>
            <a:spcBef>
              <a:spcPct val="0"/>
            </a:spcBef>
            <a:spcAft>
              <a:spcPct val="15000"/>
            </a:spcAft>
            <a:buChar char="••"/>
          </a:pPr>
          <a:r>
            <a:rPr lang="en-GB" sz="1800" kern="1200" dirty="0"/>
            <a:t>BTEC in science subject</a:t>
          </a:r>
        </a:p>
      </dsp:txBody>
      <dsp:txXfrm>
        <a:off x="3033366" y="3772965"/>
        <a:ext cx="2371999" cy="1523133"/>
      </dsp:txXfrm>
    </dsp:sp>
    <dsp:sp modelId="{D791225F-BDE3-448B-8984-3F9CAB3B17B8}">
      <dsp:nvSpPr>
        <dsp:cNvPr id="0" name=""/>
        <dsp:cNvSpPr/>
      </dsp:nvSpPr>
      <dsp:spPr>
        <a:xfrm>
          <a:off x="4330043" y="2187107"/>
          <a:ext cx="2859363" cy="3110821"/>
        </a:xfrm>
        <a:prstGeom prst="circularArrow">
          <a:avLst>
            <a:gd name="adj1" fmla="val 1883"/>
            <a:gd name="adj2" fmla="val 225021"/>
            <a:gd name="adj3" fmla="val 19756375"/>
            <a:gd name="adj4" fmla="val 12732418"/>
            <a:gd name="adj5" fmla="val 2197"/>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D73D681-CF9B-41B7-A46D-2C14FDBF846A}">
      <dsp:nvSpPr>
        <dsp:cNvPr id="0" name=""/>
        <dsp:cNvSpPr/>
      </dsp:nvSpPr>
      <dsp:spPr>
        <a:xfrm>
          <a:off x="3617116" y="2893033"/>
          <a:ext cx="1872331" cy="744564"/>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en-GB" sz="1900" b="1" kern="1200" dirty="0"/>
            <a:t>A Levels/BTECs</a:t>
          </a:r>
        </a:p>
      </dsp:txBody>
      <dsp:txXfrm>
        <a:off x="3638924" y="2914841"/>
        <a:ext cx="1828715" cy="700948"/>
      </dsp:txXfrm>
    </dsp:sp>
    <dsp:sp modelId="{B2AB86E8-9449-4049-A6CF-23DA4455B1DE}">
      <dsp:nvSpPr>
        <dsp:cNvPr id="0" name=""/>
        <dsp:cNvSpPr/>
      </dsp:nvSpPr>
      <dsp:spPr>
        <a:xfrm>
          <a:off x="5733312" y="3207315"/>
          <a:ext cx="2616220" cy="2064975"/>
        </a:xfrm>
        <a:prstGeom prst="roundRect">
          <a:avLst>
            <a:gd name="adj" fmla="val 10000"/>
          </a:avLst>
        </a:prstGeom>
        <a:solidFill>
          <a:schemeClr val="lt1">
            <a:alpha val="90000"/>
            <a:hueOff val="0"/>
            <a:satOff val="0"/>
            <a:lumOff val="0"/>
            <a:alphaOff val="0"/>
          </a:schemeClr>
        </a:solidFill>
        <a:ln w="28575"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en-GB" sz="1800" kern="1200" dirty="0"/>
            <a:t>e.g.</a:t>
          </a:r>
        </a:p>
        <a:p>
          <a:pPr marL="171450" lvl="1" indent="-171450" algn="l" defTabSz="800100">
            <a:lnSpc>
              <a:spcPct val="90000"/>
            </a:lnSpc>
            <a:spcBef>
              <a:spcPct val="0"/>
            </a:spcBef>
            <a:spcAft>
              <a:spcPct val="15000"/>
            </a:spcAft>
            <a:buChar char="••"/>
          </a:pPr>
          <a:r>
            <a:rPr lang="en-GB" sz="1800" kern="1200" dirty="0"/>
            <a:t>Show interest in forensic science</a:t>
          </a:r>
        </a:p>
        <a:p>
          <a:pPr marL="171450" lvl="1" indent="-171450" algn="l" defTabSz="800100">
            <a:lnSpc>
              <a:spcPct val="90000"/>
            </a:lnSpc>
            <a:spcBef>
              <a:spcPct val="0"/>
            </a:spcBef>
            <a:spcAft>
              <a:spcPct val="15000"/>
            </a:spcAft>
            <a:buChar char="••"/>
          </a:pPr>
          <a:r>
            <a:rPr lang="en-GB" sz="1800" kern="1200" dirty="0"/>
            <a:t>Potential laboratory experience</a:t>
          </a:r>
        </a:p>
      </dsp:txBody>
      <dsp:txXfrm>
        <a:off x="5780833" y="3254836"/>
        <a:ext cx="2521178" cy="1527438"/>
      </dsp:txXfrm>
    </dsp:sp>
    <dsp:sp modelId="{85FE646C-F384-482F-BFC1-0CFC1DA7350C}">
      <dsp:nvSpPr>
        <dsp:cNvPr id="0" name=""/>
        <dsp:cNvSpPr/>
      </dsp:nvSpPr>
      <dsp:spPr>
        <a:xfrm>
          <a:off x="7248010" y="4097666"/>
          <a:ext cx="2188615" cy="2188615"/>
        </a:xfrm>
        <a:prstGeom prst="leftCircularArrow">
          <a:avLst>
            <a:gd name="adj1" fmla="val 2340"/>
            <a:gd name="adj2" fmla="val 282531"/>
            <a:gd name="adj3" fmla="val 2400206"/>
            <a:gd name="adj4" fmla="val 9366653"/>
            <a:gd name="adj5" fmla="val 273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295EB35-C448-4D55-AE0F-77AB9BC8AED2}">
      <dsp:nvSpPr>
        <dsp:cNvPr id="0" name=""/>
        <dsp:cNvSpPr/>
      </dsp:nvSpPr>
      <dsp:spPr>
        <a:xfrm>
          <a:off x="6456318" y="4868101"/>
          <a:ext cx="1872331" cy="744564"/>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en-GB" sz="1900" b="1" kern="1200" dirty="0"/>
            <a:t>Extracurricular</a:t>
          </a:r>
        </a:p>
        <a:p>
          <a:pPr lvl="0" algn="ctr" defTabSz="844550">
            <a:lnSpc>
              <a:spcPct val="90000"/>
            </a:lnSpc>
            <a:spcBef>
              <a:spcPct val="0"/>
            </a:spcBef>
            <a:spcAft>
              <a:spcPct val="35000"/>
            </a:spcAft>
          </a:pPr>
          <a:r>
            <a:rPr lang="en-GB" sz="1900" b="1" kern="1200" dirty="0"/>
            <a:t>(optional)</a:t>
          </a:r>
        </a:p>
      </dsp:txBody>
      <dsp:txXfrm>
        <a:off x="6478126" y="4889909"/>
        <a:ext cx="1828715" cy="700948"/>
      </dsp:txXfrm>
    </dsp:sp>
    <dsp:sp modelId="{5209EAF0-2457-4CC3-B0DF-8F7272D647A6}">
      <dsp:nvSpPr>
        <dsp:cNvPr id="0" name=""/>
        <dsp:cNvSpPr/>
      </dsp:nvSpPr>
      <dsp:spPr>
        <a:xfrm>
          <a:off x="8593396" y="3682589"/>
          <a:ext cx="2106373" cy="1737317"/>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2E8F29-0DC3-4B92-82CE-5E0B9C571997}">
      <dsp:nvSpPr>
        <dsp:cNvPr id="0" name=""/>
        <dsp:cNvSpPr/>
      </dsp:nvSpPr>
      <dsp:spPr>
        <a:xfrm>
          <a:off x="8574850" y="3188529"/>
          <a:ext cx="2751485" cy="2409061"/>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GB" sz="2800" b="1" kern="1200" dirty="0"/>
            <a:t>Forensic Science Degree</a:t>
          </a:r>
        </a:p>
      </dsp:txBody>
      <dsp:txXfrm>
        <a:off x="8645409" y="3259088"/>
        <a:ext cx="2610367" cy="22679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7CB75F-266C-4608-B917-B6F36B6AA5C2}">
      <dsp:nvSpPr>
        <dsp:cNvPr id="0" name=""/>
        <dsp:cNvSpPr/>
      </dsp:nvSpPr>
      <dsp:spPr>
        <a:xfrm>
          <a:off x="155281" y="2972734"/>
          <a:ext cx="2280082" cy="2864253"/>
        </a:xfrm>
        <a:prstGeom prst="roundRect">
          <a:avLst>
            <a:gd name="adj" fmla="val 10000"/>
          </a:avLst>
        </a:prstGeom>
        <a:solidFill>
          <a:schemeClr val="lt1">
            <a:alpha val="90000"/>
            <a:hueOff val="0"/>
            <a:satOff val="0"/>
            <a:lumOff val="0"/>
            <a:alphaOff val="0"/>
          </a:schemeClr>
        </a:solidFill>
        <a:ln w="28575"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en-GB" sz="1800" kern="1200" dirty="0"/>
            <a:t>English and Maths (Grade 4) </a:t>
          </a:r>
        </a:p>
        <a:p>
          <a:pPr marL="171450" lvl="1" indent="-171450" algn="l" defTabSz="800100">
            <a:lnSpc>
              <a:spcPct val="90000"/>
            </a:lnSpc>
            <a:spcBef>
              <a:spcPct val="0"/>
            </a:spcBef>
            <a:spcAft>
              <a:spcPct val="15000"/>
            </a:spcAft>
            <a:buChar char="••"/>
          </a:pPr>
          <a:r>
            <a:rPr lang="en-GB" sz="1800" kern="1200" dirty="0"/>
            <a:t>May ask for 5 GCSEs</a:t>
          </a:r>
        </a:p>
      </dsp:txBody>
      <dsp:txXfrm>
        <a:off x="221195" y="3038648"/>
        <a:ext cx="2148254" cy="2118657"/>
      </dsp:txXfrm>
    </dsp:sp>
    <dsp:sp modelId="{2251D600-397D-4FA7-8B59-F896E359982D}">
      <dsp:nvSpPr>
        <dsp:cNvPr id="0" name=""/>
        <dsp:cNvSpPr/>
      </dsp:nvSpPr>
      <dsp:spPr>
        <a:xfrm>
          <a:off x="1364830" y="3878118"/>
          <a:ext cx="2546564" cy="2546564"/>
        </a:xfrm>
        <a:prstGeom prst="leftCircularArrow">
          <a:avLst>
            <a:gd name="adj1" fmla="val 2237"/>
            <a:gd name="adj2" fmla="val 269502"/>
            <a:gd name="adj3" fmla="val 2455051"/>
            <a:gd name="adj4" fmla="val 9434527"/>
            <a:gd name="adj5" fmla="val 261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9873539-4DFB-4AE0-91F2-948D53488009}">
      <dsp:nvSpPr>
        <dsp:cNvPr id="0" name=""/>
        <dsp:cNvSpPr/>
      </dsp:nvSpPr>
      <dsp:spPr>
        <a:xfrm>
          <a:off x="509770" y="4713775"/>
          <a:ext cx="2026740" cy="80596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26670" rIns="40005" bIns="26670" numCol="1" spcCol="1270" anchor="ctr" anchorCtr="0">
          <a:noAutofit/>
        </a:bodyPr>
        <a:lstStyle/>
        <a:p>
          <a:pPr lvl="0" algn="ctr" defTabSz="933450">
            <a:lnSpc>
              <a:spcPct val="90000"/>
            </a:lnSpc>
            <a:spcBef>
              <a:spcPct val="0"/>
            </a:spcBef>
            <a:spcAft>
              <a:spcPct val="35000"/>
            </a:spcAft>
          </a:pPr>
          <a:r>
            <a:rPr lang="en-GB" sz="2100" b="1" kern="1200" dirty="0"/>
            <a:t>GCSEs</a:t>
          </a:r>
        </a:p>
      </dsp:txBody>
      <dsp:txXfrm>
        <a:off x="533376" y="4737381"/>
        <a:ext cx="1979528" cy="758755"/>
      </dsp:txXfrm>
    </dsp:sp>
    <dsp:sp modelId="{EE4B5AB2-B162-4823-9675-5CB4DB24CCE0}">
      <dsp:nvSpPr>
        <dsp:cNvPr id="0" name=""/>
        <dsp:cNvSpPr/>
      </dsp:nvSpPr>
      <dsp:spPr>
        <a:xfrm>
          <a:off x="2790394" y="3039279"/>
          <a:ext cx="2637713" cy="2763209"/>
        </a:xfrm>
        <a:prstGeom prst="roundRect">
          <a:avLst>
            <a:gd name="adj" fmla="val 10000"/>
          </a:avLst>
        </a:prstGeom>
        <a:solidFill>
          <a:schemeClr val="lt1">
            <a:alpha val="90000"/>
            <a:hueOff val="0"/>
            <a:satOff val="0"/>
            <a:lumOff val="0"/>
            <a:alphaOff val="0"/>
          </a:schemeClr>
        </a:solidFill>
        <a:ln w="28575"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en-GB" sz="1800" kern="1200" dirty="0"/>
            <a:t>2-3 A Levels</a:t>
          </a:r>
        </a:p>
        <a:p>
          <a:pPr marL="171450" lvl="1" indent="-171450" algn="l" defTabSz="800100">
            <a:lnSpc>
              <a:spcPct val="90000"/>
            </a:lnSpc>
            <a:spcBef>
              <a:spcPct val="0"/>
            </a:spcBef>
            <a:spcAft>
              <a:spcPct val="15000"/>
            </a:spcAft>
            <a:buChar char="••"/>
          </a:pPr>
          <a:r>
            <a:rPr lang="en-GB" sz="1800" kern="1200" dirty="0"/>
            <a:t>BTECs</a:t>
          </a:r>
        </a:p>
        <a:p>
          <a:pPr marL="171450" lvl="1" indent="-171450" algn="l" defTabSz="800100">
            <a:lnSpc>
              <a:spcPct val="90000"/>
            </a:lnSpc>
            <a:spcBef>
              <a:spcPct val="0"/>
            </a:spcBef>
            <a:spcAft>
              <a:spcPct val="15000"/>
            </a:spcAft>
            <a:buChar char="••"/>
          </a:pPr>
          <a:r>
            <a:rPr lang="en-GB" sz="1800" kern="1200" dirty="0"/>
            <a:t>Examples of relevant subjects: physical education, psychology, science  </a:t>
          </a:r>
        </a:p>
      </dsp:txBody>
      <dsp:txXfrm>
        <a:off x="2853983" y="3694985"/>
        <a:ext cx="2510535" cy="2043915"/>
      </dsp:txXfrm>
    </dsp:sp>
    <dsp:sp modelId="{D791225F-BDE3-448B-8984-3F9CAB3B17B8}">
      <dsp:nvSpPr>
        <dsp:cNvPr id="0" name=""/>
        <dsp:cNvSpPr/>
      </dsp:nvSpPr>
      <dsp:spPr>
        <a:xfrm>
          <a:off x="4233649" y="2123501"/>
          <a:ext cx="2888597" cy="2888597"/>
        </a:xfrm>
        <a:prstGeom prst="circularArrow">
          <a:avLst>
            <a:gd name="adj1" fmla="val 1972"/>
            <a:gd name="adj2" fmla="val 236152"/>
            <a:gd name="adj3" fmla="val 19738582"/>
            <a:gd name="adj4" fmla="val 12725756"/>
            <a:gd name="adj5" fmla="val 2301"/>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D73D681-CF9B-41B7-A46D-2C14FDBF846A}">
      <dsp:nvSpPr>
        <dsp:cNvPr id="0" name=""/>
        <dsp:cNvSpPr/>
      </dsp:nvSpPr>
      <dsp:spPr>
        <a:xfrm>
          <a:off x="3493314" y="2833184"/>
          <a:ext cx="2026740" cy="805967"/>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26670" rIns="40005" bIns="26670" numCol="1" spcCol="1270" anchor="ctr" anchorCtr="0">
          <a:noAutofit/>
        </a:bodyPr>
        <a:lstStyle/>
        <a:p>
          <a:pPr lvl="0" algn="ctr" defTabSz="933450">
            <a:lnSpc>
              <a:spcPct val="90000"/>
            </a:lnSpc>
            <a:spcBef>
              <a:spcPct val="0"/>
            </a:spcBef>
            <a:spcAft>
              <a:spcPct val="35000"/>
            </a:spcAft>
          </a:pPr>
          <a:r>
            <a:rPr lang="en-GB" sz="2100" b="1" kern="1200" dirty="0"/>
            <a:t>A Levels/BTECs</a:t>
          </a:r>
        </a:p>
      </dsp:txBody>
      <dsp:txXfrm>
        <a:off x="3516920" y="2856790"/>
        <a:ext cx="1979528" cy="758755"/>
      </dsp:txXfrm>
    </dsp:sp>
    <dsp:sp modelId="{B2AB86E8-9449-4049-A6CF-23DA4455B1DE}">
      <dsp:nvSpPr>
        <dsp:cNvPr id="0" name=""/>
        <dsp:cNvSpPr/>
      </dsp:nvSpPr>
      <dsp:spPr>
        <a:xfrm>
          <a:off x="5808618" y="2852245"/>
          <a:ext cx="2681856" cy="2872716"/>
        </a:xfrm>
        <a:prstGeom prst="roundRect">
          <a:avLst>
            <a:gd name="adj" fmla="val 10000"/>
          </a:avLst>
        </a:prstGeom>
        <a:solidFill>
          <a:schemeClr val="lt1">
            <a:alpha val="90000"/>
            <a:hueOff val="0"/>
            <a:satOff val="0"/>
            <a:lumOff val="0"/>
            <a:alphaOff val="0"/>
          </a:schemeClr>
        </a:solidFill>
        <a:ln w="28575"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FontTx/>
            <a:buChar char="••"/>
          </a:pPr>
          <a:r>
            <a:rPr lang="en-GB" sz="1800" kern="1200" dirty="0"/>
            <a:t>e.g.</a:t>
          </a:r>
        </a:p>
        <a:p>
          <a:pPr marL="171450" lvl="1" indent="-171450" algn="l" defTabSz="800100">
            <a:lnSpc>
              <a:spcPct val="90000"/>
            </a:lnSpc>
            <a:spcBef>
              <a:spcPct val="0"/>
            </a:spcBef>
            <a:spcAft>
              <a:spcPct val="15000"/>
            </a:spcAft>
            <a:buChar char="••"/>
          </a:pPr>
          <a:r>
            <a:rPr lang="en-GB" sz="1800" kern="1200" dirty="0"/>
            <a:t>Shows interest in sports</a:t>
          </a:r>
        </a:p>
        <a:p>
          <a:pPr marL="171450" lvl="1" indent="-171450" algn="l" defTabSz="800100">
            <a:lnSpc>
              <a:spcPct val="90000"/>
            </a:lnSpc>
            <a:spcBef>
              <a:spcPct val="0"/>
            </a:spcBef>
            <a:spcAft>
              <a:spcPct val="15000"/>
            </a:spcAft>
            <a:buChar char="••"/>
          </a:pPr>
          <a:r>
            <a:rPr lang="en-GB" sz="1800" kern="1200" dirty="0"/>
            <a:t>Playing in a sports team</a:t>
          </a:r>
        </a:p>
        <a:p>
          <a:pPr marL="171450" lvl="1" indent="-171450" algn="l" defTabSz="800100">
            <a:lnSpc>
              <a:spcPct val="90000"/>
            </a:lnSpc>
            <a:spcBef>
              <a:spcPct val="0"/>
            </a:spcBef>
            <a:spcAft>
              <a:spcPct val="15000"/>
            </a:spcAft>
            <a:buChar char="••"/>
          </a:pPr>
          <a:r>
            <a:rPr lang="en-GB" sz="1800" kern="1200" dirty="0"/>
            <a:t>Coaching experience</a:t>
          </a:r>
        </a:p>
      </dsp:txBody>
      <dsp:txXfrm>
        <a:off x="5874727" y="2918354"/>
        <a:ext cx="2549638" cy="2124916"/>
      </dsp:txXfrm>
    </dsp:sp>
    <dsp:sp modelId="{85FE646C-F384-482F-BFC1-0CFC1DA7350C}">
      <dsp:nvSpPr>
        <dsp:cNvPr id="0" name=""/>
        <dsp:cNvSpPr/>
      </dsp:nvSpPr>
      <dsp:spPr>
        <a:xfrm>
          <a:off x="7492031" y="4141626"/>
          <a:ext cx="2268023" cy="2268023"/>
        </a:xfrm>
        <a:prstGeom prst="leftCircularArrow">
          <a:avLst>
            <a:gd name="adj1" fmla="val 2512"/>
            <a:gd name="adj2" fmla="val 304527"/>
            <a:gd name="adj3" fmla="val 2726735"/>
            <a:gd name="adj4" fmla="val 9671186"/>
            <a:gd name="adj5" fmla="val 2931"/>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295EB35-C448-4D55-AE0F-77AB9BC8AED2}">
      <dsp:nvSpPr>
        <dsp:cNvPr id="0" name=""/>
        <dsp:cNvSpPr/>
      </dsp:nvSpPr>
      <dsp:spPr>
        <a:xfrm>
          <a:off x="6597672" y="4815472"/>
          <a:ext cx="2026740" cy="80596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26670" rIns="40005" bIns="26670" numCol="1" spcCol="1270" anchor="ctr" anchorCtr="0">
          <a:noAutofit/>
        </a:bodyPr>
        <a:lstStyle/>
        <a:p>
          <a:pPr lvl="0" algn="ctr" defTabSz="933450">
            <a:lnSpc>
              <a:spcPct val="90000"/>
            </a:lnSpc>
            <a:spcBef>
              <a:spcPct val="0"/>
            </a:spcBef>
            <a:spcAft>
              <a:spcPct val="35000"/>
            </a:spcAft>
          </a:pPr>
          <a:r>
            <a:rPr lang="en-GB" sz="2100" b="1" kern="1200" dirty="0"/>
            <a:t>Extracurricular</a:t>
          </a:r>
        </a:p>
        <a:p>
          <a:pPr lvl="0" algn="ctr" defTabSz="933450">
            <a:lnSpc>
              <a:spcPct val="90000"/>
            </a:lnSpc>
            <a:spcBef>
              <a:spcPct val="0"/>
            </a:spcBef>
            <a:spcAft>
              <a:spcPct val="35000"/>
            </a:spcAft>
          </a:pPr>
          <a:r>
            <a:rPr lang="en-GB" sz="2100" b="1" kern="1200" dirty="0"/>
            <a:t>(optional)</a:t>
          </a:r>
        </a:p>
      </dsp:txBody>
      <dsp:txXfrm>
        <a:off x="6621278" y="4839078"/>
        <a:ext cx="1979528" cy="758755"/>
      </dsp:txXfrm>
    </dsp:sp>
    <dsp:sp modelId="{5209EAF0-2457-4CC3-B0DF-8F7272D647A6}">
      <dsp:nvSpPr>
        <dsp:cNvPr id="0" name=""/>
        <dsp:cNvSpPr/>
      </dsp:nvSpPr>
      <dsp:spPr>
        <a:xfrm>
          <a:off x="8796972" y="3686609"/>
          <a:ext cx="2280082" cy="1880591"/>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2E8F29-0DC3-4B92-82CE-5E0B9C571997}">
      <dsp:nvSpPr>
        <dsp:cNvPr id="0" name=""/>
        <dsp:cNvSpPr/>
      </dsp:nvSpPr>
      <dsp:spPr>
        <a:xfrm>
          <a:off x="8776897" y="3151805"/>
          <a:ext cx="2978396" cy="2607733"/>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GB" sz="2800" b="1" kern="1200" dirty="0"/>
            <a:t>Sports Studies Degree</a:t>
          </a:r>
        </a:p>
      </dsp:txBody>
      <dsp:txXfrm>
        <a:off x="8853275" y="3228183"/>
        <a:ext cx="2825640" cy="24549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7CB75F-266C-4608-B917-B6F36B6AA5C2}">
      <dsp:nvSpPr>
        <dsp:cNvPr id="0" name=""/>
        <dsp:cNvSpPr/>
      </dsp:nvSpPr>
      <dsp:spPr>
        <a:xfrm>
          <a:off x="80745" y="3016073"/>
          <a:ext cx="2192739" cy="2604729"/>
        </a:xfrm>
        <a:prstGeom prst="roundRect">
          <a:avLst>
            <a:gd name="adj" fmla="val 10000"/>
          </a:avLst>
        </a:prstGeom>
        <a:solidFill>
          <a:schemeClr val="lt1">
            <a:alpha val="90000"/>
            <a:hueOff val="0"/>
            <a:satOff val="0"/>
            <a:lumOff val="0"/>
            <a:alphaOff val="0"/>
          </a:schemeClr>
        </a:solidFill>
        <a:ln w="28575"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en-GB" sz="1800" kern="1200" dirty="0">
              <a:latin typeface="+mn-lt"/>
              <a:cs typeface="Arial" panose="020B0604020202020204" pitchFamily="34" charset="0"/>
            </a:rPr>
            <a:t>English and Maths (Grade 4) </a:t>
          </a:r>
        </a:p>
        <a:p>
          <a:pPr marL="171450" lvl="1" indent="-171450" algn="l" defTabSz="800100">
            <a:lnSpc>
              <a:spcPct val="90000"/>
            </a:lnSpc>
            <a:spcBef>
              <a:spcPct val="0"/>
            </a:spcBef>
            <a:spcAft>
              <a:spcPct val="15000"/>
            </a:spcAft>
            <a:buChar char="••"/>
          </a:pPr>
          <a:r>
            <a:rPr lang="en-GB" sz="1800" kern="1200" dirty="0">
              <a:latin typeface="+mn-lt"/>
              <a:cs typeface="Arial" panose="020B0604020202020204" pitchFamily="34" charset="0"/>
            </a:rPr>
            <a:t>May ask for 5 GCSEs</a:t>
          </a:r>
        </a:p>
      </dsp:txBody>
      <dsp:txXfrm>
        <a:off x="140687" y="3076015"/>
        <a:ext cx="2072855" cy="1926689"/>
      </dsp:txXfrm>
    </dsp:sp>
    <dsp:sp modelId="{2251D600-397D-4FA7-8B59-F896E359982D}">
      <dsp:nvSpPr>
        <dsp:cNvPr id="0" name=""/>
        <dsp:cNvSpPr/>
      </dsp:nvSpPr>
      <dsp:spPr>
        <a:xfrm>
          <a:off x="1036378" y="3785732"/>
          <a:ext cx="2443846" cy="2443846"/>
        </a:xfrm>
        <a:prstGeom prst="leftCircularArrow">
          <a:avLst>
            <a:gd name="adj1" fmla="val 2181"/>
            <a:gd name="adj2" fmla="val 262440"/>
            <a:gd name="adj3" fmla="val 2282371"/>
            <a:gd name="adj4" fmla="val 9268910"/>
            <a:gd name="adj5" fmla="val 2545"/>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9873539-4DFB-4AE0-91F2-948D53488009}">
      <dsp:nvSpPr>
        <dsp:cNvPr id="0" name=""/>
        <dsp:cNvSpPr/>
      </dsp:nvSpPr>
      <dsp:spPr>
        <a:xfrm>
          <a:off x="423914" y="4678461"/>
          <a:ext cx="1949101" cy="77509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GB" sz="2000" b="1" kern="1200" dirty="0">
              <a:latin typeface="+mn-lt"/>
              <a:cs typeface="Arial" panose="020B0604020202020204" pitchFamily="34" charset="0"/>
            </a:rPr>
            <a:t>GCSEs</a:t>
          </a:r>
        </a:p>
      </dsp:txBody>
      <dsp:txXfrm>
        <a:off x="446616" y="4701163"/>
        <a:ext cx="1903697" cy="729689"/>
      </dsp:txXfrm>
    </dsp:sp>
    <dsp:sp modelId="{EE4B5AB2-B162-4823-9675-5CB4DB24CCE0}">
      <dsp:nvSpPr>
        <dsp:cNvPr id="0" name=""/>
        <dsp:cNvSpPr/>
      </dsp:nvSpPr>
      <dsp:spPr>
        <a:xfrm>
          <a:off x="2585610" y="2987824"/>
          <a:ext cx="2614951" cy="2623828"/>
        </a:xfrm>
        <a:prstGeom prst="roundRect">
          <a:avLst>
            <a:gd name="adj" fmla="val 10000"/>
          </a:avLst>
        </a:prstGeom>
        <a:solidFill>
          <a:schemeClr val="lt1">
            <a:alpha val="90000"/>
            <a:hueOff val="0"/>
            <a:satOff val="0"/>
            <a:lumOff val="0"/>
            <a:alphaOff val="0"/>
          </a:schemeClr>
        </a:solidFill>
        <a:ln w="28575"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en-GB" sz="1800" kern="1200" dirty="0">
              <a:latin typeface="+mn-lt"/>
              <a:cs typeface="Arial" panose="020B0604020202020204" pitchFamily="34" charset="0"/>
            </a:rPr>
            <a:t>2-3 A Levels</a:t>
          </a:r>
        </a:p>
        <a:p>
          <a:pPr marL="171450" lvl="1" indent="-171450" algn="l" defTabSz="800100">
            <a:lnSpc>
              <a:spcPct val="90000"/>
            </a:lnSpc>
            <a:spcBef>
              <a:spcPct val="0"/>
            </a:spcBef>
            <a:spcAft>
              <a:spcPct val="15000"/>
            </a:spcAft>
            <a:buChar char="••"/>
          </a:pPr>
          <a:r>
            <a:rPr lang="en-GB" sz="1800" kern="1200" dirty="0">
              <a:latin typeface="+mn-lt"/>
              <a:cs typeface="Arial" panose="020B0604020202020204" pitchFamily="34" charset="0"/>
            </a:rPr>
            <a:t>BTECs</a:t>
          </a:r>
        </a:p>
        <a:p>
          <a:pPr marL="171450" lvl="1" indent="-171450" algn="l" defTabSz="800100">
            <a:lnSpc>
              <a:spcPct val="90000"/>
            </a:lnSpc>
            <a:spcBef>
              <a:spcPct val="0"/>
            </a:spcBef>
            <a:spcAft>
              <a:spcPct val="15000"/>
            </a:spcAft>
            <a:buChar char="••"/>
          </a:pPr>
          <a:r>
            <a:rPr lang="en-GB" sz="1800" kern="1200" dirty="0">
              <a:latin typeface="+mn-lt"/>
              <a:cs typeface="Arial" panose="020B0604020202020204" pitchFamily="34" charset="0"/>
            </a:rPr>
            <a:t>Examples of relevant subjects: Maths, IT, psychology or sociology </a:t>
          </a:r>
        </a:p>
      </dsp:txBody>
      <dsp:txXfrm>
        <a:off x="2645992" y="3610455"/>
        <a:ext cx="2494187" cy="1940815"/>
      </dsp:txXfrm>
    </dsp:sp>
    <dsp:sp modelId="{D791225F-BDE3-448B-8984-3F9CAB3B17B8}">
      <dsp:nvSpPr>
        <dsp:cNvPr id="0" name=""/>
        <dsp:cNvSpPr/>
      </dsp:nvSpPr>
      <dsp:spPr>
        <a:xfrm>
          <a:off x="4119570" y="2151166"/>
          <a:ext cx="2745535" cy="2745535"/>
        </a:xfrm>
        <a:prstGeom prst="circularArrow">
          <a:avLst>
            <a:gd name="adj1" fmla="val 1942"/>
            <a:gd name="adj2" fmla="val 232323"/>
            <a:gd name="adj3" fmla="val 19686882"/>
            <a:gd name="adj4" fmla="val 12670227"/>
            <a:gd name="adj5" fmla="val 2265"/>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D73D681-CF9B-41B7-A46D-2C14FDBF846A}">
      <dsp:nvSpPr>
        <dsp:cNvPr id="0" name=""/>
        <dsp:cNvSpPr/>
      </dsp:nvSpPr>
      <dsp:spPr>
        <a:xfrm>
          <a:off x="3392620" y="2843301"/>
          <a:ext cx="1949101" cy="77509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GB" sz="2000" b="1" kern="1200" dirty="0">
              <a:latin typeface="+mn-lt"/>
              <a:cs typeface="Arial" panose="020B0604020202020204" pitchFamily="34" charset="0"/>
            </a:rPr>
            <a:t>A Levels/BTECs</a:t>
          </a:r>
        </a:p>
      </dsp:txBody>
      <dsp:txXfrm>
        <a:off x="3415322" y="2866003"/>
        <a:ext cx="1903697" cy="729689"/>
      </dsp:txXfrm>
    </dsp:sp>
    <dsp:sp modelId="{B2AB86E8-9449-4049-A6CF-23DA4455B1DE}">
      <dsp:nvSpPr>
        <dsp:cNvPr id="0" name=""/>
        <dsp:cNvSpPr/>
      </dsp:nvSpPr>
      <dsp:spPr>
        <a:xfrm>
          <a:off x="5595584" y="2879039"/>
          <a:ext cx="2578310" cy="2650196"/>
        </a:xfrm>
        <a:prstGeom prst="roundRect">
          <a:avLst>
            <a:gd name="adj" fmla="val 10000"/>
          </a:avLst>
        </a:prstGeom>
        <a:solidFill>
          <a:schemeClr val="lt1">
            <a:alpha val="90000"/>
            <a:hueOff val="0"/>
            <a:satOff val="0"/>
            <a:lumOff val="0"/>
            <a:alphaOff val="0"/>
          </a:schemeClr>
        </a:solidFill>
        <a:ln w="28575"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en-GB" sz="1800" kern="1200" dirty="0">
              <a:latin typeface="+mn-lt"/>
              <a:cs typeface="Arial" panose="020B0604020202020204" pitchFamily="34" charset="0"/>
            </a:rPr>
            <a:t>e.g.</a:t>
          </a:r>
        </a:p>
        <a:p>
          <a:pPr marL="171450" lvl="1" indent="-171450" algn="l" defTabSz="800100">
            <a:lnSpc>
              <a:spcPct val="90000"/>
            </a:lnSpc>
            <a:spcBef>
              <a:spcPct val="0"/>
            </a:spcBef>
            <a:spcAft>
              <a:spcPct val="15000"/>
            </a:spcAft>
            <a:buChar char="••"/>
          </a:pPr>
          <a:r>
            <a:rPr lang="en-GB" sz="1800" kern="1200" dirty="0">
              <a:latin typeface="+mn-lt"/>
              <a:cs typeface="Arial" panose="020B0604020202020204" pitchFamily="34" charset="0"/>
            </a:rPr>
            <a:t>Show interest in computing</a:t>
          </a:r>
        </a:p>
        <a:p>
          <a:pPr marL="171450" lvl="1" indent="-171450" algn="l" defTabSz="800100">
            <a:lnSpc>
              <a:spcPct val="90000"/>
            </a:lnSpc>
            <a:spcBef>
              <a:spcPct val="0"/>
            </a:spcBef>
            <a:spcAft>
              <a:spcPct val="15000"/>
            </a:spcAft>
            <a:buChar char="••"/>
          </a:pPr>
          <a:r>
            <a:rPr lang="en-GB" sz="1800" kern="1200" dirty="0">
              <a:latin typeface="+mn-lt"/>
              <a:cs typeface="Arial" panose="020B0604020202020204" pitchFamily="34" charset="0"/>
            </a:rPr>
            <a:t>Computer programming or coding experience</a:t>
          </a:r>
        </a:p>
      </dsp:txBody>
      <dsp:txXfrm>
        <a:off x="5656572" y="2940027"/>
        <a:ext cx="2456334" cy="1960321"/>
      </dsp:txXfrm>
    </dsp:sp>
    <dsp:sp modelId="{85FE646C-F384-482F-BFC1-0CFC1DA7350C}">
      <dsp:nvSpPr>
        <dsp:cNvPr id="0" name=""/>
        <dsp:cNvSpPr/>
      </dsp:nvSpPr>
      <dsp:spPr>
        <a:xfrm>
          <a:off x="7014108" y="4195549"/>
          <a:ext cx="2279382" cy="2279382"/>
        </a:xfrm>
        <a:prstGeom prst="leftCircularArrow">
          <a:avLst>
            <a:gd name="adj1" fmla="val 2339"/>
            <a:gd name="adj2" fmla="val 282397"/>
            <a:gd name="adj3" fmla="val 2023698"/>
            <a:gd name="adj4" fmla="val 8990279"/>
            <a:gd name="adj5" fmla="val 2729"/>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295EB35-C448-4D55-AE0F-77AB9BC8AED2}">
      <dsp:nvSpPr>
        <dsp:cNvPr id="0" name=""/>
        <dsp:cNvSpPr/>
      </dsp:nvSpPr>
      <dsp:spPr>
        <a:xfrm>
          <a:off x="6243797" y="5103763"/>
          <a:ext cx="1949101" cy="77509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GB" sz="2000" b="1" kern="1200" dirty="0">
              <a:latin typeface="+mn-lt"/>
              <a:cs typeface="Arial" panose="020B0604020202020204" pitchFamily="34" charset="0"/>
            </a:rPr>
            <a:t>Extracurricular</a:t>
          </a:r>
        </a:p>
        <a:p>
          <a:pPr lvl="0" algn="ctr" defTabSz="889000">
            <a:lnSpc>
              <a:spcPct val="90000"/>
            </a:lnSpc>
            <a:spcBef>
              <a:spcPct val="0"/>
            </a:spcBef>
            <a:spcAft>
              <a:spcPct val="35000"/>
            </a:spcAft>
          </a:pPr>
          <a:r>
            <a:rPr lang="en-GB" sz="2000" b="1" kern="1200" dirty="0">
              <a:latin typeface="+mn-lt"/>
              <a:cs typeface="Arial" panose="020B0604020202020204" pitchFamily="34" charset="0"/>
            </a:rPr>
            <a:t>(optional)</a:t>
          </a:r>
        </a:p>
      </dsp:txBody>
      <dsp:txXfrm>
        <a:off x="6266499" y="5126465"/>
        <a:ext cx="1903697" cy="729689"/>
      </dsp:txXfrm>
    </dsp:sp>
    <dsp:sp modelId="{5209EAF0-2457-4CC3-B0DF-8F7272D647A6}">
      <dsp:nvSpPr>
        <dsp:cNvPr id="0" name=""/>
        <dsp:cNvSpPr/>
      </dsp:nvSpPr>
      <dsp:spPr>
        <a:xfrm>
          <a:off x="8478609" y="3664034"/>
          <a:ext cx="2192739" cy="1808551"/>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2E8F29-0DC3-4B92-82CE-5E0B9C571997}">
      <dsp:nvSpPr>
        <dsp:cNvPr id="0" name=""/>
        <dsp:cNvSpPr/>
      </dsp:nvSpPr>
      <dsp:spPr>
        <a:xfrm>
          <a:off x="8459303" y="3149717"/>
          <a:ext cx="2864302" cy="2507838"/>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n-GB" sz="2400" b="1" kern="1200" dirty="0">
              <a:latin typeface="+mn-lt"/>
              <a:cs typeface="Arial" panose="020B0604020202020204" pitchFamily="34" charset="0"/>
            </a:rPr>
            <a:t>Information Technology Degree</a:t>
          </a:r>
        </a:p>
      </dsp:txBody>
      <dsp:txXfrm>
        <a:off x="8532755" y="3223169"/>
        <a:ext cx="2717398" cy="236093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7CB75F-266C-4608-B917-B6F36B6AA5C2}">
      <dsp:nvSpPr>
        <dsp:cNvPr id="0" name=""/>
        <dsp:cNvSpPr/>
      </dsp:nvSpPr>
      <dsp:spPr>
        <a:xfrm>
          <a:off x="0" y="2976332"/>
          <a:ext cx="2154354" cy="2559132"/>
        </a:xfrm>
        <a:prstGeom prst="roundRect">
          <a:avLst>
            <a:gd name="adj" fmla="val 10000"/>
          </a:avLst>
        </a:prstGeom>
        <a:solidFill>
          <a:schemeClr val="lt1">
            <a:alpha val="90000"/>
            <a:hueOff val="0"/>
            <a:satOff val="0"/>
            <a:lumOff val="0"/>
            <a:alphaOff val="0"/>
          </a:schemeClr>
        </a:solidFill>
        <a:ln w="28575"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en-GB" sz="1800" kern="1200" dirty="0"/>
            <a:t>English and Maths (Grade 4) </a:t>
          </a:r>
        </a:p>
        <a:p>
          <a:pPr marL="171450" lvl="1" indent="-171450" algn="l" defTabSz="800100">
            <a:lnSpc>
              <a:spcPct val="90000"/>
            </a:lnSpc>
            <a:spcBef>
              <a:spcPct val="0"/>
            </a:spcBef>
            <a:spcAft>
              <a:spcPct val="15000"/>
            </a:spcAft>
            <a:buChar char="••"/>
          </a:pPr>
          <a:r>
            <a:rPr lang="en-GB" sz="1800" kern="1200" dirty="0"/>
            <a:t>May ask for 5 GCSEs</a:t>
          </a:r>
        </a:p>
      </dsp:txBody>
      <dsp:txXfrm>
        <a:off x="58893" y="3035225"/>
        <a:ext cx="2036568" cy="1892961"/>
      </dsp:txXfrm>
    </dsp:sp>
    <dsp:sp modelId="{2251D600-397D-4FA7-8B59-F896E359982D}">
      <dsp:nvSpPr>
        <dsp:cNvPr id="0" name=""/>
        <dsp:cNvSpPr/>
      </dsp:nvSpPr>
      <dsp:spPr>
        <a:xfrm>
          <a:off x="889068" y="4016735"/>
          <a:ext cx="2430114" cy="2430114"/>
        </a:xfrm>
        <a:prstGeom prst="leftCircularArrow">
          <a:avLst>
            <a:gd name="adj1" fmla="val 2155"/>
            <a:gd name="adj2" fmla="val 259147"/>
            <a:gd name="adj3" fmla="val 2198937"/>
            <a:gd name="adj4" fmla="val 9188769"/>
            <a:gd name="adj5" fmla="val 2515"/>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9873539-4DFB-4AE0-91F2-948D53488009}">
      <dsp:nvSpPr>
        <dsp:cNvPr id="0" name=""/>
        <dsp:cNvSpPr/>
      </dsp:nvSpPr>
      <dsp:spPr>
        <a:xfrm>
          <a:off x="479619" y="4642807"/>
          <a:ext cx="1914981" cy="76152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en-GB" sz="1900" b="1" kern="1200" dirty="0"/>
            <a:t>GCSEs</a:t>
          </a:r>
        </a:p>
      </dsp:txBody>
      <dsp:txXfrm>
        <a:off x="501923" y="4665111"/>
        <a:ext cx="1870373" cy="716917"/>
      </dsp:txXfrm>
    </dsp:sp>
    <dsp:sp modelId="{EE4B5AB2-B162-4823-9675-5CB4DB24CCE0}">
      <dsp:nvSpPr>
        <dsp:cNvPr id="0" name=""/>
        <dsp:cNvSpPr/>
      </dsp:nvSpPr>
      <dsp:spPr>
        <a:xfrm>
          <a:off x="2537292" y="2932212"/>
          <a:ext cx="2757509" cy="2586710"/>
        </a:xfrm>
        <a:prstGeom prst="roundRect">
          <a:avLst>
            <a:gd name="adj" fmla="val 10000"/>
          </a:avLst>
        </a:prstGeom>
        <a:solidFill>
          <a:schemeClr val="lt1">
            <a:alpha val="90000"/>
            <a:hueOff val="0"/>
            <a:satOff val="0"/>
            <a:lumOff val="0"/>
            <a:alphaOff val="0"/>
          </a:schemeClr>
        </a:solidFill>
        <a:ln w="28575"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en-GB" sz="1800" kern="1200" dirty="0"/>
            <a:t>2-3 A Levels</a:t>
          </a:r>
        </a:p>
        <a:p>
          <a:pPr marL="171450" lvl="1" indent="-171450" algn="l" defTabSz="800100">
            <a:lnSpc>
              <a:spcPct val="90000"/>
            </a:lnSpc>
            <a:spcBef>
              <a:spcPct val="0"/>
            </a:spcBef>
            <a:spcAft>
              <a:spcPct val="15000"/>
            </a:spcAft>
            <a:buChar char="••"/>
          </a:pPr>
          <a:r>
            <a:rPr lang="en-GB" sz="1800" kern="1200" dirty="0"/>
            <a:t>BTECs</a:t>
          </a:r>
        </a:p>
        <a:p>
          <a:pPr marL="171450" lvl="1" indent="-171450" algn="l" defTabSz="800100">
            <a:lnSpc>
              <a:spcPct val="90000"/>
            </a:lnSpc>
            <a:spcBef>
              <a:spcPct val="0"/>
            </a:spcBef>
            <a:spcAft>
              <a:spcPct val="15000"/>
            </a:spcAft>
            <a:buChar char="••"/>
          </a:pPr>
          <a:r>
            <a:rPr lang="en-GB" sz="1800" kern="1200" dirty="0"/>
            <a:t>Examples of relevant subjects: Biology, Chemistry</a:t>
          </a:r>
        </a:p>
      </dsp:txBody>
      <dsp:txXfrm>
        <a:off x="2596819" y="3546034"/>
        <a:ext cx="2638455" cy="1913361"/>
      </dsp:txXfrm>
    </dsp:sp>
    <dsp:sp modelId="{D791225F-BDE3-448B-8984-3F9CAB3B17B8}">
      <dsp:nvSpPr>
        <dsp:cNvPr id="0" name=""/>
        <dsp:cNvSpPr/>
      </dsp:nvSpPr>
      <dsp:spPr>
        <a:xfrm>
          <a:off x="4148800" y="2122221"/>
          <a:ext cx="2824255" cy="2824255"/>
        </a:xfrm>
        <a:prstGeom prst="circularArrow">
          <a:avLst>
            <a:gd name="adj1" fmla="val 1855"/>
            <a:gd name="adj2" fmla="val 221454"/>
            <a:gd name="adj3" fmla="val 19600470"/>
            <a:gd name="adj4" fmla="val 12572945"/>
            <a:gd name="adj5" fmla="val 2164"/>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D73D681-CF9B-41B7-A46D-2C14FDBF846A}">
      <dsp:nvSpPr>
        <dsp:cNvPr id="0" name=""/>
        <dsp:cNvSpPr/>
      </dsp:nvSpPr>
      <dsp:spPr>
        <a:xfrm>
          <a:off x="3424342" y="2865915"/>
          <a:ext cx="1914981" cy="76152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en-GB" sz="1900" b="1" kern="1200" dirty="0"/>
            <a:t>A Levels/BTECs</a:t>
          </a:r>
        </a:p>
      </dsp:txBody>
      <dsp:txXfrm>
        <a:off x="3446646" y="2888219"/>
        <a:ext cx="1870373" cy="716917"/>
      </dsp:txXfrm>
    </dsp:sp>
    <dsp:sp modelId="{B2AB86E8-9449-4049-A6CF-23DA4455B1DE}">
      <dsp:nvSpPr>
        <dsp:cNvPr id="0" name=""/>
        <dsp:cNvSpPr/>
      </dsp:nvSpPr>
      <dsp:spPr>
        <a:xfrm>
          <a:off x="5650946" y="3002098"/>
          <a:ext cx="2630962" cy="2269570"/>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en-GB" sz="1800" kern="1200" dirty="0"/>
            <a:t>e.g.</a:t>
          </a:r>
        </a:p>
        <a:p>
          <a:pPr marL="171450" lvl="1" indent="-171450" algn="l" defTabSz="800100">
            <a:lnSpc>
              <a:spcPct val="90000"/>
            </a:lnSpc>
            <a:spcBef>
              <a:spcPct val="0"/>
            </a:spcBef>
            <a:spcAft>
              <a:spcPct val="15000"/>
            </a:spcAft>
            <a:buChar char="••"/>
          </a:pPr>
          <a:r>
            <a:rPr lang="en-GB" sz="1800" kern="1200" dirty="0"/>
            <a:t>Show interest in science</a:t>
          </a:r>
        </a:p>
        <a:p>
          <a:pPr marL="171450" lvl="1" indent="-171450" algn="l" defTabSz="800100">
            <a:lnSpc>
              <a:spcPct val="90000"/>
            </a:lnSpc>
            <a:spcBef>
              <a:spcPct val="0"/>
            </a:spcBef>
            <a:spcAft>
              <a:spcPct val="15000"/>
            </a:spcAft>
            <a:buChar char="••"/>
          </a:pPr>
          <a:r>
            <a:rPr lang="en-GB" sz="1800" kern="1200" dirty="0"/>
            <a:t>Potential lab or healthcare experience</a:t>
          </a:r>
        </a:p>
      </dsp:txBody>
      <dsp:txXfrm>
        <a:off x="5703175" y="3054327"/>
        <a:ext cx="2526504" cy="1678776"/>
      </dsp:txXfrm>
    </dsp:sp>
    <dsp:sp modelId="{85FE646C-F384-482F-BFC1-0CFC1DA7350C}">
      <dsp:nvSpPr>
        <dsp:cNvPr id="0" name=""/>
        <dsp:cNvSpPr/>
      </dsp:nvSpPr>
      <dsp:spPr>
        <a:xfrm>
          <a:off x="7093022" y="4195360"/>
          <a:ext cx="2239502" cy="2239502"/>
        </a:xfrm>
        <a:prstGeom prst="leftCircularArrow">
          <a:avLst>
            <a:gd name="adj1" fmla="val 2339"/>
            <a:gd name="adj2" fmla="val 282394"/>
            <a:gd name="adj3" fmla="val 2020423"/>
            <a:gd name="adj4" fmla="val 8987007"/>
            <a:gd name="adj5" fmla="val 2729"/>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295EB35-C448-4D55-AE0F-77AB9BC8AED2}">
      <dsp:nvSpPr>
        <dsp:cNvPr id="0" name=""/>
        <dsp:cNvSpPr/>
      </dsp:nvSpPr>
      <dsp:spPr>
        <a:xfrm>
          <a:off x="6336705" y="5088566"/>
          <a:ext cx="1914981" cy="76152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en-GB" sz="1900" b="1" kern="1200" dirty="0"/>
            <a:t>Extracurricular</a:t>
          </a:r>
        </a:p>
        <a:p>
          <a:pPr lvl="0" algn="ctr" defTabSz="844550">
            <a:lnSpc>
              <a:spcPct val="90000"/>
            </a:lnSpc>
            <a:spcBef>
              <a:spcPct val="0"/>
            </a:spcBef>
            <a:spcAft>
              <a:spcPct val="35000"/>
            </a:spcAft>
          </a:pPr>
          <a:r>
            <a:rPr lang="en-GB" sz="1900" b="1" kern="1200" dirty="0"/>
            <a:t>(optional)</a:t>
          </a:r>
        </a:p>
      </dsp:txBody>
      <dsp:txXfrm>
        <a:off x="6359009" y="5110870"/>
        <a:ext cx="1870373" cy="716917"/>
      </dsp:txXfrm>
    </dsp:sp>
    <dsp:sp modelId="{5209EAF0-2457-4CC3-B0DF-8F7272D647A6}">
      <dsp:nvSpPr>
        <dsp:cNvPr id="0" name=""/>
        <dsp:cNvSpPr/>
      </dsp:nvSpPr>
      <dsp:spPr>
        <a:xfrm>
          <a:off x="8532396" y="3672281"/>
          <a:ext cx="2154354" cy="1776891"/>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2E8F29-0DC3-4B92-82CE-5E0B9C571997}">
      <dsp:nvSpPr>
        <dsp:cNvPr id="0" name=""/>
        <dsp:cNvSpPr/>
      </dsp:nvSpPr>
      <dsp:spPr>
        <a:xfrm>
          <a:off x="8450291" y="3054825"/>
          <a:ext cx="2814161" cy="2463937"/>
        </a:xfrm>
        <a:prstGeom prst="roundRect">
          <a:avLst>
            <a:gd name="adj" fmla="val 1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n-GB" sz="2400" b="1" kern="1200" dirty="0"/>
            <a:t>Biomedical Science Degree</a:t>
          </a:r>
        </a:p>
      </dsp:txBody>
      <dsp:txXfrm>
        <a:off x="8522457" y="3126991"/>
        <a:ext cx="2669829" cy="231960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85D8A7-1323-F64B-BAE0-EABBA4D89DB5}" type="datetimeFigureOut">
              <a:rPr lang="en-US" smtClean="0"/>
              <a:t>5/21/2020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1DF47E-12AA-B542-95EF-52A7AE2A7823}" type="slidenum">
              <a:rPr lang="en-US" smtClean="0"/>
              <a:t>‹#›</a:t>
            </a:fld>
            <a:endParaRPr lang="en-US"/>
          </a:p>
        </p:txBody>
      </p:sp>
    </p:spTree>
    <p:extLst>
      <p:ext uri="{BB962C8B-B14F-4D97-AF65-F5344CB8AC3E}">
        <p14:creationId xmlns:p14="http://schemas.microsoft.com/office/powerpoint/2010/main" val="1675444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numCol="1">
            <a:normAutofit/>
          </a:bodyPr>
          <a:lstStyle/>
          <a:p>
            <a:r>
              <a:rPr lang="en-GB" altLang="en-GB" dirty="0"/>
              <a:t>Higher education is a programme of study at level 4 and above.</a:t>
            </a:r>
          </a:p>
          <a:p>
            <a:endParaRPr lang="en-GB" altLang="en-GB" dirty="0"/>
          </a:p>
          <a:p>
            <a:r>
              <a:rPr lang="en-GB" altLang="en-GB" dirty="0"/>
              <a:t>GCSEs</a:t>
            </a:r>
            <a:r>
              <a:rPr lang="en-GB" altLang="en-GB" baseline="0" dirty="0"/>
              <a:t> are level 2 and what you are doing now is level 3 (A levels or BTECs) and then above that is level 4. </a:t>
            </a:r>
          </a:p>
          <a:p>
            <a:endParaRPr lang="en-GB" altLang="en-GB" baseline="0" dirty="0"/>
          </a:p>
          <a:p>
            <a:r>
              <a:rPr lang="en-GB" altLang="en-GB" baseline="0" dirty="0"/>
              <a:t>This can be studied at universities and colleges. </a:t>
            </a:r>
            <a:endParaRPr lang="en-GB" altLang="en-GB" dirty="0"/>
          </a:p>
        </p:txBody>
      </p:sp>
      <p:sp>
        <p:nvSpPr>
          <p:cNvPr id="4" name="Slide Number Placeholder 3"/>
          <p:cNvSpPr>
            <a:spLocks noGrp="1"/>
          </p:cNvSpPr>
          <p:nvPr>
            <p:ph type="sldNum" sz="quarter" idx="10"/>
          </p:nvPr>
        </p:nvSpPr>
        <p:spPr/>
        <p:txBody>
          <a:bodyPr numCol="1"/>
          <a:lstStyle/>
          <a:p>
            <a:pPr>
              <a:defRPr/>
            </a:pPr>
            <a:fld id="{327260EC-1A77-44AC-A5AA-9DC5D25DC46B}" type="slidenum">
              <a:rPr lang="en-GB" altLang="en-GB" smtClean="0"/>
              <a:pPr>
                <a:defRPr/>
              </a:pPr>
              <a:t>4</a:t>
            </a:fld>
            <a:endParaRPr lang="en-GB" altLang="en-GB" dirty="0"/>
          </a:p>
        </p:txBody>
      </p:sp>
    </p:spTree>
    <p:extLst>
      <p:ext uri="{BB962C8B-B14F-4D97-AF65-F5344CB8AC3E}">
        <p14:creationId xmlns:p14="http://schemas.microsoft.com/office/powerpoint/2010/main" val="40802871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2A1392-BE39-411B-B00A-738C7E61E53F}" type="slidenum">
              <a:rPr lang="en-GB" smtClean="0"/>
              <a:t>36</a:t>
            </a:fld>
            <a:endParaRPr lang="en-GB"/>
          </a:p>
        </p:txBody>
      </p:sp>
    </p:spTree>
    <p:extLst>
      <p:ext uri="{BB962C8B-B14F-4D97-AF65-F5344CB8AC3E}">
        <p14:creationId xmlns:p14="http://schemas.microsoft.com/office/powerpoint/2010/main" val="563058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5/21/2020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5/21/2020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t>5/21/2020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t>5/21/2020</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t>5/21/2020</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t>5/21/2020</a:t>
            </a:fld>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pPr/>
              <a:t>5/21/2020</a:t>
            </a:fld>
            <a:endParaRPr lang="en-US" dirty="0"/>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t>5/21/2020</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t>5/21/2020</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5/21/2020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5/21/2020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02233"/>
            <a:ext cx="9144000" cy="2387600"/>
          </a:xfrm>
          <a:prstGeom prst="rect">
            <a:avLst/>
          </a:prstGeom>
        </p:spPr>
        <p:txBody>
          <a:bodyPr anchor="ctr"/>
          <a:lstStyle>
            <a:lvl1pPr algn="ctr">
              <a:defRPr sz="6000"/>
            </a:lvl1pPr>
          </a:lstStyle>
          <a:p>
            <a:r>
              <a:rPr lang="en-US"/>
              <a:t>Click to edit Master title style</a:t>
            </a:r>
          </a:p>
        </p:txBody>
      </p:sp>
      <p:sp>
        <p:nvSpPr>
          <p:cNvPr id="3" name="Subtitle 2"/>
          <p:cNvSpPr>
            <a:spLocks noGrp="1"/>
          </p:cNvSpPr>
          <p:nvPr>
            <p:ph type="subTitle" idx="1"/>
          </p:nvPr>
        </p:nvSpPr>
        <p:spPr>
          <a:xfrm>
            <a:off x="1524000" y="318190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5/21/2020</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5/21/2020</a:t>
            </a:fld>
            <a:endParaRPr lang="en-US"/>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
        <p:nvSpPr>
          <p:cNvPr id="7" name="Date Placeholder 6"/>
          <p:cNvSpPr>
            <a:spLocks noGrp="1"/>
          </p:cNvSpPr>
          <p:nvPr>
            <p:ph type="dt" sz="half" idx="10"/>
          </p:nvPr>
        </p:nvSpPr>
        <p:spPr/>
        <p:txBody>
          <a:bodyPr/>
          <a:lstStyle/>
          <a:p>
            <a:fld id="{C826F0D7-A08E-EF4A-A121-A48317DF3533}" type="datetimeFigureOut">
              <a:rPr lang="en-US" smtClean="0"/>
              <a:t>5/21/2020</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02233"/>
            <a:ext cx="9144000" cy="2387600"/>
          </a:xfrm>
          <a:prstGeom prst="rect">
            <a:avLst/>
          </a:prstGeom>
        </p:spPr>
        <p:txBody>
          <a:bodyPr anchor="ctr"/>
          <a:lstStyle>
            <a:lvl1pPr algn="ctr">
              <a:defRPr sz="6000"/>
            </a:lvl1pPr>
          </a:lstStyle>
          <a:p>
            <a:r>
              <a:rPr lang="en-US"/>
              <a:t>Click to edit Master title style</a:t>
            </a:r>
          </a:p>
        </p:txBody>
      </p:sp>
      <p:sp>
        <p:nvSpPr>
          <p:cNvPr id="3" name="Subtitle 2"/>
          <p:cNvSpPr>
            <a:spLocks noGrp="1"/>
          </p:cNvSpPr>
          <p:nvPr>
            <p:ph type="subTitle" idx="1"/>
          </p:nvPr>
        </p:nvSpPr>
        <p:spPr>
          <a:xfrm>
            <a:off x="1524000" y="318190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5/21/2020</a:t>
            </a:fld>
            <a:endParaRPr lang="en-US"/>
          </a:p>
        </p:txBody>
      </p:sp>
    </p:spTree>
    <p:extLst>
      <p:ext uri="{BB962C8B-B14F-4D97-AF65-F5344CB8AC3E}">
        <p14:creationId xmlns:p14="http://schemas.microsoft.com/office/powerpoint/2010/main" val="30941942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5/21/2020</a:t>
            </a:fld>
            <a:endParaRPr lang="en-US"/>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Tree>
    <p:extLst>
      <p:ext uri="{BB962C8B-B14F-4D97-AF65-F5344CB8AC3E}">
        <p14:creationId xmlns:p14="http://schemas.microsoft.com/office/powerpoint/2010/main" val="21686200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
        <p:nvSpPr>
          <p:cNvPr id="7" name="Date Placeholder 6"/>
          <p:cNvSpPr>
            <a:spLocks noGrp="1"/>
          </p:cNvSpPr>
          <p:nvPr>
            <p:ph type="dt" sz="half" idx="10"/>
          </p:nvPr>
        </p:nvSpPr>
        <p:spPr/>
        <p:txBody>
          <a:bodyPr/>
          <a:lstStyle/>
          <a:p>
            <a:fld id="{C826F0D7-A08E-EF4A-A121-A48317DF3533}" type="datetimeFigureOut">
              <a:rPr lang="en-US" smtClean="0"/>
              <a:t>5/21/2020</a:t>
            </a:fld>
            <a:endParaRPr lang="en-US" dirty="0"/>
          </a:p>
        </p:txBody>
      </p:sp>
    </p:spTree>
    <p:extLst>
      <p:ext uri="{BB962C8B-B14F-4D97-AF65-F5344CB8AC3E}">
        <p14:creationId xmlns:p14="http://schemas.microsoft.com/office/powerpoint/2010/main" val="1075161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image" Target="../media/image1.jp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17.xml"/><Relationship Id="rId7" Type="http://schemas.openxmlformats.org/officeDocument/2006/relationships/image" Target="../media/image1.jpg"/><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5/21/2020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0" name="Picture 9" descr="A picture containing clipart&#10;&#10;Description automatically generated">
            <a:extLst>
              <a:ext uri="{FF2B5EF4-FFF2-40B4-BE49-F238E27FC236}">
                <a16:creationId xmlns:a16="http://schemas.microsoft.com/office/drawing/2014/main" id="{D5910E54-2A98-42FB-B394-38514E3DCE5C}"/>
              </a:ext>
            </a:extLst>
          </p:cNvPr>
          <p:cNvPicPr>
            <a:picLocks noChangeAspect="1"/>
          </p:cNvPicPr>
          <p:nvPr userDrawn="1"/>
        </p:nvPicPr>
        <p:blipFill>
          <a:blip r:embed="rId13"/>
          <a:stretch>
            <a:fillRect/>
          </a:stretch>
        </p:blipFill>
        <p:spPr>
          <a:xfrm>
            <a:off x="444944" y="5817181"/>
            <a:ext cx="2177012" cy="823686"/>
          </a:xfrm>
          <a:prstGeom prst="rect">
            <a:avLst/>
          </a:prstGeom>
        </p:spPr>
      </p:pic>
      <p:pic>
        <p:nvPicPr>
          <p:cNvPr id="2050" name="Picture 2" descr="image004">
            <a:extLst>
              <a:ext uri="{FF2B5EF4-FFF2-40B4-BE49-F238E27FC236}">
                <a16:creationId xmlns:a16="http://schemas.microsoft.com/office/drawing/2014/main" id="{BF6C5017-837A-4074-9505-626E47DFC696}"/>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9314031" y="5817181"/>
            <a:ext cx="2223476" cy="8236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7073327"/>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5/21/2020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2" name="Picture 1"/>
          <p:cNvPicPr>
            <a:picLocks noChangeAspect="1"/>
          </p:cNvPicPr>
          <p:nvPr userDrawn="1"/>
        </p:nvPicPr>
        <p:blipFill rotWithShape="1">
          <a:blip r:embed="rId5">
            <a:extLst>
              <a:ext uri="{28A0092B-C50C-407E-A947-70E740481C1C}">
                <a14:useLocalDpi xmlns:a14="http://schemas.microsoft.com/office/drawing/2010/main" val="0"/>
              </a:ext>
            </a:extLst>
          </a:blip>
          <a:srcRect r="14789"/>
          <a:stretch/>
        </p:blipFill>
        <p:spPr>
          <a:xfrm>
            <a:off x="539005" y="5843759"/>
            <a:ext cx="9543250" cy="869369"/>
          </a:xfrm>
          <a:prstGeom prst="rect">
            <a:avLst/>
          </a:prstGeom>
        </p:spPr>
      </p:pic>
      <p:pic>
        <p:nvPicPr>
          <p:cNvPr id="9" name="Picture 8">
            <a:extLst>
              <a:ext uri="{FF2B5EF4-FFF2-40B4-BE49-F238E27FC236}">
                <a16:creationId xmlns:a16="http://schemas.microsoft.com/office/drawing/2014/main" id="{652784E6-0BC8-DB4E-85C5-40D160C2BA37}"/>
              </a:ext>
            </a:extLst>
          </p:cNvPr>
          <p:cNvPicPr>
            <a:picLocks noChangeAspect="1"/>
          </p:cNvPicPr>
          <p:nvPr userDrawn="1"/>
        </p:nvPicPr>
        <p:blipFill>
          <a:blip r:embed="rId6"/>
          <a:stretch>
            <a:fillRect/>
          </a:stretch>
        </p:blipFill>
        <p:spPr>
          <a:xfrm>
            <a:off x="10252656" y="6027972"/>
            <a:ext cx="1137209" cy="492101"/>
          </a:xfrm>
          <a:prstGeom prst="rect">
            <a:avLst/>
          </a:prstGeom>
        </p:spPr>
      </p:pic>
      <p:pic>
        <p:nvPicPr>
          <p:cNvPr id="6" name="Picture 5" descr="A picture containing clipart&#10;&#10;Description automatically generated">
            <a:extLst>
              <a:ext uri="{FF2B5EF4-FFF2-40B4-BE49-F238E27FC236}">
                <a16:creationId xmlns:a16="http://schemas.microsoft.com/office/drawing/2014/main" id="{BBD914C0-441D-4747-AECE-72607606484D}"/>
              </a:ext>
            </a:extLst>
          </p:cNvPr>
          <p:cNvPicPr>
            <a:picLocks noChangeAspect="1"/>
          </p:cNvPicPr>
          <p:nvPr userDrawn="1"/>
        </p:nvPicPr>
        <p:blipFill>
          <a:blip r:embed="rId7"/>
          <a:stretch>
            <a:fillRect/>
          </a:stretch>
        </p:blipFill>
        <p:spPr>
          <a:xfrm>
            <a:off x="1708448" y="4164434"/>
            <a:ext cx="3786192" cy="1432527"/>
          </a:xfrm>
          <a:prstGeom prst="rect">
            <a:avLst/>
          </a:prstGeom>
        </p:spPr>
      </p:pic>
      <p:pic>
        <p:nvPicPr>
          <p:cNvPr id="3074" name="Picture 2" descr="image004">
            <a:extLst>
              <a:ext uri="{FF2B5EF4-FFF2-40B4-BE49-F238E27FC236}">
                <a16:creationId xmlns:a16="http://schemas.microsoft.com/office/drawing/2014/main" id="{9BDFE0D6-AA1E-4A5A-9151-1FBE66AFAFA2}"/>
              </a:ext>
            </a:extLst>
          </p:cNvPr>
          <p:cNvPicPr>
            <a:picLocks noChangeAspect="1" noChangeArrowheads="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7175202" y="4164434"/>
            <a:ext cx="3308350" cy="1225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600597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4" r:id="rId3"/>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5/21/2020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1" name="Picture 10">
            <a:extLst>
              <a:ext uri="{FF2B5EF4-FFF2-40B4-BE49-F238E27FC236}">
                <a16:creationId xmlns:a16="http://schemas.microsoft.com/office/drawing/2014/main" id="{27DDFCF1-4CE4-E84A-805D-D40A188E9820}"/>
              </a:ext>
            </a:extLst>
          </p:cNvPr>
          <p:cNvPicPr>
            <a:picLocks noChangeAspect="1"/>
          </p:cNvPicPr>
          <p:nvPr userDrawn="1"/>
        </p:nvPicPr>
        <p:blipFill rotWithShape="1">
          <a:blip r:embed="rId5"/>
          <a:srcRect l="1063" r="11765"/>
          <a:stretch/>
        </p:blipFill>
        <p:spPr>
          <a:xfrm>
            <a:off x="542612" y="5783995"/>
            <a:ext cx="9897452" cy="1018248"/>
          </a:xfrm>
          <a:prstGeom prst="rect">
            <a:avLst/>
          </a:prstGeom>
        </p:spPr>
      </p:pic>
      <p:pic>
        <p:nvPicPr>
          <p:cNvPr id="5" name="Picture 4">
            <a:extLst>
              <a:ext uri="{FF2B5EF4-FFF2-40B4-BE49-F238E27FC236}">
                <a16:creationId xmlns:a16="http://schemas.microsoft.com/office/drawing/2014/main" id="{A398207A-8CDF-9143-9F22-490B2EA5AA79}"/>
              </a:ext>
            </a:extLst>
          </p:cNvPr>
          <p:cNvPicPr>
            <a:picLocks noChangeAspect="1"/>
          </p:cNvPicPr>
          <p:nvPr userDrawn="1"/>
        </p:nvPicPr>
        <p:blipFill>
          <a:blip r:embed="rId6"/>
          <a:stretch>
            <a:fillRect/>
          </a:stretch>
        </p:blipFill>
        <p:spPr>
          <a:xfrm>
            <a:off x="10577853" y="6115433"/>
            <a:ext cx="930210" cy="402527"/>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83801C86-551B-4D87-A482-30E21FF80393}"/>
              </a:ext>
            </a:extLst>
          </p:cNvPr>
          <p:cNvPicPr>
            <a:picLocks noChangeAspect="1"/>
          </p:cNvPicPr>
          <p:nvPr userDrawn="1"/>
        </p:nvPicPr>
        <p:blipFill>
          <a:blip r:embed="rId7"/>
          <a:stretch>
            <a:fillRect/>
          </a:stretch>
        </p:blipFill>
        <p:spPr>
          <a:xfrm>
            <a:off x="1708448" y="4164434"/>
            <a:ext cx="3786192" cy="1432527"/>
          </a:xfrm>
          <a:prstGeom prst="rect">
            <a:avLst/>
          </a:prstGeom>
        </p:spPr>
      </p:pic>
      <p:pic>
        <p:nvPicPr>
          <p:cNvPr id="4098" name="Picture 2" descr="image004">
            <a:extLst>
              <a:ext uri="{FF2B5EF4-FFF2-40B4-BE49-F238E27FC236}">
                <a16:creationId xmlns:a16="http://schemas.microsoft.com/office/drawing/2014/main" id="{7E1403CA-B9B1-4A56-B183-D20D12B7C33E}"/>
              </a:ext>
            </a:extLst>
          </p:cNvPr>
          <p:cNvPicPr>
            <a:picLocks noChangeAspect="1" noChangeArrowheads="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7334994" y="4164434"/>
            <a:ext cx="3242859" cy="1201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52029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iTmr3E-7_WAhVKPxQKHfltCYIQjRwIBw&amp;url=http://www.nthea.com/&amp;psig=AFQjCNF0tylDp5EW-HiN9VQBkG7Pf7-gLA&amp;ust=1506416129536853"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60.png"/><Relationship Id="rId3" Type="http://schemas.microsoft.com/office/2007/relationships/hdphoto" Target="../media/hdphoto1.wdp"/><Relationship Id="rId7" Type="http://schemas.openxmlformats.org/officeDocument/2006/relationships/image" Target="../media/image59.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1.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65.jpg"/><Relationship Id="rId3" Type="http://schemas.openxmlformats.org/officeDocument/2006/relationships/image" Target="../media/image63.png"/><Relationship Id="rId7" Type="http://schemas.openxmlformats.org/officeDocument/2006/relationships/image" Target="../media/image64.jpeg"/><Relationship Id="rId2" Type="http://schemas.openxmlformats.org/officeDocument/2006/relationships/image" Target="../media/image62.png"/><Relationship Id="rId1" Type="http://schemas.openxmlformats.org/officeDocument/2006/relationships/slideLayout" Target="../slideLayouts/slideLayout2.xml"/><Relationship Id="rId6" Type="http://schemas.openxmlformats.org/officeDocument/2006/relationships/hyperlink" Target="https://www.google.co.uk/url?sa=i&amp;rct=j&amp;q=&amp;esrc=s&amp;source=images&amp;cd=&amp;cad=rja&amp;uact=8&amp;ved=0ahUKEwiN3cu-2M3XAhXCLsAKHZ3cB8AQjRwIBw&amp;url=https://grimsbyauditorium.org.uk/show/dirty-dancing-the-classic-story-on-stage/&amp;psig=AOvVaw0kZJ10GG4kd1VoTwUD-zQN&amp;ust=1511285800027524" TargetMode="External"/><Relationship Id="rId5" Type="http://schemas.openxmlformats.org/officeDocument/2006/relationships/image" Target="../media/image61.jpeg"/><Relationship Id="rId4" Type="http://schemas.openxmlformats.org/officeDocument/2006/relationships/hyperlink" Target="http://www.google.co.uk/url?sa=i&amp;rct=j&amp;q=&amp;esrc=s&amp;source=images&amp;cd=&amp;cad=rja&amp;uact=8&amp;ved=0ahUKEwjZkN-M2M3XAhWLLMAKHY9sAUYQjRwIBw&amp;url=http://www.theresident.co.uk/london-culture-events/south-west-londons-season-theatre-shows/&amp;psig=AOvVaw25CYdZb2ftHMfdH_DdStrk&amp;ust=1511285697517253" TargetMode="Externa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66.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hyperlink" Target="https://www.google.co.uk/url?sa=i&amp;rct=j&amp;q=&amp;esrc=s&amp;source=images&amp;cd=&amp;cad=rja&amp;uact=8&amp;ved=0ahUKEwiB4pSt2c3XAhVQGsAKHaikBGIQjRwIBw&amp;url=https://nameberry.com/blog/20-best-super-sleuth-names-for-boys&amp;psig=AOvVaw3dTyWfxcAL37NM7yyZL8eO&amp;ust=1511286032219998" TargetMode="External"/><Relationship Id="rId7" Type="http://schemas.openxmlformats.org/officeDocument/2006/relationships/hyperlink" Target="https://www.google.co.uk/url?sa=i&amp;rct=j&amp;q=&amp;esrc=s&amp;source=images&amp;cd=&amp;cad=rja&amp;uact=8&amp;ved=0ahUKEwiTqd_52c3XAhXiKMAKHY98AUoQjRwIBw&amp;url=https://www.resumeok.com/science-teacher-resume-samples/&amp;psig=AOvVaw0c9lRwMkvC-wyw9sPF1jJo&amp;ust=1511286194010553" TargetMode="External"/><Relationship Id="rId12" Type="http://schemas.openxmlformats.org/officeDocument/2006/relationships/image" Target="../media/image7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8.png"/><Relationship Id="rId11" Type="http://schemas.openxmlformats.org/officeDocument/2006/relationships/hyperlink" Target="http://www.google.co.uk/url?sa=i&amp;rct=j&amp;q=&amp;esrc=s&amp;source=images&amp;cd=&amp;cad=rja&amp;uact=8&amp;ved=0ahUKEwjTrtWt2s3XAhWrAcAKHTmBClEQjRwIBw&amp;url=http://www.dexs.co.uk/sector/laboratory-couriers/&amp;psig=AOvVaw32DIBXf2HYBcYEg0cME83p&amp;ust=1511286302680781" TargetMode="External"/><Relationship Id="rId5" Type="http://schemas.openxmlformats.org/officeDocument/2006/relationships/hyperlink" Target="https://jobs.west-midlands.police.uk/" TargetMode="External"/><Relationship Id="rId10" Type="http://schemas.openxmlformats.org/officeDocument/2006/relationships/image" Target="../media/image70.jpeg"/><Relationship Id="rId4" Type="http://schemas.openxmlformats.org/officeDocument/2006/relationships/image" Target="../media/image67.jpeg"/><Relationship Id="rId9" Type="http://schemas.openxmlformats.org/officeDocument/2006/relationships/hyperlink" Target="https://www.google.co.uk/url?sa=i&amp;rct=j&amp;q=&amp;esrc=s&amp;source=images&amp;cd=&amp;cad=rja&amp;uact=8&amp;ved=0ahUKEwi6y8aQ2s3XAhVILsAKHXgJCEkQjRwIBw&amp;url=https://www.marianuniversity.edu/degree/forensic-science/&amp;psig=AOvVaw0OxOKGvhWU9ql-3sJuLXfx&amp;ust=1511286243507194" TargetMode="Externa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72.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hyperlink" Target="https://www.google.co.uk/url?sa=i&amp;rct=j&amp;q=&amp;esrc=s&amp;source=images&amp;cd=&amp;cad=rja&amp;uact=8&amp;ved=0ahUKEwiUkI_B3M3XAhXoJMAKHcbhDF0QjRwIBw&amp;url=https://www.corehealth.org.uk/&amp;psig=AOvVaw01PGQYwQ6JsPS-l8M6XSi1&amp;ust=1511286875764192" TargetMode="External"/><Relationship Id="rId3" Type="http://schemas.openxmlformats.org/officeDocument/2006/relationships/image" Target="../media/image73.jpeg"/><Relationship Id="rId7" Type="http://schemas.openxmlformats.org/officeDocument/2006/relationships/image" Target="../media/image75.jpeg"/><Relationship Id="rId2" Type="http://schemas.openxmlformats.org/officeDocument/2006/relationships/hyperlink" Target="http://www.google.co.uk/url?sa=i&amp;rct=j&amp;q=&amp;esrc=s&amp;source=images&amp;cd=&amp;cad=rja&amp;uact=8&amp;ved=0ahUKEwiXz9nB283XAhVDIMAKHTuwCwYQjRwIBw&amp;url=http://www.bantamsbanter.co.uk/tftt//the-agonising-build-up-to-wembley&amp;psig=AOvVaw2xvrIhVtsAR_qU04gt5pB1&amp;ust=1511286616173982" TargetMode="External"/><Relationship Id="rId1" Type="http://schemas.openxmlformats.org/officeDocument/2006/relationships/slideLayout" Target="../slideLayouts/slideLayout2.xml"/><Relationship Id="rId6" Type="http://schemas.openxmlformats.org/officeDocument/2006/relationships/hyperlink" Target="https://www.google.co.uk/url?sa=i&amp;rct=j&amp;q=&amp;esrc=s&amp;source=images&amp;cd=&amp;cad=rja&amp;uact=8&amp;ved=0ahUKEwjcuuOR3M3XAhWMHsAKHeCECDwQjRwIBw&amp;url=https://www.activehighs.co.uk/outdoor-activities-in-the-scottish-highlands.html&amp;psig=AOvVaw2CkW7N8lUNeNXjayTo_upx&amp;ust=1511286780524556" TargetMode="External"/><Relationship Id="rId11" Type="http://schemas.openxmlformats.org/officeDocument/2006/relationships/image" Target="../media/image78.jpg"/><Relationship Id="rId5" Type="http://schemas.openxmlformats.org/officeDocument/2006/relationships/image" Target="../media/image74.jpeg"/><Relationship Id="rId10" Type="http://schemas.openxmlformats.org/officeDocument/2006/relationships/image" Target="../media/image77.jpg"/><Relationship Id="rId4" Type="http://schemas.openxmlformats.org/officeDocument/2006/relationships/hyperlink" Target="http://www.google.co.uk/url?sa=i&amp;rct=j&amp;q=&amp;esrc=s&amp;source=images&amp;cd=&amp;cad=rja&amp;uact=8&amp;ved=0ahUKEwiGi9LR283XAhWMJMAKHXCzB3kQjRwIBw&amp;url=http://www.justphysio.co.uk/physiotherapy-article-801662557-the_life_of_a_sports.html&amp;psig=AOvVaw1NEeF14Db4hgBQqIzPcuTG&amp;ust=1511286650194502" TargetMode="External"/><Relationship Id="rId9" Type="http://schemas.openxmlformats.org/officeDocument/2006/relationships/image" Target="../media/image76.jpg"/></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79.jp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image" Target="../media/image80.jpeg"/><Relationship Id="rId1" Type="http://schemas.openxmlformats.org/officeDocument/2006/relationships/slideLayout" Target="../slideLayouts/slideLayout2.xml"/><Relationship Id="rId5" Type="http://schemas.openxmlformats.org/officeDocument/2006/relationships/image" Target="../media/image83.png"/><Relationship Id="rId4" Type="http://schemas.openxmlformats.org/officeDocument/2006/relationships/image" Target="../media/image82.jpg"/></Relationships>
</file>

<file path=ppt/slides/_rels/slide43.xml.rels><?xml version="1.0" encoding="UTF-8" standalone="yes"?>
<Relationships xmlns="http://schemas.openxmlformats.org/package/2006/relationships"><Relationship Id="rId8" Type="http://schemas.openxmlformats.org/officeDocument/2006/relationships/image" Target="../media/image84.jpeg"/><Relationship Id="rId3" Type="http://schemas.openxmlformats.org/officeDocument/2006/relationships/diagramLayout" Target="../diagrams/layout5.xml"/><Relationship Id="rId7" Type="http://schemas.openxmlformats.org/officeDocument/2006/relationships/hyperlink" Target="https://www.google.co.uk/url?sa=i&amp;rct=j&amp;q=&amp;esrc=s&amp;source=images&amp;cd=&amp;cad=rja&amp;uact=8&amp;ved=2ahUKEwiLidfHrYfZAhXnDMAKHVI-AwEQjRx6BAgAEAY&amp;url=https://gsbse.umaine.edu/programs/&amp;psig=AOvVaw3WD5nrvMZs1nSwqMw0Y7RI&amp;ust=1517665174113997" TargetMode="Externa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hyperlink" Target="http://www.google.co.uk/url?sa=i&amp;rct=j&amp;q=&amp;esrc=s&amp;source=images&amp;cd=&amp;cad=rja&amp;uact=8&amp;ved=2ahUKEwjTnIvTrYfZAhXlJ8AKHQbwA0wQjRx6BAgAEAY&amp;url=http://www.mdx.ac.uk/courses/postgraduate/biomedical-science-cellular-pathology&amp;psig=AOvVaw3WD5nrvMZs1nSwqMw0Y7RI&amp;ust=1517665174113997" TargetMode="External"/><Relationship Id="rId1" Type="http://schemas.openxmlformats.org/officeDocument/2006/relationships/slideLayout" Target="../slideLayouts/slideLayout2.xml"/><Relationship Id="rId6" Type="http://schemas.openxmlformats.org/officeDocument/2006/relationships/image" Target="../media/image87.jpg"/><Relationship Id="rId5" Type="http://schemas.openxmlformats.org/officeDocument/2006/relationships/image" Target="../media/image86.jpeg"/><Relationship Id="rId4" Type="http://schemas.openxmlformats.org/officeDocument/2006/relationships/hyperlink" Target="https://www.google.co.uk/url?sa=i&amp;rct=j&amp;q=&amp;esrc=s&amp;source=images&amp;cd=&amp;cad=rja&amp;uact=8&amp;ved=2ahUKEwi95OvirYfZAhVjK8AKHSyfBD4QjRx6BAgAEAY&amp;url=https://biomedicalcounselor.wordpress.com/2017/05/18/biotechnology-vs-biomedical-science-vs-biomedical-engineering/&amp;psig=AOvVaw3WD5nrvMZs1nSwqMw0Y7RI&amp;ust=1517665174113997"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88.png"/><Relationship Id="rId7" Type="http://schemas.openxmlformats.org/officeDocument/2006/relationships/image" Target="../media/image91.png"/><Relationship Id="rId2" Type="http://schemas.openxmlformats.org/officeDocument/2006/relationships/hyperlink" Target="https://www.google.com/url?sa=i&amp;rct=j&amp;q=&amp;esrc=s&amp;source=images&amp;cd=&amp;ved=2ahUKEwj38bHTt8vkAhW15OAKHVoDCaEQjRx6BAgBEAQ&amp;url=https://www.iconfinder.com/icons/2058263/did_you_know_faq_find_out_help_question_question_mark_icon&amp;psig=AOvVaw1zqkfIJ-HtOoARLclbFQBN&amp;ust=1568382871800522" TargetMode="External"/><Relationship Id="rId1" Type="http://schemas.openxmlformats.org/officeDocument/2006/relationships/slideLayout" Target="../slideLayouts/slideLayout2.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hyperlink" Target="https://www.google.com/url?sa=i&amp;rct=j&amp;q=&amp;esrc=s&amp;source=images&amp;cd=&amp;ved=2ahUKEwi-uf-UuMvkAhW58uAKHe7DDwYQjRx6BAgBEAQ&amp;url=https://www.iconfinder.com/icons/110273/comment_talk_icon&amp;psig=AOvVaw1xDBq2Uql8Li4lGFlvomcf&amp;ust=156838300727479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1287169"/>
            <a:ext cx="5367131" cy="815007"/>
          </a:xfrm>
          <a:prstGeom prst="rect">
            <a:avLst/>
          </a:prstGeom>
          <a:solidFill>
            <a:srgbClr val="6B237B"/>
          </a:solidFill>
          <a:effectLst/>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Autofit/>
          </a:bodyPr>
          <a:lstStyle>
            <a:lvl1pPr algn="ctr" defTabSz="914400" rtl="0" eaLnBrk="1" latinLnBrk="0" hangingPunct="1">
              <a:lnSpc>
                <a:spcPct val="90000"/>
              </a:lnSpc>
              <a:spcBef>
                <a:spcPct val="0"/>
              </a:spcBef>
              <a:buNone/>
              <a:defRPr sz="6000" b="1" i="0" kern="1200" spc="-140" baseline="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GB" sz="5400" dirty="0">
                <a:latin typeface="Arial" panose="020B0604020202020204" pitchFamily="34" charset="0"/>
                <a:cs typeface="Arial" panose="020B0604020202020204" pitchFamily="34" charset="0"/>
              </a:rPr>
              <a:t>   Careers and  </a:t>
            </a:r>
          </a:p>
        </p:txBody>
      </p:sp>
      <p:sp>
        <p:nvSpPr>
          <p:cNvPr id="9" name="Title 1">
            <a:extLst>
              <a:ext uri="{FF2B5EF4-FFF2-40B4-BE49-F238E27FC236}">
                <a16:creationId xmlns:a16="http://schemas.microsoft.com/office/drawing/2014/main" id="{3376CDBC-7ED2-485E-BEF0-50018254F138}"/>
              </a:ext>
            </a:extLst>
          </p:cNvPr>
          <p:cNvSpPr txBox="1">
            <a:spLocks/>
          </p:cNvSpPr>
          <p:nvPr/>
        </p:nvSpPr>
        <p:spPr>
          <a:xfrm>
            <a:off x="-39756" y="2405271"/>
            <a:ext cx="6341165" cy="815007"/>
          </a:xfrm>
          <a:prstGeom prst="rect">
            <a:avLst/>
          </a:prstGeom>
          <a:solidFill>
            <a:srgbClr val="6B237B"/>
          </a:solidFill>
          <a:effectLst/>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Autofit/>
          </a:bodyPr>
          <a:lstStyle>
            <a:lvl1pPr algn="ctr" defTabSz="914400" rtl="0" eaLnBrk="1" latinLnBrk="0" hangingPunct="1">
              <a:lnSpc>
                <a:spcPct val="90000"/>
              </a:lnSpc>
              <a:spcBef>
                <a:spcPct val="0"/>
              </a:spcBef>
              <a:buNone/>
              <a:defRPr sz="6000" b="1" i="0" kern="1200" spc="-140" baseline="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GB" sz="5400" dirty="0">
                <a:latin typeface="Arial" panose="020B0604020202020204" pitchFamily="34" charset="0"/>
                <a:cs typeface="Arial" panose="020B0604020202020204" pitchFamily="34" charset="0"/>
              </a:rPr>
              <a:t>   Higher Education</a:t>
            </a:r>
          </a:p>
        </p:txBody>
      </p:sp>
      <p:pic>
        <p:nvPicPr>
          <p:cNvPr id="3" name="Picture 2">
            <a:extLst>
              <a:ext uri="{FF2B5EF4-FFF2-40B4-BE49-F238E27FC236}">
                <a16:creationId xmlns:a16="http://schemas.microsoft.com/office/drawing/2014/main" id="{E2A0F939-54BC-41A8-8362-F94303ED0BD0}"/>
              </a:ext>
            </a:extLst>
          </p:cNvPr>
          <p:cNvPicPr>
            <a:picLocks noChangeAspect="1"/>
          </p:cNvPicPr>
          <p:nvPr/>
        </p:nvPicPr>
        <p:blipFill rotWithShape="1">
          <a:blip r:embed="rId2"/>
          <a:srcRect l="14241" r="5650"/>
          <a:stretch/>
        </p:blipFill>
        <p:spPr>
          <a:xfrm>
            <a:off x="7742584" y="195421"/>
            <a:ext cx="4154558" cy="3813511"/>
          </a:xfrm>
          <a:prstGeom prst="teardrop">
            <a:avLst/>
          </a:prstGeom>
        </p:spPr>
      </p:pic>
    </p:spTree>
    <p:extLst>
      <p:ext uri="{BB962C8B-B14F-4D97-AF65-F5344CB8AC3E}">
        <p14:creationId xmlns:p14="http://schemas.microsoft.com/office/powerpoint/2010/main" val="204049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a:t>HeppSY stands for Higher Education Progression Partnership South Yorkshire.</a:t>
            </a:r>
          </a:p>
          <a:p>
            <a:r>
              <a:rPr lang="en-GB" dirty="0"/>
              <a:t>HeppSY is part of a national programme which supports young people in Year 9 to Year 13.</a:t>
            </a:r>
          </a:p>
          <a:p>
            <a:r>
              <a:rPr lang="en-GB" dirty="0"/>
              <a:t>We provide impartial information and advice and engage with all higher education opportunities to help young people make the best choices for them individually. </a:t>
            </a:r>
          </a:p>
        </p:txBody>
      </p:sp>
      <p:sp>
        <p:nvSpPr>
          <p:cNvPr id="3" name="Title 2"/>
          <p:cNvSpPr>
            <a:spLocks noGrp="1"/>
          </p:cNvSpPr>
          <p:nvPr>
            <p:ph type="title"/>
          </p:nvPr>
        </p:nvSpPr>
        <p:spPr>
          <a:xfrm>
            <a:off x="838200" y="365125"/>
            <a:ext cx="10655808" cy="1325563"/>
          </a:xfrm>
        </p:spPr>
        <p:txBody>
          <a:bodyPr/>
          <a:lstStyle/>
          <a:p>
            <a:r>
              <a:rPr lang="en-GB" dirty="0"/>
              <a:t>These resources are provided by </a:t>
            </a:r>
            <a:r>
              <a:rPr lang="en-GB" dirty="0" err="1"/>
              <a:t>HeppSY</a:t>
            </a:r>
            <a:endParaRPr lang="en-GB" dirty="0"/>
          </a:p>
        </p:txBody>
      </p:sp>
    </p:spTree>
    <p:extLst>
      <p:ext uri="{BB962C8B-B14F-4D97-AF65-F5344CB8AC3E}">
        <p14:creationId xmlns:p14="http://schemas.microsoft.com/office/powerpoint/2010/main" val="978711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2372360"/>
            <a:ext cx="10515600" cy="3103978"/>
          </a:xfrm>
        </p:spPr>
        <p:txBody>
          <a:bodyPr>
            <a:normAutofit/>
          </a:bodyPr>
          <a:lstStyle/>
          <a:p>
            <a:pPr marL="0" indent="0">
              <a:buNone/>
            </a:pPr>
            <a:endParaRPr lang="en-GB" dirty="0"/>
          </a:p>
          <a:p>
            <a:r>
              <a:rPr lang="en-GB" dirty="0"/>
              <a:t>Gain words and phrases that will help you talk about university level study and your thoughts about it.</a:t>
            </a:r>
          </a:p>
          <a:p>
            <a:r>
              <a:rPr lang="en-GB" dirty="0"/>
              <a:t>Find roles or careers that inspire curiosity and offer scope for your future.</a:t>
            </a:r>
          </a:p>
          <a:p>
            <a:endParaRPr lang="en-GB" dirty="0">
              <a:solidFill>
                <a:schemeClr val="accent1"/>
              </a:solidFill>
            </a:endParaRPr>
          </a:p>
          <a:p>
            <a:endParaRPr lang="en-GB" dirty="0"/>
          </a:p>
        </p:txBody>
      </p:sp>
      <p:sp>
        <p:nvSpPr>
          <p:cNvPr id="5" name="Title 1">
            <a:extLst>
              <a:ext uri="{FF2B5EF4-FFF2-40B4-BE49-F238E27FC236}">
                <a16:creationId xmlns:a16="http://schemas.microsoft.com/office/drawing/2014/main" id="{1A43DFF8-4CD6-445C-907B-EA78C1EF49BC}"/>
              </a:ext>
            </a:extLst>
          </p:cNvPr>
          <p:cNvSpPr txBox="1">
            <a:spLocks/>
          </p:cNvSpPr>
          <p:nvPr/>
        </p:nvSpPr>
        <p:spPr>
          <a:xfrm>
            <a:off x="-39756" y="717803"/>
            <a:ext cx="5367131" cy="922915"/>
          </a:xfrm>
          <a:prstGeom prst="rect">
            <a:avLst/>
          </a:prstGeom>
          <a:solidFill>
            <a:srgbClr val="6B237B"/>
          </a:solidFill>
          <a:effectLst/>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Autofit/>
          </a:bodyPr>
          <a:lstStyle>
            <a:lvl1pPr algn="ctr" defTabSz="914400" rtl="0" eaLnBrk="1" latinLnBrk="0" hangingPunct="1">
              <a:lnSpc>
                <a:spcPct val="90000"/>
              </a:lnSpc>
              <a:spcBef>
                <a:spcPct val="0"/>
              </a:spcBef>
              <a:buNone/>
              <a:defRPr sz="6000" b="1" i="0" kern="1200" spc="-140" baseline="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GB" sz="5400" dirty="0">
                <a:latin typeface="Arial" panose="020B0604020202020204" pitchFamily="34" charset="0"/>
                <a:cs typeface="Arial" panose="020B0604020202020204" pitchFamily="34" charset="0"/>
              </a:rPr>
              <a:t>   Outcomes</a:t>
            </a:r>
          </a:p>
        </p:txBody>
      </p:sp>
      <p:sp>
        <p:nvSpPr>
          <p:cNvPr id="6" name="Title 1">
            <a:extLst>
              <a:ext uri="{FF2B5EF4-FFF2-40B4-BE49-F238E27FC236}">
                <a16:creationId xmlns:a16="http://schemas.microsoft.com/office/drawing/2014/main" id="{72475E49-5B9C-4900-833D-396DE8461D17}"/>
              </a:ext>
            </a:extLst>
          </p:cNvPr>
          <p:cNvSpPr txBox="1">
            <a:spLocks/>
          </p:cNvSpPr>
          <p:nvPr/>
        </p:nvSpPr>
        <p:spPr>
          <a:xfrm>
            <a:off x="0" y="1736501"/>
            <a:ext cx="7242314" cy="635859"/>
          </a:xfrm>
          <a:prstGeom prst="rect">
            <a:avLst/>
          </a:prstGeom>
          <a:solidFill>
            <a:srgbClr val="6B237B">
              <a:alpha val="65000"/>
            </a:srgbClr>
          </a:solidFill>
          <a:effectLst/>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Autofit/>
          </a:bodyPr>
          <a:lstStyle>
            <a:lvl1pPr algn="ctr" defTabSz="914400" rtl="0" eaLnBrk="1" latinLnBrk="0" hangingPunct="1">
              <a:lnSpc>
                <a:spcPct val="90000"/>
              </a:lnSpc>
              <a:spcBef>
                <a:spcPct val="0"/>
              </a:spcBef>
              <a:buNone/>
              <a:defRPr sz="6000" b="1" i="0" kern="1200" spc="-140" baseline="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GB" sz="5400" dirty="0">
                <a:latin typeface="Arial" panose="020B0604020202020204" pitchFamily="34" charset="0"/>
                <a:cs typeface="Arial" panose="020B0604020202020204" pitchFamily="34" charset="0"/>
              </a:rPr>
              <a:t>   </a:t>
            </a:r>
            <a:r>
              <a:rPr lang="en-GB" sz="3600" dirty="0">
                <a:latin typeface="Arial" panose="020B0604020202020204" pitchFamily="34" charset="0"/>
                <a:cs typeface="Arial" panose="020B0604020202020204" pitchFamily="34" charset="0"/>
              </a:rPr>
              <a:t>This presentation will help you:</a:t>
            </a:r>
            <a:endParaRPr lang="en-GB" sz="5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29588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p:cNvSpPr>
            <a:spLocks noGrp="1"/>
          </p:cNvSpPr>
          <p:nvPr>
            <p:ph idx="1"/>
          </p:nvPr>
        </p:nvSpPr>
        <p:spPr>
          <a:xfrm>
            <a:off x="1295467" y="1268760"/>
            <a:ext cx="10273141" cy="5040560"/>
          </a:xfrm>
        </p:spPr>
        <p:txBody>
          <a:bodyPr numCol="1">
            <a:normAutofit/>
          </a:bodyPr>
          <a:lstStyle/>
          <a:p>
            <a:pPr>
              <a:buNone/>
            </a:pPr>
            <a:endParaRPr lang="en-GB" altLang="en-GB" sz="4700" b="1" dirty="0">
              <a:solidFill>
                <a:srgbClr val="FF3399"/>
              </a:solidFill>
              <a:latin typeface="Arial Rounded MT Bold" pitchFamily="34" charset="0"/>
            </a:endParaRPr>
          </a:p>
          <a:p>
            <a:pPr>
              <a:buNone/>
            </a:pPr>
            <a:endParaRPr lang="en-GB" altLang="en-GB" sz="4000" dirty="0">
              <a:latin typeface="Arial Rounded MT Bold" pitchFamily="34" charset="0"/>
            </a:endParaRPr>
          </a:p>
          <a:p>
            <a:pPr>
              <a:buNone/>
            </a:pPr>
            <a:endParaRPr lang="en-GB" altLang="en-GB" sz="4700" b="1" dirty="0">
              <a:solidFill>
                <a:srgbClr val="FF3399"/>
              </a:solidFill>
              <a:latin typeface="Arial Rounded MT Bold" pitchFamily="34" charset="0"/>
            </a:endParaRPr>
          </a:p>
          <a:p>
            <a:pPr eaLnBrk="1" hangingPunct="1"/>
            <a:endParaRPr lang="en-GB" altLang="en-GB" sz="4700" dirty="0">
              <a:latin typeface="Arial Rounded MT Bold" pitchFamily="34" charset="0"/>
            </a:endParaRPr>
          </a:p>
          <a:p>
            <a:pPr eaLnBrk="1" hangingPunct="1"/>
            <a:endParaRPr lang="en-GB" altLang="en-GB" sz="4700" b="1" dirty="0">
              <a:latin typeface="Eras Demi ITC" pitchFamily="34" charset="0"/>
            </a:endParaRPr>
          </a:p>
          <a:p>
            <a:pPr eaLnBrk="1" hangingPunct="1">
              <a:buNone/>
            </a:pPr>
            <a:endParaRPr lang="en-GB" altLang="en-GB" sz="3700" dirty="0">
              <a:latin typeface="+mj-lt"/>
            </a:endParaRPr>
          </a:p>
          <a:p>
            <a:pPr eaLnBrk="1" hangingPunct="1">
              <a:buFont typeface="Wingdings 3" pitchFamily="18" charset="2"/>
              <a:buNone/>
            </a:pPr>
            <a:endParaRPr lang="en-GB" altLang="en-GB" sz="3700" dirty="0">
              <a:latin typeface="+mj-lt"/>
            </a:endParaRPr>
          </a:p>
          <a:p>
            <a:pPr eaLnBrk="1" hangingPunct="1">
              <a:buFont typeface="Wingdings 3" pitchFamily="18" charset="2"/>
              <a:buNone/>
            </a:pPr>
            <a:endParaRPr lang="en-GB" altLang="en-GB" sz="2700" dirty="0">
              <a:latin typeface="Verdana" pitchFamily="34" charset="0"/>
            </a:endParaRPr>
          </a:p>
          <a:p>
            <a:pPr eaLnBrk="1" hangingPunct="1"/>
            <a:endParaRPr lang="en-GB" altLang="en-GB" sz="2700" dirty="0">
              <a:latin typeface="Verdana" pitchFamily="34" charset="0"/>
            </a:endParaRPr>
          </a:p>
        </p:txBody>
      </p:sp>
      <p:sp>
        <p:nvSpPr>
          <p:cNvPr id="11" name="Content Placeholder 1"/>
          <p:cNvSpPr txBox="1">
            <a:spLocks/>
          </p:cNvSpPr>
          <p:nvPr/>
        </p:nvSpPr>
        <p:spPr>
          <a:xfrm>
            <a:off x="7022666" y="1461006"/>
            <a:ext cx="4896544" cy="1942773"/>
          </a:xfrm>
          <a:prstGeom prst="rect">
            <a:avLst/>
          </a:prstGeom>
        </p:spPr>
        <p:txBody>
          <a:bodyPr vert="horz" lIns="121917" tIns="60958" rIns="121917" bIns="60958" numCol="1"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altLang="en-GB" dirty="0">
                <a:latin typeface="Arial"/>
              </a:rPr>
              <a:t>This means it is studied after A Levels / BTECs / Level 3 qualifications.</a:t>
            </a:r>
          </a:p>
          <a:p>
            <a:pPr marL="0" indent="0">
              <a:buNone/>
            </a:pPr>
            <a:endParaRPr lang="en-GB" altLang="en-GB" dirty="0">
              <a:latin typeface="Arial Rounded MT Bold" panose="020F0704030504030204" pitchFamily="34" charset="0"/>
            </a:endParaRPr>
          </a:p>
        </p:txBody>
      </p:sp>
      <p:sp>
        <p:nvSpPr>
          <p:cNvPr id="13" name="Rectangle 12"/>
          <p:cNvSpPr/>
          <p:nvPr/>
        </p:nvSpPr>
        <p:spPr>
          <a:xfrm>
            <a:off x="576064" y="1461006"/>
            <a:ext cx="6096000" cy="2092877"/>
          </a:xfrm>
          <a:prstGeom prst="rect">
            <a:avLst/>
          </a:prstGeom>
        </p:spPr>
        <p:txBody>
          <a:bodyPr lIns="121917" tIns="60958" rIns="121917" bIns="60958" numCol="1">
            <a:spAutoFit/>
          </a:bodyPr>
          <a:lstStyle/>
          <a:p>
            <a:pPr marL="457200" indent="-457200" algn="ctr">
              <a:buFont typeface="Arial" panose="020B0604020202020204" pitchFamily="34" charset="0"/>
              <a:buChar char="•"/>
            </a:pPr>
            <a:r>
              <a:rPr lang="en-GB" altLang="en-GB" sz="3200" dirty="0">
                <a:latin typeface="Arial"/>
              </a:rPr>
              <a:t>Higher education is studied at </a:t>
            </a:r>
            <a:r>
              <a:rPr lang="en-GB" altLang="en-GB" sz="3200" dirty="0">
                <a:solidFill>
                  <a:schemeClr val="accent1"/>
                </a:solidFill>
                <a:latin typeface="Arial"/>
              </a:rPr>
              <a:t>Universities and Colleges. </a:t>
            </a:r>
            <a:r>
              <a:rPr lang="en-GB" altLang="en-GB" sz="3200" dirty="0">
                <a:latin typeface="Arial"/>
              </a:rPr>
              <a:t>It is a programme of study at </a:t>
            </a:r>
            <a:r>
              <a:rPr lang="en-GB" altLang="en-GB" sz="3200" dirty="0">
                <a:solidFill>
                  <a:schemeClr val="accent1"/>
                </a:solidFill>
                <a:latin typeface="Arial"/>
              </a:rPr>
              <a:t>Level 4 and above.</a:t>
            </a:r>
          </a:p>
        </p:txBody>
      </p:sp>
      <p:pic>
        <p:nvPicPr>
          <p:cNvPr id="15" name="Picture 2" descr="Image result for higher education">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a:xfrm>
            <a:off x="896777" y="3563822"/>
            <a:ext cx="6752049" cy="371532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p:cNvGraphicFramePr>
            <a:graphicFrameLocks noGrp="1"/>
          </p:cNvGraphicFramePr>
          <p:nvPr>
            <p:extLst>
              <p:ext uri="{D42A27DB-BD31-4B8C-83A1-F6EECF244321}">
                <p14:modId xmlns:p14="http://schemas.microsoft.com/office/powerpoint/2010/main" val="162574166"/>
              </p:ext>
            </p:extLst>
          </p:nvPr>
        </p:nvGraphicFramePr>
        <p:xfrm>
          <a:off x="8047516" y="3390065"/>
          <a:ext cx="3483328" cy="1942772"/>
        </p:xfrm>
        <a:graphic>
          <a:graphicData uri="http://schemas.openxmlformats.org/drawingml/2006/table">
            <a:tbl>
              <a:tblPr firstRow="1" firstCol="1" bandRow="1">
                <a:tableStyleId>{5940675A-B579-460E-94D1-54222C63F5DA}</a:tableStyleId>
              </a:tblPr>
              <a:tblGrid>
                <a:gridCol w="1815753">
                  <a:extLst>
                    <a:ext uri="{9D8B030D-6E8A-4147-A177-3AD203B41FA5}">
                      <a16:colId xmlns:a16="http://schemas.microsoft.com/office/drawing/2014/main" val="20000"/>
                    </a:ext>
                  </a:extLst>
                </a:gridCol>
                <a:gridCol w="1667575">
                  <a:extLst>
                    <a:ext uri="{9D8B030D-6E8A-4147-A177-3AD203B41FA5}">
                      <a16:colId xmlns:a16="http://schemas.microsoft.com/office/drawing/2014/main" val="20001"/>
                    </a:ext>
                  </a:extLst>
                </a:gridCol>
              </a:tblGrid>
              <a:tr h="449982">
                <a:tc>
                  <a:txBody>
                    <a:bodyPr/>
                    <a:lstStyle/>
                    <a:p>
                      <a:pPr algn="l">
                        <a:lnSpc>
                          <a:spcPct val="115000"/>
                        </a:lnSpc>
                        <a:spcAft>
                          <a:spcPts val="0"/>
                        </a:spcAft>
                      </a:pPr>
                      <a:r>
                        <a:rPr lang="en-GB" altLang="en-GB" sz="2000" b="1" dirty="0">
                          <a:solidFill>
                            <a:schemeClr val="accent1"/>
                          </a:solidFill>
                          <a:effectLst/>
                          <a:latin typeface="Calibri" panose="020F0502020204030204" pitchFamily="34" charset="0"/>
                          <a:cs typeface="Calibri" panose="020F0502020204030204" pitchFamily="34" charset="0"/>
                        </a:rPr>
                        <a:t>Level 1 &amp; 2</a:t>
                      </a:r>
                      <a:endParaRPr lang="en-GB" altLang="en-GB" sz="2000" b="1" dirty="0">
                        <a:solidFill>
                          <a:schemeClr val="accent1"/>
                        </a:solidFill>
                        <a:effectLst/>
                        <a:latin typeface="Calibri" panose="020F0502020204030204" pitchFamily="34" charset="0"/>
                        <a:ea typeface="Calibri"/>
                        <a:cs typeface="Calibri" panose="020F0502020204030204" pitchFamily="34" charset="0"/>
                      </a:endParaRPr>
                    </a:p>
                  </a:txBody>
                  <a:tcPr marT="0" marB="0" anchor="ctr"/>
                </a:tc>
                <a:tc>
                  <a:txBody>
                    <a:bodyPr/>
                    <a:lstStyle/>
                    <a:p>
                      <a:pPr algn="l">
                        <a:lnSpc>
                          <a:spcPct val="115000"/>
                        </a:lnSpc>
                        <a:spcAft>
                          <a:spcPts val="0"/>
                        </a:spcAft>
                      </a:pPr>
                      <a:r>
                        <a:rPr lang="en-GB" altLang="en-GB" sz="2000" b="1" dirty="0">
                          <a:solidFill>
                            <a:schemeClr val="accent1"/>
                          </a:solidFill>
                          <a:effectLst/>
                          <a:latin typeface="Calibri" panose="020F0502020204030204" pitchFamily="34" charset="0"/>
                          <a:cs typeface="Calibri" panose="020F0502020204030204" pitchFamily="34" charset="0"/>
                        </a:rPr>
                        <a:t>GCSE</a:t>
                      </a:r>
                      <a:endParaRPr lang="en-GB" altLang="en-GB" sz="2000" b="1" dirty="0">
                        <a:solidFill>
                          <a:schemeClr val="accent1"/>
                        </a:solidFill>
                        <a:effectLst/>
                        <a:latin typeface="Calibri" panose="020F0502020204030204" pitchFamily="34" charset="0"/>
                        <a:ea typeface="Calibri"/>
                        <a:cs typeface="Calibri" panose="020F0502020204030204" pitchFamily="34" charset="0"/>
                      </a:endParaRPr>
                    </a:p>
                  </a:txBody>
                  <a:tcPr marT="0" marB="0" anchor="ctr"/>
                </a:tc>
                <a:extLst>
                  <a:ext uri="{0D108BD9-81ED-4DB2-BD59-A6C34878D82A}">
                    <a16:rowId xmlns:a16="http://schemas.microsoft.com/office/drawing/2014/main" val="10000"/>
                  </a:ext>
                </a:extLst>
              </a:tr>
              <a:tr h="760627">
                <a:tc>
                  <a:txBody>
                    <a:bodyPr/>
                    <a:lstStyle/>
                    <a:p>
                      <a:pPr algn="l">
                        <a:lnSpc>
                          <a:spcPct val="115000"/>
                        </a:lnSpc>
                        <a:spcAft>
                          <a:spcPts val="0"/>
                        </a:spcAft>
                      </a:pPr>
                      <a:r>
                        <a:rPr lang="en-GB" altLang="en-GB" sz="2000" b="1" dirty="0">
                          <a:solidFill>
                            <a:schemeClr val="accent1"/>
                          </a:solidFill>
                          <a:effectLst/>
                          <a:latin typeface="Calibri" panose="020F0502020204030204" pitchFamily="34" charset="0"/>
                          <a:cs typeface="Calibri" panose="020F0502020204030204" pitchFamily="34" charset="0"/>
                        </a:rPr>
                        <a:t>Level 3</a:t>
                      </a:r>
                      <a:endParaRPr lang="en-GB" altLang="en-GB" sz="2000" b="1" dirty="0">
                        <a:solidFill>
                          <a:schemeClr val="accent1"/>
                        </a:solidFill>
                        <a:effectLst/>
                        <a:latin typeface="Calibri" panose="020F0502020204030204" pitchFamily="34" charset="0"/>
                        <a:ea typeface="Calibri"/>
                        <a:cs typeface="Calibri" panose="020F0502020204030204" pitchFamily="34" charset="0"/>
                      </a:endParaRPr>
                    </a:p>
                  </a:txBody>
                  <a:tcPr marT="0" marB="0" anchor="ctr"/>
                </a:tc>
                <a:tc>
                  <a:txBody>
                    <a:bodyPr/>
                    <a:lstStyle/>
                    <a:p>
                      <a:pPr algn="l">
                        <a:lnSpc>
                          <a:spcPct val="115000"/>
                        </a:lnSpc>
                        <a:spcAft>
                          <a:spcPts val="0"/>
                        </a:spcAft>
                      </a:pPr>
                      <a:r>
                        <a:rPr lang="en-GB" altLang="en-GB" sz="2000" b="1" dirty="0">
                          <a:solidFill>
                            <a:schemeClr val="accent1"/>
                          </a:solidFill>
                          <a:effectLst/>
                          <a:latin typeface="Calibri" panose="020F0502020204030204" pitchFamily="34" charset="0"/>
                          <a:cs typeface="Calibri" panose="020F0502020204030204" pitchFamily="34" charset="0"/>
                        </a:rPr>
                        <a:t>A-Levels / BTECs</a:t>
                      </a:r>
                      <a:endParaRPr lang="en-GB" altLang="en-GB" sz="2000" b="1" dirty="0">
                        <a:solidFill>
                          <a:schemeClr val="accent1"/>
                        </a:solidFill>
                        <a:effectLst/>
                        <a:latin typeface="Calibri" panose="020F0502020204030204" pitchFamily="34" charset="0"/>
                        <a:ea typeface="Calibri"/>
                        <a:cs typeface="Calibri" panose="020F0502020204030204" pitchFamily="34" charset="0"/>
                      </a:endParaRPr>
                    </a:p>
                  </a:txBody>
                  <a:tcPr marT="0" marB="0" anchor="ctr"/>
                </a:tc>
                <a:extLst>
                  <a:ext uri="{0D108BD9-81ED-4DB2-BD59-A6C34878D82A}">
                    <a16:rowId xmlns:a16="http://schemas.microsoft.com/office/drawing/2014/main" val="10001"/>
                  </a:ext>
                </a:extLst>
              </a:tr>
              <a:tr h="732163">
                <a:tc>
                  <a:txBody>
                    <a:bodyPr/>
                    <a:lstStyle/>
                    <a:p>
                      <a:pPr algn="l">
                        <a:lnSpc>
                          <a:spcPct val="115000"/>
                        </a:lnSpc>
                        <a:spcAft>
                          <a:spcPts val="0"/>
                        </a:spcAft>
                      </a:pPr>
                      <a:r>
                        <a:rPr lang="en-GB" altLang="en-GB" sz="2000" b="1" dirty="0">
                          <a:solidFill>
                            <a:schemeClr val="accent1"/>
                          </a:solidFill>
                          <a:effectLst/>
                          <a:latin typeface="Calibri" panose="020F0502020204030204" pitchFamily="34" charset="0"/>
                          <a:cs typeface="Calibri" panose="020F0502020204030204" pitchFamily="34" charset="0"/>
                        </a:rPr>
                        <a:t>Level 4-7</a:t>
                      </a:r>
                      <a:endParaRPr lang="en-GB" altLang="en-GB" sz="2000" b="1" dirty="0">
                        <a:solidFill>
                          <a:schemeClr val="accent1"/>
                        </a:solidFill>
                        <a:effectLst/>
                        <a:latin typeface="Calibri" panose="020F0502020204030204" pitchFamily="34" charset="0"/>
                        <a:ea typeface="Calibri"/>
                        <a:cs typeface="Calibri" panose="020F0502020204030204" pitchFamily="34" charset="0"/>
                      </a:endParaRPr>
                    </a:p>
                  </a:txBody>
                  <a:tcPr marT="0" marB="0" anchor="ctr"/>
                </a:tc>
                <a:tc>
                  <a:txBody>
                    <a:bodyPr/>
                    <a:lstStyle/>
                    <a:p>
                      <a:pPr algn="l">
                        <a:lnSpc>
                          <a:spcPct val="115000"/>
                        </a:lnSpc>
                        <a:spcAft>
                          <a:spcPts val="0"/>
                        </a:spcAft>
                      </a:pPr>
                      <a:r>
                        <a:rPr lang="en-GB" altLang="en-GB" sz="2000" b="1" dirty="0">
                          <a:solidFill>
                            <a:schemeClr val="accent1"/>
                          </a:solidFill>
                          <a:effectLst/>
                          <a:latin typeface="Calibri" panose="020F0502020204030204" pitchFamily="34" charset="0"/>
                          <a:cs typeface="Calibri" panose="020F0502020204030204" pitchFamily="34" charset="0"/>
                        </a:rPr>
                        <a:t>Higher &amp; Degree Level</a:t>
                      </a:r>
                      <a:endParaRPr lang="en-GB" altLang="en-GB" sz="2000" b="1" dirty="0">
                        <a:solidFill>
                          <a:schemeClr val="accent1"/>
                        </a:solidFill>
                        <a:effectLst/>
                        <a:latin typeface="Calibri" panose="020F0502020204030204" pitchFamily="34" charset="0"/>
                        <a:ea typeface="Calibri"/>
                        <a:cs typeface="Calibri" panose="020F0502020204030204" pitchFamily="34" charset="0"/>
                      </a:endParaRPr>
                    </a:p>
                  </a:txBody>
                  <a:tcPr marT="0" marB="0" anchor="ctr"/>
                </a:tc>
                <a:extLst>
                  <a:ext uri="{0D108BD9-81ED-4DB2-BD59-A6C34878D82A}">
                    <a16:rowId xmlns:a16="http://schemas.microsoft.com/office/drawing/2014/main" val="10002"/>
                  </a:ext>
                </a:extLst>
              </a:tr>
            </a:tbl>
          </a:graphicData>
        </a:graphic>
      </p:graphicFrame>
      <p:sp>
        <p:nvSpPr>
          <p:cNvPr id="12" name="Title 1">
            <a:extLst>
              <a:ext uri="{FF2B5EF4-FFF2-40B4-BE49-F238E27FC236}">
                <a16:creationId xmlns:a16="http://schemas.microsoft.com/office/drawing/2014/main" id="{D63909C4-55E3-45A0-9AB1-D384286564A7}"/>
              </a:ext>
            </a:extLst>
          </p:cNvPr>
          <p:cNvSpPr txBox="1">
            <a:spLocks/>
          </p:cNvSpPr>
          <p:nvPr/>
        </p:nvSpPr>
        <p:spPr>
          <a:xfrm>
            <a:off x="0" y="317399"/>
            <a:ext cx="10426148" cy="815007"/>
          </a:xfrm>
          <a:prstGeom prst="rect">
            <a:avLst/>
          </a:prstGeom>
          <a:solidFill>
            <a:srgbClr val="6B237B"/>
          </a:solidFill>
          <a:effectLst/>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Autofit/>
          </a:bodyPr>
          <a:lstStyle>
            <a:lvl1pPr algn="ctr" defTabSz="914400" rtl="0" eaLnBrk="1" latinLnBrk="0" hangingPunct="1">
              <a:lnSpc>
                <a:spcPct val="90000"/>
              </a:lnSpc>
              <a:spcBef>
                <a:spcPct val="0"/>
              </a:spcBef>
              <a:buNone/>
              <a:defRPr sz="6000" b="1" i="0" kern="1200" spc="-140" baseline="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l"/>
            <a:r>
              <a:rPr lang="en-GB" sz="5400" dirty="0">
                <a:latin typeface="Arial" panose="020B0604020202020204" pitchFamily="34" charset="0"/>
                <a:cs typeface="Arial" panose="020B0604020202020204" pitchFamily="34" charset="0"/>
              </a:rPr>
              <a:t>   What is Higher Education?</a:t>
            </a:r>
          </a:p>
        </p:txBody>
      </p:sp>
    </p:spTree>
    <p:extLst>
      <p:ext uri="{BB962C8B-B14F-4D97-AF65-F5344CB8AC3E}">
        <p14:creationId xmlns:p14="http://schemas.microsoft.com/office/powerpoint/2010/main" val="5186136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2B17656-CD20-4130-AC94-C286736EB545}"/>
              </a:ext>
            </a:extLst>
          </p:cNvPr>
          <p:cNvSpPr/>
          <p:nvPr/>
        </p:nvSpPr>
        <p:spPr>
          <a:xfrm>
            <a:off x="-10722" y="1404600"/>
            <a:ext cx="2932043" cy="1231102"/>
          </a:xfrm>
          <a:prstGeom prst="rect">
            <a:avLst/>
          </a:prstGeom>
          <a:solidFill>
            <a:srgbClr val="6B237B"/>
          </a:solidFill>
        </p:spPr>
        <p:txBody>
          <a:bodyPr wrap="square" lIns="121917" tIns="60958" rIns="121917" bIns="60958" numCol="1">
            <a:spAutoFit/>
          </a:bodyPr>
          <a:lstStyle/>
          <a:p>
            <a:r>
              <a:rPr lang="en-GB" altLang="en-GB" sz="3600" b="1" dirty="0">
                <a:solidFill>
                  <a:schemeClr val="bg1"/>
                </a:solidFill>
                <a:latin typeface="Arial"/>
              </a:rPr>
              <a:t>Education   Pyramid</a:t>
            </a:r>
          </a:p>
        </p:txBody>
      </p:sp>
      <p:grpSp>
        <p:nvGrpSpPr>
          <p:cNvPr id="5" name="Group 4">
            <a:extLst>
              <a:ext uri="{FF2B5EF4-FFF2-40B4-BE49-F238E27FC236}">
                <a16:creationId xmlns:a16="http://schemas.microsoft.com/office/drawing/2014/main" id="{3D4316FB-37A0-41C4-8497-B26784606E0B}"/>
              </a:ext>
            </a:extLst>
          </p:cNvPr>
          <p:cNvGrpSpPr/>
          <p:nvPr/>
        </p:nvGrpSpPr>
        <p:grpSpPr>
          <a:xfrm>
            <a:off x="2425775" y="357809"/>
            <a:ext cx="9529170" cy="5306313"/>
            <a:chOff x="1364517" y="1035113"/>
            <a:chExt cx="9596515" cy="4787774"/>
          </a:xfrm>
        </p:grpSpPr>
        <p:pic>
          <p:nvPicPr>
            <p:cNvPr id="3" name="Picture 2" descr="A screenshot of a cell phone&#10;&#10;Description automatically generated">
              <a:extLst>
                <a:ext uri="{FF2B5EF4-FFF2-40B4-BE49-F238E27FC236}">
                  <a16:creationId xmlns:a16="http://schemas.microsoft.com/office/drawing/2014/main" id="{011DCF32-2177-4144-8503-CDC89AABDBA3}"/>
                </a:ext>
              </a:extLst>
            </p:cNvPr>
            <p:cNvPicPr>
              <a:picLocks noChangeAspect="1"/>
            </p:cNvPicPr>
            <p:nvPr/>
          </p:nvPicPr>
          <p:blipFill>
            <a:blip r:embed="rId2"/>
            <a:stretch>
              <a:fillRect/>
            </a:stretch>
          </p:blipFill>
          <p:spPr>
            <a:xfrm>
              <a:off x="1364517" y="1035113"/>
              <a:ext cx="9596515" cy="4787774"/>
            </a:xfrm>
            <a:prstGeom prst="rect">
              <a:avLst/>
            </a:prstGeom>
          </p:spPr>
        </p:pic>
        <p:sp>
          <p:nvSpPr>
            <p:cNvPr id="2" name="TextBox 1">
              <a:extLst>
                <a:ext uri="{FF2B5EF4-FFF2-40B4-BE49-F238E27FC236}">
                  <a16:creationId xmlns:a16="http://schemas.microsoft.com/office/drawing/2014/main" id="{31E81CA4-C95A-4CC2-A84F-F6663A00F31F}"/>
                </a:ext>
              </a:extLst>
            </p:cNvPr>
            <p:cNvSpPr txBox="1"/>
            <p:nvPr/>
          </p:nvSpPr>
          <p:spPr>
            <a:xfrm>
              <a:off x="3203051" y="1821700"/>
              <a:ext cx="1389888" cy="338554"/>
            </a:xfrm>
            <a:prstGeom prst="rect">
              <a:avLst/>
            </a:prstGeom>
            <a:noFill/>
          </p:spPr>
          <p:txBody>
            <a:bodyPr wrap="square" rtlCol="0">
              <a:spAutoFit/>
            </a:bodyPr>
            <a:lstStyle/>
            <a:p>
              <a:r>
                <a:rPr lang="en-GB" sz="1600" dirty="0">
                  <a:solidFill>
                    <a:schemeClr val="bg1"/>
                  </a:solidFill>
                </a:rPr>
                <a:t>Level 4+</a:t>
              </a:r>
            </a:p>
          </p:txBody>
        </p:sp>
        <p:sp>
          <p:nvSpPr>
            <p:cNvPr id="6" name="TextBox 5">
              <a:extLst>
                <a:ext uri="{FF2B5EF4-FFF2-40B4-BE49-F238E27FC236}">
                  <a16:creationId xmlns:a16="http://schemas.microsoft.com/office/drawing/2014/main" id="{65303830-A1EB-4C56-BFE7-C4FC07439249}"/>
                </a:ext>
              </a:extLst>
            </p:cNvPr>
            <p:cNvSpPr txBox="1"/>
            <p:nvPr/>
          </p:nvSpPr>
          <p:spPr>
            <a:xfrm>
              <a:off x="3200400" y="2769027"/>
              <a:ext cx="1389888" cy="338554"/>
            </a:xfrm>
            <a:prstGeom prst="rect">
              <a:avLst/>
            </a:prstGeom>
            <a:noFill/>
          </p:spPr>
          <p:txBody>
            <a:bodyPr wrap="square" rtlCol="0">
              <a:spAutoFit/>
            </a:bodyPr>
            <a:lstStyle/>
            <a:p>
              <a:r>
                <a:rPr lang="en-GB" sz="1600" dirty="0">
                  <a:solidFill>
                    <a:schemeClr val="bg1"/>
                  </a:solidFill>
                </a:rPr>
                <a:t>Level 3</a:t>
              </a:r>
            </a:p>
          </p:txBody>
        </p:sp>
        <p:sp>
          <p:nvSpPr>
            <p:cNvPr id="7" name="TextBox 6">
              <a:extLst>
                <a:ext uri="{FF2B5EF4-FFF2-40B4-BE49-F238E27FC236}">
                  <a16:creationId xmlns:a16="http://schemas.microsoft.com/office/drawing/2014/main" id="{03FFD2A5-43AF-4E35-8AD9-7F4CEE1D4D55}"/>
                </a:ext>
              </a:extLst>
            </p:cNvPr>
            <p:cNvSpPr txBox="1"/>
            <p:nvPr/>
          </p:nvSpPr>
          <p:spPr>
            <a:xfrm>
              <a:off x="3200400" y="3804308"/>
              <a:ext cx="1389888" cy="338554"/>
            </a:xfrm>
            <a:prstGeom prst="rect">
              <a:avLst/>
            </a:prstGeom>
            <a:noFill/>
          </p:spPr>
          <p:txBody>
            <a:bodyPr wrap="square" rtlCol="0">
              <a:spAutoFit/>
            </a:bodyPr>
            <a:lstStyle/>
            <a:p>
              <a:r>
                <a:rPr lang="en-GB" sz="1600" dirty="0">
                  <a:solidFill>
                    <a:schemeClr val="bg1"/>
                  </a:solidFill>
                </a:rPr>
                <a:t>Level 1-2</a:t>
              </a:r>
            </a:p>
          </p:txBody>
        </p:sp>
        <p:cxnSp>
          <p:nvCxnSpPr>
            <p:cNvPr id="9" name="Straight Arrow Connector 8">
              <a:extLst>
                <a:ext uri="{FF2B5EF4-FFF2-40B4-BE49-F238E27FC236}">
                  <a16:creationId xmlns:a16="http://schemas.microsoft.com/office/drawing/2014/main" id="{EFA2E467-CAA6-4BC9-87B0-FE974C7F2FA2}"/>
                </a:ext>
              </a:extLst>
            </p:cNvPr>
            <p:cNvCxnSpPr>
              <a:cxnSpLocks/>
            </p:cNvCxnSpPr>
            <p:nvPr/>
          </p:nvCxnSpPr>
          <p:spPr>
            <a:xfrm>
              <a:off x="4279392" y="1990977"/>
              <a:ext cx="1170432" cy="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00A72A1D-CDA9-47D0-A2B4-5509CED00E60}"/>
                </a:ext>
              </a:extLst>
            </p:cNvPr>
            <p:cNvCxnSpPr>
              <a:cxnSpLocks/>
            </p:cNvCxnSpPr>
            <p:nvPr/>
          </p:nvCxnSpPr>
          <p:spPr>
            <a:xfrm flipV="1">
              <a:off x="4215384" y="2836632"/>
              <a:ext cx="868680" cy="126366"/>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8454B70F-F35A-4C87-9EB7-D6A5521488DE}"/>
                </a:ext>
              </a:extLst>
            </p:cNvPr>
            <p:cNvCxnSpPr>
              <a:cxnSpLocks/>
            </p:cNvCxnSpPr>
            <p:nvPr/>
          </p:nvCxnSpPr>
          <p:spPr>
            <a:xfrm>
              <a:off x="4215384" y="2962997"/>
              <a:ext cx="780288" cy="23497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E79954A8-6031-4A05-B6DD-577C07B6085E}"/>
                </a:ext>
              </a:extLst>
            </p:cNvPr>
            <p:cNvCxnSpPr>
              <a:cxnSpLocks/>
            </p:cNvCxnSpPr>
            <p:nvPr/>
          </p:nvCxnSpPr>
          <p:spPr>
            <a:xfrm flipV="1">
              <a:off x="4215384" y="3823131"/>
              <a:ext cx="374904" cy="134668"/>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3D136810-F92F-4839-B2E1-D836DA3328F7}"/>
                </a:ext>
              </a:extLst>
            </p:cNvPr>
            <p:cNvCxnSpPr>
              <a:cxnSpLocks/>
            </p:cNvCxnSpPr>
            <p:nvPr/>
          </p:nvCxnSpPr>
          <p:spPr>
            <a:xfrm>
              <a:off x="4215384" y="3953235"/>
              <a:ext cx="292608" cy="174581"/>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0" name="Group 9">
            <a:extLst>
              <a:ext uri="{FF2B5EF4-FFF2-40B4-BE49-F238E27FC236}">
                <a16:creationId xmlns:a16="http://schemas.microsoft.com/office/drawing/2014/main" id="{35D88FEA-A307-482B-A2E6-43E5D532FC91}"/>
              </a:ext>
            </a:extLst>
          </p:cNvPr>
          <p:cNvGrpSpPr/>
          <p:nvPr/>
        </p:nvGrpSpPr>
        <p:grpSpPr>
          <a:xfrm>
            <a:off x="-20662" y="2769215"/>
            <a:ext cx="2446437" cy="1319569"/>
            <a:chOff x="-20662" y="2183912"/>
            <a:chExt cx="2446437" cy="1319569"/>
          </a:xfrm>
        </p:grpSpPr>
        <p:sp>
          <p:nvSpPr>
            <p:cNvPr id="14" name="Rectangle 13">
              <a:extLst>
                <a:ext uri="{FF2B5EF4-FFF2-40B4-BE49-F238E27FC236}">
                  <a16:creationId xmlns:a16="http://schemas.microsoft.com/office/drawing/2014/main" id="{8E12DC28-93DD-4050-A354-0B24C22A1845}"/>
                </a:ext>
              </a:extLst>
            </p:cNvPr>
            <p:cNvSpPr/>
            <p:nvPr/>
          </p:nvSpPr>
          <p:spPr>
            <a:xfrm>
              <a:off x="-20662" y="2183912"/>
              <a:ext cx="2446437" cy="615549"/>
            </a:xfrm>
            <a:prstGeom prst="rect">
              <a:avLst/>
            </a:prstGeom>
            <a:solidFill>
              <a:srgbClr val="6B237B">
                <a:alpha val="65000"/>
              </a:srgbClr>
            </a:solidFill>
          </p:spPr>
          <p:txBody>
            <a:bodyPr wrap="square" lIns="121917" tIns="60958" rIns="121917" bIns="60958" numCol="1">
              <a:spAutoFit/>
            </a:bodyPr>
            <a:lstStyle/>
            <a:p>
              <a:r>
                <a:rPr lang="en-GB" altLang="en-GB" sz="3200" dirty="0">
                  <a:solidFill>
                    <a:schemeClr val="bg1"/>
                  </a:solidFill>
                  <a:latin typeface="Arial"/>
                </a:rPr>
                <a:t> Where are</a:t>
              </a:r>
            </a:p>
          </p:txBody>
        </p:sp>
        <p:sp>
          <p:nvSpPr>
            <p:cNvPr id="15" name="Rectangle 14">
              <a:extLst>
                <a:ext uri="{FF2B5EF4-FFF2-40B4-BE49-F238E27FC236}">
                  <a16:creationId xmlns:a16="http://schemas.microsoft.com/office/drawing/2014/main" id="{2BB3B5FE-6B0A-4BEA-ADA6-65E30C379057}"/>
                </a:ext>
              </a:extLst>
            </p:cNvPr>
            <p:cNvSpPr/>
            <p:nvPr/>
          </p:nvSpPr>
          <p:spPr>
            <a:xfrm>
              <a:off x="-20662" y="2887932"/>
              <a:ext cx="1978672" cy="615549"/>
            </a:xfrm>
            <a:prstGeom prst="rect">
              <a:avLst/>
            </a:prstGeom>
            <a:solidFill>
              <a:srgbClr val="6B237B">
                <a:alpha val="65000"/>
              </a:srgbClr>
            </a:solidFill>
          </p:spPr>
          <p:txBody>
            <a:bodyPr wrap="square" lIns="121917" tIns="60958" rIns="121917" bIns="60958" numCol="1">
              <a:spAutoFit/>
            </a:bodyPr>
            <a:lstStyle/>
            <a:p>
              <a:r>
                <a:rPr lang="en-GB" altLang="en-GB" sz="3200" dirty="0">
                  <a:solidFill>
                    <a:schemeClr val="bg1"/>
                  </a:solidFill>
                  <a:latin typeface="Arial"/>
                </a:rPr>
                <a:t> you?</a:t>
              </a:r>
            </a:p>
          </p:txBody>
        </p:sp>
      </p:grpSp>
    </p:spTree>
    <p:extLst>
      <p:ext uri="{BB962C8B-B14F-4D97-AF65-F5344CB8AC3E}">
        <p14:creationId xmlns:p14="http://schemas.microsoft.com/office/powerpoint/2010/main" val="599207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A82C056-8688-4592-8107-685FAC06F766}"/>
              </a:ext>
            </a:extLst>
          </p:cNvPr>
          <p:cNvSpPr txBox="1">
            <a:spLocks/>
          </p:cNvSpPr>
          <p:nvPr/>
        </p:nvSpPr>
        <p:spPr>
          <a:xfrm>
            <a:off x="-149087" y="382530"/>
            <a:ext cx="9978887" cy="559139"/>
          </a:xfrm>
          <a:prstGeom prst="rect">
            <a:avLst/>
          </a:prstGeom>
          <a:noFill/>
          <a:ln>
            <a:noFill/>
          </a:ln>
        </p:spPr>
        <p:style>
          <a:lnRef idx="2">
            <a:schemeClr val="accent6">
              <a:shade val="50000"/>
            </a:schemeClr>
          </a:lnRef>
          <a:fillRef idx="1">
            <a:schemeClr val="accent6"/>
          </a:fillRef>
          <a:effectRef idx="0">
            <a:schemeClr val="accent6"/>
          </a:effectRef>
          <a:fontRef idx="minor">
            <a:schemeClr val="lt1"/>
          </a:fontRef>
        </p:style>
        <p:txBody>
          <a:bodyPr vert="horz" lIns="121917" tIns="60958" rIns="121917" bIns="60958" rtlCol="0" anchor="ct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solidFill>
                  <a:srgbClr val="6B237B"/>
                </a:solidFill>
                <a:latin typeface="Arial" panose="020B0604020202020204" pitchFamily="34" charset="0"/>
                <a:cs typeface="Arial" panose="020B0604020202020204" pitchFamily="34" charset="0"/>
              </a:rPr>
              <a:t>HE Qualification Flashcards</a:t>
            </a:r>
          </a:p>
        </p:txBody>
      </p:sp>
      <p:pic>
        <p:nvPicPr>
          <p:cNvPr id="6" name="Picture 5" descr="A screenshot of a cell phone&#10;&#10;Description automatically generated">
            <a:extLst>
              <a:ext uri="{FF2B5EF4-FFF2-40B4-BE49-F238E27FC236}">
                <a16:creationId xmlns:a16="http://schemas.microsoft.com/office/drawing/2014/main" id="{E6A0CB82-DC1D-4229-9A72-7CE0178575A7}"/>
              </a:ext>
            </a:extLst>
          </p:cNvPr>
          <p:cNvPicPr>
            <a:picLocks noChangeAspect="1"/>
          </p:cNvPicPr>
          <p:nvPr/>
        </p:nvPicPr>
        <p:blipFill>
          <a:blip r:embed="rId2"/>
          <a:stretch>
            <a:fillRect/>
          </a:stretch>
        </p:blipFill>
        <p:spPr>
          <a:xfrm>
            <a:off x="6096000" y="1333869"/>
            <a:ext cx="5715000" cy="3190875"/>
          </a:xfrm>
          <a:prstGeom prst="rect">
            <a:avLst/>
          </a:prstGeom>
          <a:ln>
            <a:solidFill>
              <a:schemeClr val="tx1"/>
            </a:solidFill>
          </a:ln>
        </p:spPr>
      </p:pic>
      <p:pic>
        <p:nvPicPr>
          <p:cNvPr id="8" name="Picture 7" descr="A screenshot of a cell phone&#10;&#10;Description automatically generated">
            <a:extLst>
              <a:ext uri="{FF2B5EF4-FFF2-40B4-BE49-F238E27FC236}">
                <a16:creationId xmlns:a16="http://schemas.microsoft.com/office/drawing/2014/main" id="{C5A42243-9D71-4942-93E5-7CB4874BCA43}"/>
              </a:ext>
            </a:extLst>
          </p:cNvPr>
          <p:cNvPicPr>
            <a:picLocks noChangeAspect="1"/>
          </p:cNvPicPr>
          <p:nvPr/>
        </p:nvPicPr>
        <p:blipFill>
          <a:blip r:embed="rId3"/>
          <a:stretch>
            <a:fillRect/>
          </a:stretch>
        </p:blipFill>
        <p:spPr>
          <a:xfrm>
            <a:off x="227861" y="2372555"/>
            <a:ext cx="5715000" cy="3190875"/>
          </a:xfrm>
          <a:prstGeom prst="rect">
            <a:avLst/>
          </a:prstGeom>
          <a:ln>
            <a:solidFill>
              <a:schemeClr val="tx1"/>
            </a:solidFill>
          </a:ln>
        </p:spPr>
      </p:pic>
    </p:spTree>
    <p:extLst>
      <p:ext uri="{BB962C8B-B14F-4D97-AF65-F5344CB8AC3E}">
        <p14:creationId xmlns:p14="http://schemas.microsoft.com/office/powerpoint/2010/main" val="2606761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A2923-49AD-4EC4-A9CE-AA661DC9CB91}"/>
              </a:ext>
            </a:extLst>
          </p:cNvPr>
          <p:cNvSpPr txBox="1">
            <a:spLocks/>
          </p:cNvSpPr>
          <p:nvPr/>
        </p:nvSpPr>
        <p:spPr>
          <a:xfrm>
            <a:off x="-149087" y="382530"/>
            <a:ext cx="9978887" cy="559139"/>
          </a:xfrm>
          <a:prstGeom prst="rect">
            <a:avLst/>
          </a:prstGeom>
          <a:noFill/>
          <a:ln>
            <a:noFill/>
          </a:ln>
        </p:spPr>
        <p:style>
          <a:lnRef idx="2">
            <a:schemeClr val="accent6">
              <a:shade val="50000"/>
            </a:schemeClr>
          </a:lnRef>
          <a:fillRef idx="1">
            <a:schemeClr val="accent6"/>
          </a:fillRef>
          <a:effectRef idx="0">
            <a:schemeClr val="accent6"/>
          </a:effectRef>
          <a:fontRef idx="minor">
            <a:schemeClr val="lt1"/>
          </a:fontRef>
        </p:style>
        <p:txBody>
          <a:bodyPr vert="horz" lIns="121917" tIns="60958" rIns="121917" bIns="60958" rtlCol="0" anchor="ct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solidFill>
                  <a:srgbClr val="6B237B"/>
                </a:solidFill>
                <a:latin typeface="Arial" panose="020B0604020202020204" pitchFamily="34" charset="0"/>
                <a:cs typeface="Arial" panose="020B0604020202020204" pitchFamily="34" charset="0"/>
              </a:rPr>
              <a:t>HE Qualification Flashcards</a:t>
            </a:r>
          </a:p>
        </p:txBody>
      </p:sp>
      <p:pic>
        <p:nvPicPr>
          <p:cNvPr id="6" name="Picture 5" descr="A screenshot of a cell phone&#10;&#10;Description automatically generated">
            <a:extLst>
              <a:ext uri="{FF2B5EF4-FFF2-40B4-BE49-F238E27FC236}">
                <a16:creationId xmlns:a16="http://schemas.microsoft.com/office/drawing/2014/main" id="{F7B9D165-1D11-4782-B8F0-83B7CCA9DC9F}"/>
              </a:ext>
            </a:extLst>
          </p:cNvPr>
          <p:cNvPicPr>
            <a:picLocks noChangeAspect="1"/>
          </p:cNvPicPr>
          <p:nvPr/>
        </p:nvPicPr>
        <p:blipFill>
          <a:blip r:embed="rId2"/>
          <a:stretch>
            <a:fillRect/>
          </a:stretch>
        </p:blipFill>
        <p:spPr>
          <a:xfrm>
            <a:off x="6198703" y="2373766"/>
            <a:ext cx="5877490" cy="3281599"/>
          </a:xfrm>
          <a:prstGeom prst="rect">
            <a:avLst/>
          </a:prstGeom>
          <a:ln>
            <a:solidFill>
              <a:schemeClr val="tx1"/>
            </a:solidFill>
          </a:ln>
        </p:spPr>
      </p:pic>
      <p:pic>
        <p:nvPicPr>
          <p:cNvPr id="5" name="Picture 4" descr="A screenshot of a cell phone&#10;&#10;Description automatically generated">
            <a:extLst>
              <a:ext uri="{FF2B5EF4-FFF2-40B4-BE49-F238E27FC236}">
                <a16:creationId xmlns:a16="http://schemas.microsoft.com/office/drawing/2014/main" id="{94D3B01E-28F8-43CD-8862-A9C4E599B270}"/>
              </a:ext>
            </a:extLst>
          </p:cNvPr>
          <p:cNvPicPr>
            <a:picLocks noChangeAspect="1"/>
          </p:cNvPicPr>
          <p:nvPr/>
        </p:nvPicPr>
        <p:blipFill>
          <a:blip r:embed="rId3"/>
          <a:stretch>
            <a:fillRect/>
          </a:stretch>
        </p:blipFill>
        <p:spPr>
          <a:xfrm>
            <a:off x="218508" y="1468243"/>
            <a:ext cx="5877492" cy="3281599"/>
          </a:xfrm>
          <a:prstGeom prst="rect">
            <a:avLst/>
          </a:prstGeom>
          <a:ln>
            <a:solidFill>
              <a:schemeClr val="tx1"/>
            </a:solidFill>
          </a:ln>
        </p:spPr>
      </p:pic>
    </p:spTree>
    <p:extLst>
      <p:ext uri="{BB962C8B-B14F-4D97-AF65-F5344CB8AC3E}">
        <p14:creationId xmlns:p14="http://schemas.microsoft.com/office/powerpoint/2010/main" val="32713460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34446" y="2276872"/>
            <a:ext cx="9761603" cy="134414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sp>
        <p:nvSpPr>
          <p:cNvPr id="5" name="Subtitle 2"/>
          <p:cNvSpPr txBox="1">
            <a:spLocks/>
          </p:cNvSpPr>
          <p:nvPr/>
        </p:nvSpPr>
        <p:spPr>
          <a:xfrm>
            <a:off x="565878" y="3813043"/>
            <a:ext cx="11137237" cy="1536171"/>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dirty="0"/>
              <a:t>Do you think you can study the following subjects at university?</a:t>
            </a:r>
          </a:p>
        </p:txBody>
      </p:sp>
      <p:pic>
        <p:nvPicPr>
          <p:cNvPr id="6" name="Picture 2" descr="http://blogs.mcall.com/.a/6a00d8341c4fe353ef014e601416c6970c-800wi"/>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9808" b="75719" l="0" r="96486"/>
                    </a14:imgEffect>
                  </a14:imgLayer>
                </a14:imgProps>
              </a:ext>
              <a:ext uri="{28A0092B-C50C-407E-A947-70E740481C1C}">
                <a14:useLocalDpi xmlns:a14="http://schemas.microsoft.com/office/drawing/2010/main" val="0"/>
              </a:ext>
            </a:extLst>
          </a:blip>
          <a:srcRect t="20042" b="23678"/>
          <a:stretch/>
        </p:blipFill>
        <p:spPr bwMode="auto">
          <a:xfrm rot="20379928">
            <a:off x="185224" y="1568205"/>
            <a:ext cx="3122123" cy="17571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4E761785-C1C5-457A-9892-69E983525DE1}"/>
              </a:ext>
            </a:extLst>
          </p:cNvPr>
          <p:cNvPicPr>
            <a:picLocks noChangeAspect="1"/>
          </p:cNvPicPr>
          <p:nvPr/>
        </p:nvPicPr>
        <p:blipFill>
          <a:blip r:embed="rId4"/>
          <a:stretch>
            <a:fillRect/>
          </a:stretch>
        </p:blipFill>
        <p:spPr>
          <a:xfrm>
            <a:off x="131781" y="189370"/>
            <a:ext cx="1102665" cy="1102665"/>
          </a:xfrm>
          <a:prstGeom prst="rect">
            <a:avLst/>
          </a:prstGeom>
        </p:spPr>
      </p:pic>
    </p:spTree>
    <p:extLst>
      <p:ext uri="{BB962C8B-B14F-4D97-AF65-F5344CB8AC3E}">
        <p14:creationId xmlns:p14="http://schemas.microsoft.com/office/powerpoint/2010/main" val="2082983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 result for baki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1192" y="450758"/>
            <a:ext cx="3517355" cy="2500176"/>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angle 4"/>
          <p:cNvSpPr/>
          <p:nvPr/>
        </p:nvSpPr>
        <p:spPr>
          <a:xfrm>
            <a:off x="4099840" y="1356758"/>
            <a:ext cx="7240968" cy="1754326"/>
          </a:xfrm>
          <a:prstGeom prst="rect">
            <a:avLst/>
          </a:prstGeom>
          <a:noFill/>
        </p:spPr>
        <p:txBody>
          <a:bodyPr wrap="square" lIns="91440" tIns="45720" rIns="91440" bIns="45720">
            <a:spAutoFit/>
          </a:bodyPr>
          <a:lstStyle/>
          <a:p>
            <a:pPr algn="ctr"/>
            <a:r>
              <a:rPr lang="en-GB" sz="5400" b="1" dirty="0"/>
              <a:t>Baking Technology Management</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3" name="Picture 2" descr="A machine on the counter&#10;&#10;Description automatically generated">
            <a:extLst>
              <a:ext uri="{FF2B5EF4-FFF2-40B4-BE49-F238E27FC236}">
                <a16:creationId xmlns:a16="http://schemas.microsoft.com/office/drawing/2014/main" id="{66F19007-E33E-491C-A859-E3B612B14948}"/>
              </a:ext>
            </a:extLst>
          </p:cNvPr>
          <p:cNvPicPr>
            <a:picLocks noChangeAspect="1"/>
          </p:cNvPicPr>
          <p:nvPr/>
        </p:nvPicPr>
        <p:blipFill>
          <a:blip r:embed="rId3"/>
          <a:stretch>
            <a:fillRect/>
          </a:stretch>
        </p:blipFill>
        <p:spPr>
          <a:xfrm>
            <a:off x="6753163" y="3489602"/>
            <a:ext cx="4312920" cy="2875280"/>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1722666" y="1980726"/>
            <a:ext cx="8629650" cy="2646878"/>
          </a:xfrm>
          <a:prstGeom prst="rect">
            <a:avLst/>
          </a:prstGeom>
          <a:noFill/>
        </p:spPr>
        <p:txBody>
          <a:bodyPr wrap="square" lIns="91440" tIns="45720" rIns="91440" bIns="45720">
            <a:spAutoFit/>
          </a:bodyPr>
          <a:lstStyle/>
          <a:p>
            <a:pPr algn="ctr"/>
            <a:r>
              <a:rPr lang="en-US" sz="166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Degree!</a:t>
            </a:r>
          </a:p>
        </p:txBody>
      </p:sp>
      <p:sp>
        <p:nvSpPr>
          <p:cNvPr id="10" name="Title 1">
            <a:extLst>
              <a:ext uri="{FF2B5EF4-FFF2-40B4-BE49-F238E27FC236}">
                <a16:creationId xmlns:a16="http://schemas.microsoft.com/office/drawing/2014/main" id="{CE4D1961-FB55-4B1C-941A-D84BFDE4E964}"/>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sp>
        <p:nvSpPr>
          <p:cNvPr id="8" name="TextBox 7">
            <a:extLst>
              <a:ext uri="{FF2B5EF4-FFF2-40B4-BE49-F238E27FC236}">
                <a16:creationId xmlns:a16="http://schemas.microsoft.com/office/drawing/2014/main" id="{15FF7931-41B9-4C50-AB1F-752066076333}"/>
              </a:ext>
            </a:extLst>
          </p:cNvPr>
          <p:cNvSpPr txBox="1"/>
          <p:nvPr/>
        </p:nvSpPr>
        <p:spPr>
          <a:xfrm>
            <a:off x="477634" y="3856934"/>
            <a:ext cx="5022164" cy="2677656"/>
          </a:xfrm>
          <a:prstGeom prst="rect">
            <a:avLst/>
          </a:prstGeom>
          <a:solidFill>
            <a:schemeClr val="bg1"/>
          </a:solidFill>
        </p:spPr>
        <p:txBody>
          <a:bodyPr wrap="square" rtlCol="0">
            <a:spAutoFit/>
          </a:bodyPr>
          <a:lstStyle/>
          <a:p>
            <a:r>
              <a:rPr lang="en-GB" sz="2400" dirty="0"/>
              <a:t>This degree can be studied at </a:t>
            </a:r>
            <a:r>
              <a:rPr lang="en-GB" sz="2400" b="1" dirty="0"/>
              <a:t>London Southbank University</a:t>
            </a:r>
            <a:r>
              <a:rPr lang="en-GB" sz="2400" dirty="0"/>
              <a:t>. It builds on existing technical skills and knowledge, introduces scientific and business methodology, and considers the industry’s social and economic contexts.</a:t>
            </a:r>
          </a:p>
        </p:txBody>
      </p:sp>
    </p:spTree>
    <p:extLst>
      <p:ext uri="{BB962C8B-B14F-4D97-AF65-F5344CB8AC3E}">
        <p14:creationId xmlns:p14="http://schemas.microsoft.com/office/powerpoint/2010/main" val="3952138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28942" y="1399792"/>
            <a:ext cx="4495800" cy="2156551"/>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angle 4"/>
          <p:cNvSpPr/>
          <p:nvPr/>
        </p:nvSpPr>
        <p:spPr>
          <a:xfrm>
            <a:off x="533116" y="729052"/>
            <a:ext cx="7240968" cy="1754326"/>
          </a:xfrm>
          <a:prstGeom prst="rect">
            <a:avLst/>
          </a:prstGeom>
          <a:noFill/>
        </p:spPr>
        <p:txBody>
          <a:bodyPr wrap="square" lIns="91440" tIns="45720" rIns="91440" bIns="45720">
            <a:spAutoFit/>
          </a:bodyPr>
          <a:lstStyle/>
          <a:p>
            <a:pPr algn="ctr"/>
            <a:r>
              <a:rPr lang="en-GB" sz="5400" b="1" dirty="0"/>
              <a:t>Rollercoaster Engineering</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Title 1">
            <a:extLst>
              <a:ext uri="{FF2B5EF4-FFF2-40B4-BE49-F238E27FC236}">
                <a16:creationId xmlns:a16="http://schemas.microsoft.com/office/drawing/2014/main" id="{B55CC5CF-CF03-4560-9A19-517F0450C643}"/>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icture containing ride, bridge, water, hanging&#10;&#10;Description automatically generated">
            <a:extLst>
              <a:ext uri="{FF2B5EF4-FFF2-40B4-BE49-F238E27FC236}">
                <a16:creationId xmlns:a16="http://schemas.microsoft.com/office/drawing/2014/main" id="{CC6AD0A2-DFF6-4F02-9F15-F97F020F476A}"/>
              </a:ext>
            </a:extLst>
          </p:cNvPr>
          <p:cNvPicPr>
            <a:picLocks noChangeAspect="1"/>
          </p:cNvPicPr>
          <p:nvPr/>
        </p:nvPicPr>
        <p:blipFill>
          <a:blip r:embed="rId3"/>
          <a:stretch>
            <a:fillRect/>
          </a:stretch>
        </p:blipFill>
        <p:spPr>
          <a:xfrm>
            <a:off x="254000" y="2879290"/>
            <a:ext cx="4887609" cy="2749280"/>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1722666" y="1399792"/>
            <a:ext cx="8629650" cy="4339650"/>
          </a:xfrm>
          <a:prstGeom prst="rect">
            <a:avLst/>
          </a:prstGeom>
          <a:noFill/>
        </p:spPr>
        <p:txBody>
          <a:bodyPr wrap="square" lIns="91440" tIns="45720" rIns="91440" bIns="45720">
            <a:spAutoFit/>
          </a:bodyPr>
          <a:lstStyle/>
          <a:p>
            <a:pPr algn="ctr"/>
            <a:r>
              <a:rPr lang="en-US" sz="13800" b="1" cap="none" spc="50" dirty="0">
                <a:ln w="12700" cmpd="sng">
                  <a:solidFill>
                    <a:schemeClr val="accent6">
                      <a:satMod val="120000"/>
                      <a:shade val="80000"/>
                    </a:schemeClr>
                  </a:solidFill>
                  <a:prstDash val="solid"/>
                </a:ln>
                <a:solidFill>
                  <a:schemeClr val="accent2"/>
                </a:solidFill>
                <a:effectLst>
                  <a:glow rad="53100">
                    <a:schemeClr val="accent6">
                      <a:satMod val="180000"/>
                      <a:alpha val="30000"/>
                    </a:schemeClr>
                  </a:glow>
                </a:effectLst>
              </a:rPr>
              <a:t>Not a Degree!</a:t>
            </a:r>
          </a:p>
        </p:txBody>
      </p:sp>
      <p:sp>
        <p:nvSpPr>
          <p:cNvPr id="8" name="TextBox 7">
            <a:extLst>
              <a:ext uri="{FF2B5EF4-FFF2-40B4-BE49-F238E27FC236}">
                <a16:creationId xmlns:a16="http://schemas.microsoft.com/office/drawing/2014/main" id="{DF12311D-A65B-4E4A-8222-93AEADF5D3B9}"/>
              </a:ext>
            </a:extLst>
          </p:cNvPr>
          <p:cNvSpPr txBox="1"/>
          <p:nvPr/>
        </p:nvSpPr>
        <p:spPr>
          <a:xfrm>
            <a:off x="5590502" y="3973748"/>
            <a:ext cx="6347498" cy="2677656"/>
          </a:xfrm>
          <a:prstGeom prst="rect">
            <a:avLst/>
          </a:prstGeom>
          <a:solidFill>
            <a:schemeClr val="bg1"/>
          </a:solidFill>
        </p:spPr>
        <p:txBody>
          <a:bodyPr wrap="square" rtlCol="0">
            <a:spAutoFit/>
          </a:bodyPr>
          <a:lstStyle/>
          <a:p>
            <a:r>
              <a:rPr lang="en-GB" sz="2400" dirty="0"/>
              <a:t>To become a Rollercoaster Engineer, you will need to have a degree in preferably mechanical, structural or electrical engineering. You can obtain many different qualifications for engineering and there are a diverse range of institutions to study at as well as apprenticeships in engineering.</a:t>
            </a:r>
            <a:endParaRPr lang="en-GB" sz="3200" dirty="0"/>
          </a:p>
        </p:txBody>
      </p:sp>
    </p:spTree>
    <p:extLst>
      <p:ext uri="{BB962C8B-B14F-4D97-AF65-F5344CB8AC3E}">
        <p14:creationId xmlns:p14="http://schemas.microsoft.com/office/powerpoint/2010/main" val="1026426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rc_mi" descr="Image result for dentist"/>
          <p:cNvPicPr/>
          <p:nvPr/>
        </p:nvPicPr>
        <p:blipFill>
          <a:blip r:embed="rId2">
            <a:extLst>
              <a:ext uri="{28A0092B-C50C-407E-A947-70E740481C1C}">
                <a14:useLocalDpi xmlns:a14="http://schemas.microsoft.com/office/drawing/2010/main" val="0"/>
              </a:ext>
            </a:extLst>
          </a:blip>
          <a:srcRect/>
          <a:stretch>
            <a:fillRect/>
          </a:stretch>
        </p:blipFill>
        <p:spPr bwMode="auto">
          <a:xfrm>
            <a:off x="5918970" y="4326391"/>
            <a:ext cx="3429500" cy="2081122"/>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angle 4"/>
          <p:cNvSpPr/>
          <p:nvPr/>
        </p:nvSpPr>
        <p:spPr>
          <a:xfrm>
            <a:off x="-907477" y="3995418"/>
            <a:ext cx="7240968" cy="1754326"/>
          </a:xfrm>
          <a:prstGeom prst="rect">
            <a:avLst/>
          </a:prstGeom>
          <a:noFill/>
        </p:spPr>
        <p:txBody>
          <a:bodyPr wrap="square" lIns="91440" tIns="45720" rIns="91440" bIns="45720">
            <a:spAutoFit/>
          </a:bodyPr>
          <a:lstStyle/>
          <a:p>
            <a:pPr algn="ctr"/>
            <a:r>
              <a:rPr lang="en-GB" sz="5400" b="1" dirty="0"/>
              <a:t>Dental Practice Managing</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Title 1">
            <a:extLst>
              <a:ext uri="{FF2B5EF4-FFF2-40B4-BE49-F238E27FC236}">
                <a16:creationId xmlns:a16="http://schemas.microsoft.com/office/drawing/2014/main" id="{F4C469AD-821E-41C0-A519-6A5A59A6B6C3}"/>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icture containing indoor, table, sitting, sink&#10;&#10;Description automatically generated">
            <a:extLst>
              <a:ext uri="{FF2B5EF4-FFF2-40B4-BE49-F238E27FC236}">
                <a16:creationId xmlns:a16="http://schemas.microsoft.com/office/drawing/2014/main" id="{635E46E5-1C76-422A-8A63-5BFF21B93C7F}"/>
              </a:ext>
            </a:extLst>
          </p:cNvPr>
          <p:cNvPicPr>
            <a:picLocks noChangeAspect="1"/>
          </p:cNvPicPr>
          <p:nvPr/>
        </p:nvPicPr>
        <p:blipFill>
          <a:blip r:embed="rId3"/>
          <a:stretch>
            <a:fillRect/>
          </a:stretch>
        </p:blipFill>
        <p:spPr>
          <a:xfrm>
            <a:off x="366047" y="616957"/>
            <a:ext cx="4693920" cy="2640330"/>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2018666" y="1187070"/>
            <a:ext cx="8629650" cy="3139321"/>
          </a:xfrm>
          <a:prstGeom prst="rect">
            <a:avLst/>
          </a:prstGeom>
          <a:noFill/>
        </p:spPr>
        <p:txBody>
          <a:bodyPr wrap="square" lIns="91440" tIns="45720" rIns="91440" bIns="45720">
            <a:spAutoFit/>
          </a:bodyPr>
          <a:lstStyle/>
          <a:p>
            <a:pPr algn="ctr"/>
            <a:r>
              <a:rPr lang="en-US" sz="166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Degree!</a:t>
            </a:r>
          </a:p>
          <a:p>
            <a:pPr algn="ctr"/>
            <a:r>
              <a:rPr lang="en-US" sz="3200" b="1"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(Apprenticeship) </a:t>
            </a:r>
            <a:endParaRPr lang="en-US" sz="32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endParaRPr>
          </a:p>
        </p:txBody>
      </p:sp>
      <p:sp>
        <p:nvSpPr>
          <p:cNvPr id="8" name="TextBox 7">
            <a:extLst>
              <a:ext uri="{FF2B5EF4-FFF2-40B4-BE49-F238E27FC236}">
                <a16:creationId xmlns:a16="http://schemas.microsoft.com/office/drawing/2014/main" id="{470235F0-7593-486E-A7CB-5817A9F87D1D}"/>
              </a:ext>
            </a:extLst>
          </p:cNvPr>
          <p:cNvSpPr txBox="1"/>
          <p:nvPr/>
        </p:nvSpPr>
        <p:spPr>
          <a:xfrm>
            <a:off x="5918970" y="1551139"/>
            <a:ext cx="5707705" cy="2308324"/>
          </a:xfrm>
          <a:prstGeom prst="rect">
            <a:avLst/>
          </a:prstGeom>
          <a:solidFill>
            <a:schemeClr val="bg1"/>
          </a:solidFill>
        </p:spPr>
        <p:txBody>
          <a:bodyPr wrap="square" rtlCol="0">
            <a:spAutoFit/>
          </a:bodyPr>
          <a:lstStyle/>
          <a:p>
            <a:r>
              <a:rPr lang="en-GB" sz="2400" dirty="0"/>
              <a:t>A Dental Practice Manager manages all non-clinical aspects of a dental surgery, leading the practice team and achieving excellent patient care and cost efficiency. This degree apprenticeship will teach the skills required through on-the-job training.</a:t>
            </a:r>
          </a:p>
        </p:txBody>
      </p:sp>
    </p:spTree>
    <p:extLst>
      <p:ext uri="{BB962C8B-B14F-4D97-AF65-F5344CB8AC3E}">
        <p14:creationId xmlns:p14="http://schemas.microsoft.com/office/powerpoint/2010/main" val="1467872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mage result for hacki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06553" y="3624943"/>
            <a:ext cx="3329533" cy="2049236"/>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angle 4"/>
          <p:cNvSpPr/>
          <p:nvPr/>
        </p:nvSpPr>
        <p:spPr>
          <a:xfrm>
            <a:off x="4595432" y="1759879"/>
            <a:ext cx="7240968" cy="923330"/>
          </a:xfrm>
          <a:prstGeom prst="rect">
            <a:avLst/>
          </a:prstGeom>
          <a:noFill/>
        </p:spPr>
        <p:txBody>
          <a:bodyPr wrap="square" lIns="91440" tIns="45720" rIns="91440" bIns="45720">
            <a:spAutoFit/>
          </a:bodyPr>
          <a:lstStyle/>
          <a:p>
            <a:pPr algn="ctr"/>
            <a:r>
              <a:rPr lang="en-GB" sz="5400" b="1" dirty="0"/>
              <a:t>Ethical Hacking</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Title 1">
            <a:extLst>
              <a:ext uri="{FF2B5EF4-FFF2-40B4-BE49-F238E27FC236}">
                <a16:creationId xmlns:a16="http://schemas.microsoft.com/office/drawing/2014/main" id="{CB90295F-CE93-4669-9809-F942FE48C2DA}"/>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icture containing device&#10;&#10;Description automatically generated">
            <a:extLst>
              <a:ext uri="{FF2B5EF4-FFF2-40B4-BE49-F238E27FC236}">
                <a16:creationId xmlns:a16="http://schemas.microsoft.com/office/drawing/2014/main" id="{E95ADEC1-A97D-464C-9788-212AC373E9B9}"/>
              </a:ext>
            </a:extLst>
          </p:cNvPr>
          <p:cNvPicPr>
            <a:picLocks noChangeAspect="1"/>
          </p:cNvPicPr>
          <p:nvPr/>
        </p:nvPicPr>
        <p:blipFill rotWithShape="1">
          <a:blip r:embed="rId3"/>
          <a:srcRect l="51667" r="2500" b="36296"/>
          <a:stretch/>
        </p:blipFill>
        <p:spPr>
          <a:xfrm>
            <a:off x="496555" y="187422"/>
            <a:ext cx="4396829" cy="3437521"/>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1980216" y="1808006"/>
            <a:ext cx="8629650" cy="2646878"/>
          </a:xfrm>
          <a:prstGeom prst="rect">
            <a:avLst/>
          </a:prstGeom>
          <a:noFill/>
        </p:spPr>
        <p:txBody>
          <a:bodyPr wrap="square" lIns="91440" tIns="45720" rIns="91440" bIns="45720">
            <a:spAutoFit/>
          </a:bodyPr>
          <a:lstStyle/>
          <a:p>
            <a:pPr algn="ctr"/>
            <a:r>
              <a:rPr lang="en-US" sz="166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Degree!</a:t>
            </a:r>
          </a:p>
        </p:txBody>
      </p:sp>
      <p:sp>
        <p:nvSpPr>
          <p:cNvPr id="8" name="TextBox 7">
            <a:extLst>
              <a:ext uri="{FF2B5EF4-FFF2-40B4-BE49-F238E27FC236}">
                <a16:creationId xmlns:a16="http://schemas.microsoft.com/office/drawing/2014/main" id="{2E9C3E97-E1B1-42D0-99A2-38E4A6677799}"/>
              </a:ext>
            </a:extLst>
          </p:cNvPr>
          <p:cNvSpPr txBox="1"/>
          <p:nvPr/>
        </p:nvSpPr>
        <p:spPr>
          <a:xfrm>
            <a:off x="587336" y="3998340"/>
            <a:ext cx="6290984" cy="2677656"/>
          </a:xfrm>
          <a:prstGeom prst="rect">
            <a:avLst/>
          </a:prstGeom>
          <a:solidFill>
            <a:schemeClr val="bg1"/>
          </a:solidFill>
        </p:spPr>
        <p:txBody>
          <a:bodyPr wrap="square" rtlCol="0">
            <a:spAutoFit/>
          </a:bodyPr>
          <a:lstStyle/>
          <a:p>
            <a:r>
              <a:rPr lang="en-GB" sz="2400" b="1" dirty="0"/>
              <a:t>Abertay University's </a:t>
            </a:r>
            <a:r>
              <a:rPr lang="en-GB" sz="2400" dirty="0"/>
              <a:t>Ethical Hacking degree was the first in the world and is recognised as one of the UK's leading vocational security programmes. The programme takes an offensive approach to security, which means you will learn how to break systems and circumvent security defences - not just study encryption.</a:t>
            </a:r>
            <a:endParaRPr lang="en-GB" sz="3200" dirty="0"/>
          </a:p>
        </p:txBody>
      </p:sp>
    </p:spTree>
    <p:extLst>
      <p:ext uri="{BB962C8B-B14F-4D97-AF65-F5344CB8AC3E}">
        <p14:creationId xmlns:p14="http://schemas.microsoft.com/office/powerpoint/2010/main" val="1754549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mage result for weddi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4457" y="679720"/>
            <a:ext cx="4419328" cy="2196419"/>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angle 4"/>
          <p:cNvSpPr/>
          <p:nvPr/>
        </p:nvSpPr>
        <p:spPr>
          <a:xfrm>
            <a:off x="5107243" y="1592773"/>
            <a:ext cx="7240968" cy="923330"/>
          </a:xfrm>
          <a:prstGeom prst="rect">
            <a:avLst/>
          </a:prstGeom>
          <a:noFill/>
        </p:spPr>
        <p:txBody>
          <a:bodyPr wrap="square" lIns="91440" tIns="45720" rIns="91440" bIns="45720">
            <a:spAutoFit/>
          </a:bodyPr>
          <a:lstStyle/>
          <a:p>
            <a:pPr algn="ctr"/>
            <a:r>
              <a:rPr lang="en-GB" sz="5400" b="1" dirty="0"/>
              <a:t>Wedding Planning</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Rectangle 6"/>
          <p:cNvSpPr/>
          <p:nvPr/>
        </p:nvSpPr>
        <p:spPr>
          <a:xfrm>
            <a:off x="1722666" y="1399792"/>
            <a:ext cx="8629650" cy="4339650"/>
          </a:xfrm>
          <a:prstGeom prst="rect">
            <a:avLst/>
          </a:prstGeom>
          <a:noFill/>
        </p:spPr>
        <p:txBody>
          <a:bodyPr wrap="square" lIns="91440" tIns="45720" rIns="91440" bIns="45720">
            <a:spAutoFit/>
          </a:bodyPr>
          <a:lstStyle/>
          <a:p>
            <a:pPr algn="ctr"/>
            <a:r>
              <a:rPr lang="en-US" sz="13800" b="1" cap="none" spc="50" dirty="0">
                <a:ln w="12700" cmpd="sng">
                  <a:solidFill>
                    <a:schemeClr val="accent6">
                      <a:satMod val="120000"/>
                      <a:shade val="80000"/>
                    </a:schemeClr>
                  </a:solidFill>
                  <a:prstDash val="solid"/>
                </a:ln>
                <a:solidFill>
                  <a:schemeClr val="accent2"/>
                </a:solidFill>
                <a:effectLst>
                  <a:glow rad="53100">
                    <a:schemeClr val="accent6">
                      <a:satMod val="180000"/>
                      <a:alpha val="30000"/>
                    </a:schemeClr>
                  </a:glow>
                </a:effectLst>
              </a:rPr>
              <a:t>Not a Degree!</a:t>
            </a:r>
          </a:p>
        </p:txBody>
      </p:sp>
      <p:sp>
        <p:nvSpPr>
          <p:cNvPr id="8" name="Title 1">
            <a:extLst>
              <a:ext uri="{FF2B5EF4-FFF2-40B4-BE49-F238E27FC236}">
                <a16:creationId xmlns:a16="http://schemas.microsoft.com/office/drawing/2014/main" id="{CF3BE2F2-D5E6-41FD-B07A-EB247BD14C8B}"/>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close up of a flower&#10;&#10;Description automatically generated">
            <a:extLst>
              <a:ext uri="{FF2B5EF4-FFF2-40B4-BE49-F238E27FC236}">
                <a16:creationId xmlns:a16="http://schemas.microsoft.com/office/drawing/2014/main" id="{E597D2B8-E316-4400-A82E-79B4F186163A}"/>
              </a:ext>
            </a:extLst>
          </p:cNvPr>
          <p:cNvPicPr>
            <a:picLocks noChangeAspect="1"/>
          </p:cNvPicPr>
          <p:nvPr/>
        </p:nvPicPr>
        <p:blipFill>
          <a:blip r:embed="rId3"/>
          <a:stretch>
            <a:fillRect/>
          </a:stretch>
        </p:blipFill>
        <p:spPr>
          <a:xfrm>
            <a:off x="8376002" y="2876139"/>
            <a:ext cx="3315835" cy="3514786"/>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TextBox 8">
            <a:extLst>
              <a:ext uri="{FF2B5EF4-FFF2-40B4-BE49-F238E27FC236}">
                <a16:creationId xmlns:a16="http://schemas.microsoft.com/office/drawing/2014/main" id="{5F2BAB2B-0E42-4903-9000-44A10CFFACA3}"/>
              </a:ext>
            </a:extLst>
          </p:cNvPr>
          <p:cNvSpPr txBox="1"/>
          <p:nvPr/>
        </p:nvSpPr>
        <p:spPr>
          <a:xfrm>
            <a:off x="648296" y="3546394"/>
            <a:ext cx="6687224" cy="3046988"/>
          </a:xfrm>
          <a:prstGeom prst="rect">
            <a:avLst/>
          </a:prstGeom>
          <a:solidFill>
            <a:schemeClr val="bg1"/>
          </a:solidFill>
        </p:spPr>
        <p:txBody>
          <a:bodyPr wrap="square" rtlCol="0">
            <a:spAutoFit/>
          </a:bodyPr>
          <a:lstStyle/>
          <a:p>
            <a:r>
              <a:rPr lang="en-GB" sz="2400" dirty="0"/>
              <a:t>There are many universities that offer courses in event management which will help you develop the skills required to be a wedding planner.</a:t>
            </a:r>
          </a:p>
          <a:p>
            <a:r>
              <a:rPr lang="en-GB" sz="2400" dirty="0"/>
              <a:t>E.g. </a:t>
            </a:r>
            <a:r>
              <a:rPr lang="en-GB" sz="2400" b="1" dirty="0"/>
              <a:t>Events Management (with Placement Year) Anglia Ruskin University</a:t>
            </a:r>
          </a:p>
          <a:p>
            <a:r>
              <a:rPr lang="en-GB" sz="2400" dirty="0"/>
              <a:t>You will develop a wide range of professional and academic skills which you could then apply to organising live events throughout the course.</a:t>
            </a:r>
            <a:endParaRPr lang="en-GB" sz="4000" dirty="0"/>
          </a:p>
        </p:txBody>
      </p:sp>
    </p:spTree>
    <p:extLst>
      <p:ext uri="{BB962C8B-B14F-4D97-AF65-F5344CB8AC3E}">
        <p14:creationId xmlns:p14="http://schemas.microsoft.com/office/powerpoint/2010/main" val="1781255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C:\Users\sm3542\AppData\Local\Microsoft\Windows\Temporary Internet Files\Content.IE5\E827M0MS\Carl_B_DJ[1].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03334" y="1609426"/>
            <a:ext cx="3434805" cy="1975758"/>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angle 4"/>
          <p:cNvSpPr/>
          <p:nvPr/>
        </p:nvSpPr>
        <p:spPr>
          <a:xfrm>
            <a:off x="636843" y="932534"/>
            <a:ext cx="7240968" cy="1754326"/>
          </a:xfrm>
          <a:prstGeom prst="rect">
            <a:avLst/>
          </a:prstGeom>
          <a:noFill/>
        </p:spPr>
        <p:txBody>
          <a:bodyPr wrap="square" lIns="91440" tIns="45720" rIns="91440" bIns="45720">
            <a:spAutoFit/>
          </a:bodyPr>
          <a:lstStyle/>
          <a:p>
            <a:pPr algn="ctr"/>
            <a:r>
              <a:rPr lang="en-GB" sz="5400" b="1" dirty="0"/>
              <a:t>Music Production and DJ Practice</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Title 1">
            <a:extLst>
              <a:ext uri="{FF2B5EF4-FFF2-40B4-BE49-F238E27FC236}">
                <a16:creationId xmlns:a16="http://schemas.microsoft.com/office/drawing/2014/main" id="{60071955-8662-4723-80E6-E1963027CD43}"/>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icture containing table, sitting, white, holding&#10;&#10;Description automatically generated">
            <a:extLst>
              <a:ext uri="{FF2B5EF4-FFF2-40B4-BE49-F238E27FC236}">
                <a16:creationId xmlns:a16="http://schemas.microsoft.com/office/drawing/2014/main" id="{32B9076D-E56C-41CA-91E1-100B194FBD2F}"/>
              </a:ext>
            </a:extLst>
          </p:cNvPr>
          <p:cNvPicPr>
            <a:picLocks noChangeAspect="1"/>
          </p:cNvPicPr>
          <p:nvPr/>
        </p:nvPicPr>
        <p:blipFill>
          <a:blip r:embed="rId3"/>
          <a:stretch>
            <a:fillRect/>
          </a:stretch>
        </p:blipFill>
        <p:spPr>
          <a:xfrm>
            <a:off x="351882" y="2674162"/>
            <a:ext cx="4846931" cy="3635198"/>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1722666" y="1808006"/>
            <a:ext cx="8629650" cy="2646878"/>
          </a:xfrm>
          <a:prstGeom prst="rect">
            <a:avLst/>
          </a:prstGeom>
          <a:noFill/>
        </p:spPr>
        <p:txBody>
          <a:bodyPr wrap="square" lIns="91440" tIns="45720" rIns="91440" bIns="45720">
            <a:spAutoFit/>
          </a:bodyPr>
          <a:lstStyle/>
          <a:p>
            <a:pPr algn="ctr"/>
            <a:r>
              <a:rPr lang="en-US" sz="166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Degree!</a:t>
            </a:r>
          </a:p>
        </p:txBody>
      </p:sp>
      <p:sp>
        <p:nvSpPr>
          <p:cNvPr id="8" name="TextBox 7">
            <a:extLst>
              <a:ext uri="{FF2B5EF4-FFF2-40B4-BE49-F238E27FC236}">
                <a16:creationId xmlns:a16="http://schemas.microsoft.com/office/drawing/2014/main" id="{D7490BA1-C171-4490-B182-DB8BCDAA8FC4}"/>
              </a:ext>
            </a:extLst>
          </p:cNvPr>
          <p:cNvSpPr txBox="1"/>
          <p:nvPr/>
        </p:nvSpPr>
        <p:spPr>
          <a:xfrm>
            <a:off x="5368564" y="3725080"/>
            <a:ext cx="6687224" cy="3046988"/>
          </a:xfrm>
          <a:prstGeom prst="rect">
            <a:avLst/>
          </a:prstGeom>
          <a:solidFill>
            <a:schemeClr val="bg1"/>
          </a:solidFill>
        </p:spPr>
        <p:txBody>
          <a:bodyPr wrap="square" rtlCol="0">
            <a:spAutoFit/>
          </a:bodyPr>
          <a:lstStyle/>
          <a:p>
            <a:r>
              <a:rPr lang="en-GB" sz="2400" b="1" dirty="0"/>
              <a:t>Point Blank Music School (Hackney London)</a:t>
            </a:r>
            <a:r>
              <a:rPr lang="en-GB" sz="2400" dirty="0"/>
              <a:t> offers this programme to ensure your expertise in crucial areas of the music industry such as DJing, production, remixing, sound design, mastering, how to manage your career (or manage others) and more, allowing you to pursue a passion for music whilst gaining a full BA (Hons) degree validated by Middlesex University .</a:t>
            </a:r>
            <a:endParaRPr lang="en-GB" sz="4800" dirty="0"/>
          </a:p>
        </p:txBody>
      </p:sp>
    </p:spTree>
    <p:extLst>
      <p:ext uri="{BB962C8B-B14F-4D97-AF65-F5344CB8AC3E}">
        <p14:creationId xmlns:p14="http://schemas.microsoft.com/office/powerpoint/2010/main" val="81480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mage result for cruis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53923" y="3560090"/>
            <a:ext cx="4190791" cy="2136326"/>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angle 4"/>
          <p:cNvSpPr/>
          <p:nvPr/>
        </p:nvSpPr>
        <p:spPr>
          <a:xfrm>
            <a:off x="4853243" y="1742043"/>
            <a:ext cx="7240968" cy="923330"/>
          </a:xfrm>
          <a:prstGeom prst="rect">
            <a:avLst/>
          </a:prstGeom>
          <a:noFill/>
        </p:spPr>
        <p:txBody>
          <a:bodyPr wrap="square" lIns="91440" tIns="45720" rIns="91440" bIns="45720">
            <a:spAutoFit/>
          </a:bodyPr>
          <a:lstStyle/>
          <a:p>
            <a:pPr algn="ctr"/>
            <a:r>
              <a:rPr lang="en-GB" sz="5400" b="1" dirty="0"/>
              <a:t>Cruise Management</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Title 1">
            <a:extLst>
              <a:ext uri="{FF2B5EF4-FFF2-40B4-BE49-F238E27FC236}">
                <a16:creationId xmlns:a16="http://schemas.microsoft.com/office/drawing/2014/main" id="{FCF5BF29-77EE-4B6D-BB1B-CB112DBF6DE8}"/>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group of people standing in front of a boat&#10;&#10;Description automatically generated">
            <a:extLst>
              <a:ext uri="{FF2B5EF4-FFF2-40B4-BE49-F238E27FC236}">
                <a16:creationId xmlns:a16="http://schemas.microsoft.com/office/drawing/2014/main" id="{935ECDF5-5C63-428E-8CE4-205B080E89F1}"/>
              </a:ext>
            </a:extLst>
          </p:cNvPr>
          <p:cNvPicPr>
            <a:picLocks noChangeAspect="1"/>
          </p:cNvPicPr>
          <p:nvPr/>
        </p:nvPicPr>
        <p:blipFill>
          <a:blip r:embed="rId3"/>
          <a:stretch>
            <a:fillRect/>
          </a:stretch>
        </p:blipFill>
        <p:spPr>
          <a:xfrm>
            <a:off x="621526" y="292934"/>
            <a:ext cx="4190791" cy="3143093"/>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1885226" y="1808006"/>
            <a:ext cx="8629650" cy="2646878"/>
          </a:xfrm>
          <a:prstGeom prst="rect">
            <a:avLst/>
          </a:prstGeom>
          <a:noFill/>
        </p:spPr>
        <p:txBody>
          <a:bodyPr wrap="square" lIns="91440" tIns="45720" rIns="91440" bIns="45720">
            <a:spAutoFit/>
          </a:bodyPr>
          <a:lstStyle/>
          <a:p>
            <a:pPr algn="ctr"/>
            <a:r>
              <a:rPr lang="en-US" sz="166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Degree!</a:t>
            </a:r>
          </a:p>
        </p:txBody>
      </p:sp>
      <p:sp>
        <p:nvSpPr>
          <p:cNvPr id="8" name="TextBox 7">
            <a:extLst>
              <a:ext uri="{FF2B5EF4-FFF2-40B4-BE49-F238E27FC236}">
                <a16:creationId xmlns:a16="http://schemas.microsoft.com/office/drawing/2014/main" id="{44967D2D-6973-41A0-847A-3A4856632AEE}"/>
              </a:ext>
            </a:extLst>
          </p:cNvPr>
          <p:cNvSpPr txBox="1"/>
          <p:nvPr/>
        </p:nvSpPr>
        <p:spPr>
          <a:xfrm>
            <a:off x="542564" y="3918188"/>
            <a:ext cx="6203676" cy="2677656"/>
          </a:xfrm>
          <a:prstGeom prst="rect">
            <a:avLst/>
          </a:prstGeom>
          <a:solidFill>
            <a:schemeClr val="bg1"/>
          </a:solidFill>
        </p:spPr>
        <p:txBody>
          <a:bodyPr wrap="square" rtlCol="0">
            <a:spAutoFit/>
          </a:bodyPr>
          <a:lstStyle/>
          <a:p>
            <a:r>
              <a:rPr lang="en-GB" sz="2400" dirty="0"/>
              <a:t>This degree from </a:t>
            </a:r>
            <a:r>
              <a:rPr lang="en-GB" sz="2400" b="1" dirty="0"/>
              <a:t>University of Plymouth </a:t>
            </a:r>
            <a:r>
              <a:rPr lang="en-GB" sz="2400" dirty="0"/>
              <a:t>develops professional hospitality management skills, helping to set you up for a career in the cruise industry. There is an optional placement year which is normally spent in paid employment with a cruise or hospitality organisation.</a:t>
            </a:r>
            <a:endParaRPr lang="en-GB" sz="6000" dirty="0"/>
          </a:p>
        </p:txBody>
      </p:sp>
    </p:spTree>
    <p:extLst>
      <p:ext uri="{BB962C8B-B14F-4D97-AF65-F5344CB8AC3E}">
        <p14:creationId xmlns:p14="http://schemas.microsoft.com/office/powerpoint/2010/main" val="3396446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1856" y="1512015"/>
            <a:ext cx="7806691" cy="923330"/>
          </a:xfrm>
          <a:prstGeom prst="rect">
            <a:avLst/>
          </a:prstGeom>
          <a:noFill/>
        </p:spPr>
        <p:txBody>
          <a:bodyPr wrap="square" lIns="91440" tIns="45720" rIns="91440" bIns="45720">
            <a:spAutoFit/>
          </a:bodyPr>
          <a:lstStyle/>
          <a:p>
            <a:pPr algn="ctr"/>
            <a:r>
              <a:rPr lang="en-GB" sz="5400" b="1" dirty="0"/>
              <a:t>Dairy Herd Management</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6" name="Picture 5" descr="Image result for cow"/>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49809" y="1235241"/>
            <a:ext cx="3060335" cy="2166801"/>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7" name="Title 1">
            <a:extLst>
              <a:ext uri="{FF2B5EF4-FFF2-40B4-BE49-F238E27FC236}">
                <a16:creationId xmlns:a16="http://schemas.microsoft.com/office/drawing/2014/main" id="{9CB629F7-0467-48FA-A8A2-D95349955186}"/>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herd of cattle standing on top of a building&#10;&#10;Description automatically generated">
            <a:extLst>
              <a:ext uri="{FF2B5EF4-FFF2-40B4-BE49-F238E27FC236}">
                <a16:creationId xmlns:a16="http://schemas.microsoft.com/office/drawing/2014/main" id="{EFB8EE4F-DB62-4017-86D8-4B711A60DB96}"/>
              </a:ext>
            </a:extLst>
          </p:cNvPr>
          <p:cNvPicPr>
            <a:picLocks noChangeAspect="1"/>
          </p:cNvPicPr>
          <p:nvPr/>
        </p:nvPicPr>
        <p:blipFill>
          <a:blip r:embed="rId3"/>
          <a:stretch>
            <a:fillRect/>
          </a:stretch>
        </p:blipFill>
        <p:spPr>
          <a:xfrm>
            <a:off x="145135" y="3169524"/>
            <a:ext cx="5200487" cy="3454226"/>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1722666" y="1808006"/>
            <a:ext cx="8629650" cy="2646878"/>
          </a:xfrm>
          <a:prstGeom prst="rect">
            <a:avLst/>
          </a:prstGeom>
          <a:noFill/>
        </p:spPr>
        <p:txBody>
          <a:bodyPr wrap="square" lIns="91440" tIns="45720" rIns="91440" bIns="45720">
            <a:spAutoFit/>
          </a:bodyPr>
          <a:lstStyle/>
          <a:p>
            <a:pPr algn="ctr"/>
            <a:r>
              <a:rPr lang="en-US" sz="166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Degree!</a:t>
            </a:r>
          </a:p>
        </p:txBody>
      </p:sp>
      <p:sp>
        <p:nvSpPr>
          <p:cNvPr id="10" name="TextBox 9">
            <a:extLst>
              <a:ext uri="{FF2B5EF4-FFF2-40B4-BE49-F238E27FC236}">
                <a16:creationId xmlns:a16="http://schemas.microsoft.com/office/drawing/2014/main" id="{0CFE5290-7D0C-450C-8879-419291144066}"/>
              </a:ext>
            </a:extLst>
          </p:cNvPr>
          <p:cNvSpPr txBox="1"/>
          <p:nvPr/>
        </p:nvSpPr>
        <p:spPr>
          <a:xfrm>
            <a:off x="5548549" y="3524545"/>
            <a:ext cx="6203676" cy="3046988"/>
          </a:xfrm>
          <a:prstGeom prst="rect">
            <a:avLst/>
          </a:prstGeom>
          <a:solidFill>
            <a:schemeClr val="bg1"/>
          </a:solidFill>
        </p:spPr>
        <p:txBody>
          <a:bodyPr wrap="square" rtlCol="0">
            <a:spAutoFit/>
          </a:bodyPr>
          <a:lstStyle/>
          <a:p>
            <a:r>
              <a:rPr lang="en-GB" sz="2400" dirty="0"/>
              <a:t>This unique course from </a:t>
            </a:r>
            <a:r>
              <a:rPr lang="en-GB" sz="2400" b="1" dirty="0"/>
              <a:t>University Centre </a:t>
            </a:r>
            <a:r>
              <a:rPr lang="en-GB" sz="2400" b="1" dirty="0" err="1"/>
              <a:t>Reaseheath</a:t>
            </a:r>
            <a:r>
              <a:rPr lang="en-GB" sz="2400" dirty="0"/>
              <a:t> will enable you to develop an understanding of the technical, economic, legal and managerial principles relating to dairy farm businesses, identify the effects of environmental and ethical issues in the dairy industry and offer specialist practical skills associated with dairy farming.</a:t>
            </a:r>
            <a:endParaRPr lang="en-GB" sz="7200" dirty="0"/>
          </a:p>
        </p:txBody>
      </p:sp>
    </p:spTree>
    <p:extLst>
      <p:ext uri="{BB962C8B-B14F-4D97-AF65-F5344CB8AC3E}">
        <p14:creationId xmlns:p14="http://schemas.microsoft.com/office/powerpoint/2010/main" val="37066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Image result for theme park"/>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38397" y="3764279"/>
            <a:ext cx="4262302" cy="2220687"/>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angle 4"/>
          <p:cNvSpPr/>
          <p:nvPr/>
        </p:nvSpPr>
        <p:spPr>
          <a:xfrm>
            <a:off x="4782123" y="1490094"/>
            <a:ext cx="7240968" cy="1754326"/>
          </a:xfrm>
          <a:prstGeom prst="rect">
            <a:avLst/>
          </a:prstGeom>
          <a:noFill/>
        </p:spPr>
        <p:txBody>
          <a:bodyPr wrap="square" lIns="91440" tIns="45720" rIns="91440" bIns="45720">
            <a:spAutoFit/>
          </a:bodyPr>
          <a:lstStyle/>
          <a:p>
            <a:pPr algn="ctr"/>
            <a:r>
              <a:rPr lang="en-GB" sz="5400" b="1" dirty="0"/>
              <a:t>Theme Park Management</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6" name="Title 1">
            <a:extLst>
              <a:ext uri="{FF2B5EF4-FFF2-40B4-BE49-F238E27FC236}">
                <a16:creationId xmlns:a16="http://schemas.microsoft.com/office/drawing/2014/main" id="{8918C057-FE4E-45DD-B228-D05721C44091}"/>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icture containing outdoor, kite, flying, colorful&#10;&#10;Description automatically generated">
            <a:extLst>
              <a:ext uri="{FF2B5EF4-FFF2-40B4-BE49-F238E27FC236}">
                <a16:creationId xmlns:a16="http://schemas.microsoft.com/office/drawing/2014/main" id="{EBDFC882-F1AA-4CA1-847A-D3DCCF1DA311}"/>
              </a:ext>
            </a:extLst>
          </p:cNvPr>
          <p:cNvPicPr>
            <a:picLocks noChangeAspect="1"/>
          </p:cNvPicPr>
          <p:nvPr/>
        </p:nvPicPr>
        <p:blipFill>
          <a:blip r:embed="rId3"/>
          <a:stretch>
            <a:fillRect/>
          </a:stretch>
        </p:blipFill>
        <p:spPr>
          <a:xfrm>
            <a:off x="474283" y="360073"/>
            <a:ext cx="4754880" cy="3209544"/>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1722666" y="1399792"/>
            <a:ext cx="8629650" cy="4339650"/>
          </a:xfrm>
          <a:prstGeom prst="rect">
            <a:avLst/>
          </a:prstGeom>
          <a:noFill/>
        </p:spPr>
        <p:txBody>
          <a:bodyPr wrap="square" lIns="91440" tIns="45720" rIns="91440" bIns="45720">
            <a:spAutoFit/>
          </a:bodyPr>
          <a:lstStyle/>
          <a:p>
            <a:pPr algn="ctr"/>
            <a:r>
              <a:rPr lang="en-US" sz="13800" b="1" cap="none" spc="50" dirty="0">
                <a:ln w="12700" cmpd="sng">
                  <a:solidFill>
                    <a:schemeClr val="accent6">
                      <a:satMod val="120000"/>
                      <a:shade val="80000"/>
                    </a:schemeClr>
                  </a:solidFill>
                  <a:prstDash val="solid"/>
                </a:ln>
                <a:solidFill>
                  <a:schemeClr val="accent2"/>
                </a:solidFill>
                <a:effectLst>
                  <a:glow rad="53100">
                    <a:schemeClr val="accent6">
                      <a:satMod val="180000"/>
                      <a:alpha val="30000"/>
                    </a:schemeClr>
                  </a:glow>
                </a:effectLst>
              </a:rPr>
              <a:t>Not a Degree!</a:t>
            </a:r>
          </a:p>
        </p:txBody>
      </p:sp>
      <p:sp>
        <p:nvSpPr>
          <p:cNvPr id="8" name="TextBox 7">
            <a:extLst>
              <a:ext uri="{FF2B5EF4-FFF2-40B4-BE49-F238E27FC236}">
                <a16:creationId xmlns:a16="http://schemas.microsoft.com/office/drawing/2014/main" id="{695537C0-993E-4D22-876B-707EE45956C0}"/>
              </a:ext>
            </a:extLst>
          </p:cNvPr>
          <p:cNvSpPr txBox="1"/>
          <p:nvPr/>
        </p:nvSpPr>
        <p:spPr>
          <a:xfrm>
            <a:off x="474282" y="3895582"/>
            <a:ext cx="6404037" cy="2677656"/>
          </a:xfrm>
          <a:prstGeom prst="rect">
            <a:avLst/>
          </a:prstGeom>
          <a:solidFill>
            <a:schemeClr val="bg1"/>
          </a:solidFill>
        </p:spPr>
        <p:txBody>
          <a:bodyPr wrap="square" rtlCol="0">
            <a:spAutoFit/>
          </a:bodyPr>
          <a:lstStyle/>
          <a:p>
            <a:r>
              <a:rPr lang="en-GB" sz="2400" dirty="0"/>
              <a:t>This is not a degree, but </a:t>
            </a:r>
            <a:r>
              <a:rPr lang="en-GB" sz="2400" b="1" dirty="0"/>
              <a:t>Staffordshire University </a:t>
            </a:r>
            <a:r>
              <a:rPr lang="en-GB" sz="2400" dirty="0"/>
              <a:t>have a similar option with their </a:t>
            </a:r>
            <a:r>
              <a:rPr lang="en-GB" sz="2400" b="1" dirty="0"/>
              <a:t>Visitor Attraction and Resort Management </a:t>
            </a:r>
            <a:r>
              <a:rPr lang="en-GB" sz="2400" dirty="0"/>
              <a:t>course. This is a foundation degree where students learn how to manage a theme park effectively with modules in accounting, leisure services, leadership and customer satisfaction monitoring.</a:t>
            </a:r>
          </a:p>
        </p:txBody>
      </p:sp>
    </p:spTree>
    <p:extLst>
      <p:ext uri="{BB962C8B-B14F-4D97-AF65-F5344CB8AC3E}">
        <p14:creationId xmlns:p14="http://schemas.microsoft.com/office/powerpoint/2010/main" val="1036895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76763" y="1324003"/>
            <a:ext cx="7240968" cy="1754326"/>
          </a:xfrm>
          <a:prstGeom prst="rect">
            <a:avLst/>
          </a:prstGeom>
          <a:noFill/>
        </p:spPr>
        <p:txBody>
          <a:bodyPr wrap="square" lIns="91440" tIns="45720" rIns="91440" bIns="45720">
            <a:spAutoFit/>
          </a:bodyPr>
          <a:lstStyle/>
          <a:p>
            <a:pPr algn="ctr"/>
            <a:r>
              <a:rPr lang="en-GB" sz="5400" b="1" dirty="0"/>
              <a:t>Makeup and </a:t>
            </a:r>
          </a:p>
          <a:p>
            <a:pPr algn="ctr"/>
            <a:r>
              <a:rPr lang="en-GB" sz="5400" b="1" dirty="0"/>
              <a:t>Hair Design</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Title 1">
            <a:extLst>
              <a:ext uri="{FF2B5EF4-FFF2-40B4-BE49-F238E27FC236}">
                <a16:creationId xmlns:a16="http://schemas.microsoft.com/office/drawing/2014/main" id="{59645411-2558-4E8E-B9FF-E1B4EB3DF781}"/>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close up of a womans face&#10;&#10;Description automatically generated">
            <a:extLst>
              <a:ext uri="{FF2B5EF4-FFF2-40B4-BE49-F238E27FC236}">
                <a16:creationId xmlns:a16="http://schemas.microsoft.com/office/drawing/2014/main" id="{0E01CDD5-F263-4F15-9D5D-06DD09466900}"/>
              </a:ext>
            </a:extLst>
          </p:cNvPr>
          <p:cNvPicPr>
            <a:picLocks noChangeAspect="1"/>
          </p:cNvPicPr>
          <p:nvPr/>
        </p:nvPicPr>
        <p:blipFill>
          <a:blip r:embed="rId2"/>
          <a:stretch>
            <a:fillRect/>
          </a:stretch>
        </p:blipFill>
        <p:spPr>
          <a:xfrm>
            <a:off x="7559066" y="3779291"/>
            <a:ext cx="3953150" cy="2463759"/>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8" name="Picture 7" descr="A person standing next to a window&#10;&#10;Description automatically generated">
            <a:extLst>
              <a:ext uri="{FF2B5EF4-FFF2-40B4-BE49-F238E27FC236}">
                <a16:creationId xmlns:a16="http://schemas.microsoft.com/office/drawing/2014/main" id="{D52DBBC7-C14D-4455-9A32-EC88B236F0F7}"/>
              </a:ext>
            </a:extLst>
          </p:cNvPr>
          <p:cNvPicPr>
            <a:picLocks noChangeAspect="1"/>
          </p:cNvPicPr>
          <p:nvPr/>
        </p:nvPicPr>
        <p:blipFill>
          <a:blip r:embed="rId3"/>
          <a:stretch>
            <a:fillRect/>
          </a:stretch>
        </p:blipFill>
        <p:spPr>
          <a:xfrm>
            <a:off x="584746" y="285614"/>
            <a:ext cx="5629937" cy="3600814"/>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2077050" y="1940893"/>
            <a:ext cx="8629650" cy="2646878"/>
          </a:xfrm>
          <a:prstGeom prst="rect">
            <a:avLst/>
          </a:prstGeom>
          <a:noFill/>
        </p:spPr>
        <p:txBody>
          <a:bodyPr wrap="square" lIns="91440" tIns="45720" rIns="91440" bIns="45720">
            <a:spAutoFit/>
          </a:bodyPr>
          <a:lstStyle/>
          <a:p>
            <a:pPr algn="ctr"/>
            <a:r>
              <a:rPr lang="en-US" sz="166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Degree!</a:t>
            </a:r>
          </a:p>
        </p:txBody>
      </p:sp>
      <p:sp>
        <p:nvSpPr>
          <p:cNvPr id="10" name="TextBox 9">
            <a:extLst>
              <a:ext uri="{FF2B5EF4-FFF2-40B4-BE49-F238E27FC236}">
                <a16:creationId xmlns:a16="http://schemas.microsoft.com/office/drawing/2014/main" id="{A561FD11-3F66-4EED-B5D5-21C7B66E9A94}"/>
              </a:ext>
            </a:extLst>
          </p:cNvPr>
          <p:cNvSpPr txBox="1"/>
          <p:nvPr/>
        </p:nvSpPr>
        <p:spPr>
          <a:xfrm>
            <a:off x="304801" y="4070915"/>
            <a:ext cx="7047802" cy="2677656"/>
          </a:xfrm>
          <a:prstGeom prst="rect">
            <a:avLst/>
          </a:prstGeom>
          <a:solidFill>
            <a:schemeClr val="bg1"/>
          </a:solidFill>
        </p:spPr>
        <p:txBody>
          <a:bodyPr wrap="square" rtlCol="0">
            <a:spAutoFit/>
          </a:bodyPr>
          <a:lstStyle/>
          <a:p>
            <a:r>
              <a:rPr lang="en-GB" sz="2400" dirty="0"/>
              <a:t>Offered by </a:t>
            </a:r>
            <a:r>
              <a:rPr lang="en-GB" sz="2400" b="1" dirty="0"/>
              <a:t>University for the Creative Arts (Rochester)</a:t>
            </a:r>
            <a:r>
              <a:rPr lang="en-GB" sz="2400" dirty="0"/>
              <a:t>, students on this course learn about this particular area of the fashion industry, where a make-up artist and hair designer fits within it and how the make-up/hair artist collaborates with a stylist, art director, fashion designer, catwalk producer, fashion director, photographer and filmmaker.</a:t>
            </a:r>
            <a:endParaRPr lang="en-GB" sz="3200" dirty="0"/>
          </a:p>
        </p:txBody>
      </p:sp>
    </p:spTree>
    <p:extLst>
      <p:ext uri="{BB962C8B-B14F-4D97-AF65-F5344CB8AC3E}">
        <p14:creationId xmlns:p14="http://schemas.microsoft.com/office/powerpoint/2010/main" val="668026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74283" y="1485898"/>
            <a:ext cx="7240968" cy="923330"/>
          </a:xfrm>
          <a:prstGeom prst="rect">
            <a:avLst/>
          </a:prstGeom>
          <a:noFill/>
        </p:spPr>
        <p:txBody>
          <a:bodyPr wrap="square" lIns="91440" tIns="45720" rIns="91440" bIns="45720">
            <a:spAutoFit/>
          </a:bodyPr>
          <a:lstStyle/>
          <a:p>
            <a:pPr algn="ctr"/>
            <a:r>
              <a:rPr lang="en-GB" sz="5400" b="1" dirty="0"/>
              <a:t>Netball Studies</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7" name="Picture 6" descr="Image result for netball"/>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50913" y="1306786"/>
            <a:ext cx="4366804" cy="2285304"/>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8" name="Title 1">
            <a:extLst>
              <a:ext uri="{FF2B5EF4-FFF2-40B4-BE49-F238E27FC236}">
                <a16:creationId xmlns:a16="http://schemas.microsoft.com/office/drawing/2014/main" id="{6674EB50-C7A2-4E96-A192-A9DBB2AD97DB}"/>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icture containing game&#10;&#10;Description automatically generated">
            <a:extLst>
              <a:ext uri="{FF2B5EF4-FFF2-40B4-BE49-F238E27FC236}">
                <a16:creationId xmlns:a16="http://schemas.microsoft.com/office/drawing/2014/main" id="{8ACEB14C-8148-4E95-9367-7C7FDC9FCC3B}"/>
              </a:ext>
            </a:extLst>
          </p:cNvPr>
          <p:cNvPicPr>
            <a:picLocks noChangeAspect="1"/>
          </p:cNvPicPr>
          <p:nvPr/>
        </p:nvPicPr>
        <p:blipFill rotWithShape="1">
          <a:blip r:embed="rId3"/>
          <a:srcRect l="30556"/>
          <a:stretch/>
        </p:blipFill>
        <p:spPr>
          <a:xfrm>
            <a:off x="736950" y="2817255"/>
            <a:ext cx="3702970" cy="3008293"/>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6" name="Rectangle 5"/>
          <p:cNvSpPr/>
          <p:nvPr/>
        </p:nvSpPr>
        <p:spPr>
          <a:xfrm>
            <a:off x="1722666" y="1399792"/>
            <a:ext cx="8629650" cy="4339650"/>
          </a:xfrm>
          <a:prstGeom prst="rect">
            <a:avLst/>
          </a:prstGeom>
          <a:noFill/>
        </p:spPr>
        <p:txBody>
          <a:bodyPr wrap="square" lIns="91440" tIns="45720" rIns="91440" bIns="45720">
            <a:spAutoFit/>
          </a:bodyPr>
          <a:lstStyle/>
          <a:p>
            <a:pPr algn="ctr"/>
            <a:r>
              <a:rPr lang="en-US" sz="13800" b="1" cap="none" spc="50" dirty="0">
                <a:ln w="12700" cmpd="sng">
                  <a:solidFill>
                    <a:schemeClr val="accent6">
                      <a:satMod val="120000"/>
                      <a:shade val="80000"/>
                    </a:schemeClr>
                  </a:solidFill>
                  <a:prstDash val="solid"/>
                </a:ln>
                <a:solidFill>
                  <a:schemeClr val="accent2"/>
                </a:solidFill>
                <a:effectLst>
                  <a:glow rad="53100">
                    <a:schemeClr val="accent6">
                      <a:satMod val="180000"/>
                      <a:alpha val="30000"/>
                    </a:schemeClr>
                  </a:glow>
                </a:effectLst>
              </a:rPr>
              <a:t>Not a Degree!</a:t>
            </a:r>
          </a:p>
        </p:txBody>
      </p:sp>
      <p:sp>
        <p:nvSpPr>
          <p:cNvPr id="9" name="TextBox 8">
            <a:extLst>
              <a:ext uri="{FF2B5EF4-FFF2-40B4-BE49-F238E27FC236}">
                <a16:creationId xmlns:a16="http://schemas.microsoft.com/office/drawing/2014/main" id="{71C6DDBD-037A-406E-A62E-62D3B03F415B}"/>
              </a:ext>
            </a:extLst>
          </p:cNvPr>
          <p:cNvSpPr txBox="1"/>
          <p:nvPr/>
        </p:nvSpPr>
        <p:spPr>
          <a:xfrm>
            <a:off x="4876801" y="3893456"/>
            <a:ext cx="7047802" cy="1938992"/>
          </a:xfrm>
          <a:prstGeom prst="rect">
            <a:avLst/>
          </a:prstGeom>
          <a:solidFill>
            <a:schemeClr val="bg1"/>
          </a:solidFill>
        </p:spPr>
        <p:txBody>
          <a:bodyPr wrap="square" rtlCol="0">
            <a:spAutoFit/>
          </a:bodyPr>
          <a:lstStyle/>
          <a:p>
            <a:r>
              <a:rPr lang="en-GB" sz="2400" dirty="0"/>
              <a:t>Sports science degrees at various universities offer opportunities to study modules focussing on netball.  You can also play netball for University competitively in British Universities and Colleges Sports (BUCS) or non-competitively in intra-mural leagues.</a:t>
            </a:r>
          </a:p>
        </p:txBody>
      </p:sp>
    </p:spTree>
    <p:extLst>
      <p:ext uri="{BB962C8B-B14F-4D97-AF65-F5344CB8AC3E}">
        <p14:creationId xmlns:p14="http://schemas.microsoft.com/office/powerpoint/2010/main" val="2350346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6"/>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rc_mi" descr="Image result for radio enginee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1082" y="679720"/>
            <a:ext cx="3901078" cy="2510520"/>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angle 4"/>
          <p:cNvSpPr/>
          <p:nvPr/>
        </p:nvSpPr>
        <p:spPr>
          <a:xfrm>
            <a:off x="4345243" y="1378017"/>
            <a:ext cx="7240968" cy="923330"/>
          </a:xfrm>
          <a:prstGeom prst="rect">
            <a:avLst/>
          </a:prstGeom>
          <a:noFill/>
        </p:spPr>
        <p:txBody>
          <a:bodyPr wrap="square" lIns="91440" tIns="45720" rIns="91440" bIns="45720">
            <a:spAutoFit/>
          </a:bodyPr>
          <a:lstStyle/>
          <a:p>
            <a:pPr algn="ctr"/>
            <a:r>
              <a:rPr lang="en-GB" sz="5400" b="1" dirty="0"/>
              <a:t>Radio Engineering</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6" name="Title 1">
            <a:extLst>
              <a:ext uri="{FF2B5EF4-FFF2-40B4-BE49-F238E27FC236}">
                <a16:creationId xmlns:a16="http://schemas.microsoft.com/office/drawing/2014/main" id="{F17636CE-505E-4542-9776-CD1A5C973891}"/>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icture containing computer&#10;&#10;Description automatically generated">
            <a:extLst>
              <a:ext uri="{FF2B5EF4-FFF2-40B4-BE49-F238E27FC236}">
                <a16:creationId xmlns:a16="http://schemas.microsoft.com/office/drawing/2014/main" id="{74DEA44C-50C2-4A57-B950-06C309CC0E60}"/>
              </a:ext>
            </a:extLst>
          </p:cNvPr>
          <p:cNvPicPr>
            <a:picLocks noChangeAspect="1"/>
          </p:cNvPicPr>
          <p:nvPr/>
        </p:nvPicPr>
        <p:blipFill>
          <a:blip r:embed="rId3"/>
          <a:stretch>
            <a:fillRect/>
          </a:stretch>
        </p:blipFill>
        <p:spPr>
          <a:xfrm>
            <a:off x="7397432" y="2996472"/>
            <a:ext cx="4364839" cy="2904602"/>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1722666" y="1808006"/>
            <a:ext cx="8629650" cy="3354765"/>
          </a:xfrm>
          <a:prstGeom prst="rect">
            <a:avLst/>
          </a:prstGeom>
          <a:noFill/>
        </p:spPr>
        <p:txBody>
          <a:bodyPr wrap="square" lIns="91440" tIns="45720" rIns="91440" bIns="45720">
            <a:spAutoFit/>
          </a:bodyPr>
          <a:lstStyle/>
          <a:p>
            <a:pPr algn="ctr"/>
            <a:r>
              <a:rPr lang="en-US" sz="166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Degree!</a:t>
            </a:r>
          </a:p>
          <a:p>
            <a:pPr algn="ctr"/>
            <a:r>
              <a:rPr lang="en-US" sz="3200" b="1"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(Apprenticeship) </a:t>
            </a:r>
          </a:p>
          <a:p>
            <a:pPr algn="ctr"/>
            <a:endParaRPr lang="en-US" sz="14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endParaRPr>
          </a:p>
        </p:txBody>
      </p:sp>
      <p:sp>
        <p:nvSpPr>
          <p:cNvPr id="8" name="TextBox 7">
            <a:extLst>
              <a:ext uri="{FF2B5EF4-FFF2-40B4-BE49-F238E27FC236}">
                <a16:creationId xmlns:a16="http://schemas.microsoft.com/office/drawing/2014/main" id="{28BB4B27-F087-4566-9CC4-6B86A2448CA8}"/>
              </a:ext>
            </a:extLst>
          </p:cNvPr>
          <p:cNvSpPr txBox="1"/>
          <p:nvPr/>
        </p:nvSpPr>
        <p:spPr>
          <a:xfrm>
            <a:off x="485591" y="3823943"/>
            <a:ext cx="6311449" cy="2677656"/>
          </a:xfrm>
          <a:prstGeom prst="rect">
            <a:avLst/>
          </a:prstGeom>
          <a:solidFill>
            <a:schemeClr val="bg1"/>
          </a:solidFill>
        </p:spPr>
        <p:txBody>
          <a:bodyPr wrap="square" rtlCol="0">
            <a:spAutoFit/>
          </a:bodyPr>
          <a:lstStyle/>
          <a:p>
            <a:r>
              <a:rPr lang="en-GB" sz="2400" dirty="0"/>
              <a:t>As a Radio Telecommunications Engineer Apprentice you would attend customer sites to carry out surveys, ascertaining what equipment fits with their requirements, perform installations, reprogram radios and help diagnose any problems. Alongside this you would attend a college and complete a course.</a:t>
            </a:r>
          </a:p>
        </p:txBody>
      </p:sp>
    </p:spTree>
    <p:extLst>
      <p:ext uri="{BB962C8B-B14F-4D97-AF65-F5344CB8AC3E}">
        <p14:creationId xmlns:p14="http://schemas.microsoft.com/office/powerpoint/2010/main" val="2810164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4984" y="1466788"/>
            <a:ext cx="8038712" cy="923330"/>
          </a:xfrm>
          <a:prstGeom prst="rect">
            <a:avLst/>
          </a:prstGeom>
          <a:noFill/>
        </p:spPr>
        <p:txBody>
          <a:bodyPr wrap="square" lIns="91440" tIns="45720" rIns="91440" bIns="45720">
            <a:spAutoFit/>
          </a:bodyPr>
          <a:lstStyle/>
          <a:p>
            <a:pPr algn="ctr"/>
            <a:r>
              <a:rPr lang="en-GB" sz="5400" b="1" dirty="0"/>
              <a:t>Confectionary Production</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8" name="Title 1">
            <a:extLst>
              <a:ext uri="{FF2B5EF4-FFF2-40B4-BE49-F238E27FC236}">
                <a16:creationId xmlns:a16="http://schemas.microsoft.com/office/drawing/2014/main" id="{B1684D1B-F6A3-4E6F-B915-7E4AABB7E8FD}"/>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tray of food on a table&#10;&#10;Description automatically generated">
            <a:extLst>
              <a:ext uri="{FF2B5EF4-FFF2-40B4-BE49-F238E27FC236}">
                <a16:creationId xmlns:a16="http://schemas.microsoft.com/office/drawing/2014/main" id="{A4CE3E82-B442-4037-B021-61A6F46ED8B4}"/>
              </a:ext>
            </a:extLst>
          </p:cNvPr>
          <p:cNvPicPr>
            <a:picLocks noChangeAspect="1"/>
          </p:cNvPicPr>
          <p:nvPr/>
        </p:nvPicPr>
        <p:blipFill>
          <a:blip r:embed="rId2"/>
          <a:stretch>
            <a:fillRect/>
          </a:stretch>
        </p:blipFill>
        <p:spPr>
          <a:xfrm>
            <a:off x="8337182" y="1211653"/>
            <a:ext cx="3662318" cy="2435787"/>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9" name="Picture 8" descr="A picture containing indoor, table, sitting, food&#10;&#10;Description automatically generated">
            <a:extLst>
              <a:ext uri="{FF2B5EF4-FFF2-40B4-BE49-F238E27FC236}">
                <a16:creationId xmlns:a16="http://schemas.microsoft.com/office/drawing/2014/main" id="{68476574-CEEB-4AFB-9DE5-9461F6087677}"/>
              </a:ext>
            </a:extLst>
          </p:cNvPr>
          <p:cNvPicPr>
            <a:picLocks noChangeAspect="1"/>
          </p:cNvPicPr>
          <p:nvPr/>
        </p:nvPicPr>
        <p:blipFill>
          <a:blip r:embed="rId3"/>
          <a:stretch>
            <a:fillRect/>
          </a:stretch>
        </p:blipFill>
        <p:spPr>
          <a:xfrm>
            <a:off x="192500" y="2554678"/>
            <a:ext cx="5313680" cy="3540239"/>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6" name="Rectangle 5"/>
          <p:cNvSpPr/>
          <p:nvPr/>
        </p:nvSpPr>
        <p:spPr>
          <a:xfrm>
            <a:off x="1722666" y="1399792"/>
            <a:ext cx="8629650" cy="4339650"/>
          </a:xfrm>
          <a:prstGeom prst="rect">
            <a:avLst/>
          </a:prstGeom>
          <a:noFill/>
        </p:spPr>
        <p:txBody>
          <a:bodyPr wrap="square" lIns="91440" tIns="45720" rIns="91440" bIns="45720">
            <a:spAutoFit/>
          </a:bodyPr>
          <a:lstStyle/>
          <a:p>
            <a:pPr algn="ctr"/>
            <a:r>
              <a:rPr lang="en-US" sz="13800" b="1" cap="none" spc="50" dirty="0">
                <a:ln w="12700" cmpd="sng">
                  <a:solidFill>
                    <a:schemeClr val="accent6">
                      <a:satMod val="120000"/>
                      <a:shade val="80000"/>
                    </a:schemeClr>
                  </a:solidFill>
                  <a:prstDash val="solid"/>
                </a:ln>
                <a:solidFill>
                  <a:schemeClr val="accent2"/>
                </a:solidFill>
                <a:effectLst>
                  <a:glow rad="53100">
                    <a:schemeClr val="accent6">
                      <a:satMod val="180000"/>
                      <a:alpha val="30000"/>
                    </a:schemeClr>
                  </a:glow>
                </a:effectLst>
              </a:rPr>
              <a:t>Not a Degree!</a:t>
            </a:r>
          </a:p>
        </p:txBody>
      </p:sp>
      <p:sp>
        <p:nvSpPr>
          <p:cNvPr id="10" name="TextBox 9">
            <a:extLst>
              <a:ext uri="{FF2B5EF4-FFF2-40B4-BE49-F238E27FC236}">
                <a16:creationId xmlns:a16="http://schemas.microsoft.com/office/drawing/2014/main" id="{A2E9E9BF-C39E-48C2-9DC7-DB8E618730F7}"/>
              </a:ext>
            </a:extLst>
          </p:cNvPr>
          <p:cNvSpPr txBox="1"/>
          <p:nvPr/>
        </p:nvSpPr>
        <p:spPr>
          <a:xfrm>
            <a:off x="5571033" y="3769283"/>
            <a:ext cx="6620967" cy="3046988"/>
          </a:xfrm>
          <a:prstGeom prst="rect">
            <a:avLst/>
          </a:prstGeom>
          <a:solidFill>
            <a:schemeClr val="bg1"/>
          </a:solidFill>
        </p:spPr>
        <p:txBody>
          <a:bodyPr wrap="square" rtlCol="0">
            <a:spAutoFit/>
          </a:bodyPr>
          <a:lstStyle/>
          <a:p>
            <a:r>
              <a:rPr lang="en-GB" sz="2400" dirty="0"/>
              <a:t>Although not a degree, </a:t>
            </a:r>
            <a:r>
              <a:rPr lang="en-GB" sz="2400" b="1" dirty="0"/>
              <a:t>University College Birmingham</a:t>
            </a:r>
            <a:r>
              <a:rPr lang="en-GB" sz="2400" dirty="0"/>
              <a:t> offers a </a:t>
            </a:r>
            <a:r>
              <a:rPr lang="en-GB" sz="2400" b="1" dirty="0"/>
              <a:t>Bakery and Patisserie Technology </a:t>
            </a:r>
            <a:r>
              <a:rPr lang="en-GB" sz="2400" dirty="0"/>
              <a:t>course which is ideal if you want to focus on the technical and managerial skills required to be successful in the baking industry. It will also appeal to students who want experience of working with a broad range of baking and confectionery processes. </a:t>
            </a:r>
          </a:p>
        </p:txBody>
      </p:sp>
    </p:spTree>
    <p:extLst>
      <p:ext uri="{BB962C8B-B14F-4D97-AF65-F5344CB8AC3E}">
        <p14:creationId xmlns:p14="http://schemas.microsoft.com/office/powerpoint/2010/main" val="2758175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6"/>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77803" y="1290541"/>
            <a:ext cx="7240968" cy="1754326"/>
          </a:xfrm>
          <a:prstGeom prst="rect">
            <a:avLst/>
          </a:prstGeom>
          <a:noFill/>
        </p:spPr>
        <p:txBody>
          <a:bodyPr wrap="square" lIns="91440" tIns="45720" rIns="91440" bIns="45720">
            <a:spAutoFit/>
          </a:bodyPr>
          <a:lstStyle/>
          <a:p>
            <a:pPr algn="ctr"/>
            <a:r>
              <a:rPr lang="en-GB" sz="5400" b="1" dirty="0"/>
              <a:t>Tattoo Design and Production</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pic>
        <p:nvPicPr>
          <p:cNvPr id="8" name="Picture 7" descr="Image result for tattoo artist"/>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0370" y="512374"/>
            <a:ext cx="4669789" cy="2535625"/>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6" name="Title 1">
            <a:extLst>
              <a:ext uri="{FF2B5EF4-FFF2-40B4-BE49-F238E27FC236}">
                <a16:creationId xmlns:a16="http://schemas.microsoft.com/office/drawing/2014/main" id="{9D451A76-60F2-4092-9F83-996F5E225E84}"/>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icture containing person, indoor, man, sitting&#10;&#10;Description automatically generated">
            <a:extLst>
              <a:ext uri="{FF2B5EF4-FFF2-40B4-BE49-F238E27FC236}">
                <a16:creationId xmlns:a16="http://schemas.microsoft.com/office/drawing/2014/main" id="{B19ECBC6-1AD0-404F-8E54-EEECFBCDE045}"/>
              </a:ext>
            </a:extLst>
          </p:cNvPr>
          <p:cNvPicPr>
            <a:picLocks noChangeAspect="1"/>
          </p:cNvPicPr>
          <p:nvPr/>
        </p:nvPicPr>
        <p:blipFill>
          <a:blip r:embed="rId3"/>
          <a:stretch>
            <a:fillRect/>
          </a:stretch>
        </p:blipFill>
        <p:spPr>
          <a:xfrm>
            <a:off x="7186108" y="3048000"/>
            <a:ext cx="4849681" cy="3633412"/>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7" name="Rectangle 6"/>
          <p:cNvSpPr/>
          <p:nvPr/>
        </p:nvSpPr>
        <p:spPr>
          <a:xfrm>
            <a:off x="1387386" y="1227809"/>
            <a:ext cx="8629650" cy="4339650"/>
          </a:xfrm>
          <a:prstGeom prst="rect">
            <a:avLst/>
          </a:prstGeom>
          <a:noFill/>
        </p:spPr>
        <p:txBody>
          <a:bodyPr wrap="square" lIns="91440" tIns="45720" rIns="91440" bIns="45720">
            <a:spAutoFit/>
          </a:bodyPr>
          <a:lstStyle/>
          <a:p>
            <a:pPr algn="ctr"/>
            <a:r>
              <a:rPr lang="en-US" sz="13800" b="1" cap="none" spc="50" dirty="0">
                <a:ln w="12700" cmpd="sng">
                  <a:solidFill>
                    <a:schemeClr val="accent6">
                      <a:satMod val="120000"/>
                      <a:shade val="80000"/>
                    </a:schemeClr>
                  </a:solidFill>
                  <a:prstDash val="solid"/>
                </a:ln>
                <a:solidFill>
                  <a:schemeClr val="accent2"/>
                </a:solidFill>
                <a:effectLst>
                  <a:glow rad="53100">
                    <a:schemeClr val="accent6">
                      <a:satMod val="180000"/>
                      <a:alpha val="30000"/>
                    </a:schemeClr>
                  </a:glow>
                </a:effectLst>
              </a:rPr>
              <a:t>Not a Degree!</a:t>
            </a:r>
          </a:p>
        </p:txBody>
      </p:sp>
      <p:sp>
        <p:nvSpPr>
          <p:cNvPr id="9" name="TextBox 8">
            <a:extLst>
              <a:ext uri="{FF2B5EF4-FFF2-40B4-BE49-F238E27FC236}">
                <a16:creationId xmlns:a16="http://schemas.microsoft.com/office/drawing/2014/main" id="{ACF2896C-DF5C-4747-BB89-09B20AA4AAF9}"/>
              </a:ext>
            </a:extLst>
          </p:cNvPr>
          <p:cNvSpPr txBox="1"/>
          <p:nvPr/>
        </p:nvSpPr>
        <p:spPr>
          <a:xfrm>
            <a:off x="229871" y="3261581"/>
            <a:ext cx="6956237" cy="3416320"/>
          </a:xfrm>
          <a:prstGeom prst="rect">
            <a:avLst/>
          </a:prstGeom>
          <a:solidFill>
            <a:schemeClr val="bg1"/>
          </a:solidFill>
        </p:spPr>
        <p:txBody>
          <a:bodyPr wrap="square" rtlCol="0">
            <a:spAutoFit/>
          </a:bodyPr>
          <a:lstStyle/>
          <a:p>
            <a:r>
              <a:rPr lang="en-GB" sz="2400" dirty="0"/>
              <a:t>This is not a degree, but you can study </a:t>
            </a:r>
            <a:r>
              <a:rPr lang="en-GB" sz="2400" b="1" dirty="0"/>
              <a:t>Graphic Design (Tattoo Artists) </a:t>
            </a:r>
            <a:r>
              <a:rPr lang="en-GB" sz="2400" dirty="0"/>
              <a:t>at</a:t>
            </a:r>
            <a:r>
              <a:rPr lang="en-GB" sz="2400" b="1" dirty="0"/>
              <a:t> Kingston College</a:t>
            </a:r>
            <a:r>
              <a:rPr lang="en-GB" sz="2400" dirty="0"/>
              <a:t>. This is a Higher National Certificate to help you to progress into a career in Art and Design with a focus on the Tattoo Industry. It is aimed at dedicated learners who want, ultimately, to move into the Tattoo Industry via an industry Apprenticeship, or into further training, and are looking for practical training and a nationally recognised Level 4 qualification.</a:t>
            </a:r>
          </a:p>
        </p:txBody>
      </p:sp>
    </p:spTree>
    <p:extLst>
      <p:ext uri="{BB962C8B-B14F-4D97-AF65-F5344CB8AC3E}">
        <p14:creationId xmlns:p14="http://schemas.microsoft.com/office/powerpoint/2010/main" val="3774818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9848EF1-489D-4BE6-8890-40005109E4CC}"/>
              </a:ext>
            </a:extLst>
          </p:cNvPr>
          <p:cNvSpPr txBox="1"/>
          <p:nvPr/>
        </p:nvSpPr>
        <p:spPr>
          <a:xfrm>
            <a:off x="5042546" y="3712363"/>
            <a:ext cx="6956237" cy="3046988"/>
          </a:xfrm>
          <a:prstGeom prst="rect">
            <a:avLst/>
          </a:prstGeom>
          <a:solidFill>
            <a:schemeClr val="bg1"/>
          </a:solidFill>
        </p:spPr>
        <p:txBody>
          <a:bodyPr wrap="square" rtlCol="0">
            <a:spAutoFit/>
          </a:bodyPr>
          <a:lstStyle/>
          <a:p>
            <a:r>
              <a:rPr lang="en-GB" sz="2400" dirty="0"/>
              <a:t>This intensive course from </a:t>
            </a:r>
            <a:r>
              <a:rPr lang="en-GB" sz="2400" b="1" dirty="0"/>
              <a:t>Bath Spa University</a:t>
            </a:r>
            <a:r>
              <a:rPr lang="en-GB" sz="2400" dirty="0"/>
              <a:t> is focused on helping you build the skills you need to become a strong, creative, and adaptable circus professional. The aim of the course is to integrate physical circus skills with theatrical performance. You will have regular opportunities to present your creative work through performance projects using specialist circus venues and equipment.</a:t>
            </a:r>
            <a:endParaRPr lang="en-GB" sz="3200" dirty="0"/>
          </a:p>
        </p:txBody>
      </p:sp>
      <p:sp>
        <p:nvSpPr>
          <p:cNvPr id="5" name="Rectangle 4"/>
          <p:cNvSpPr/>
          <p:nvPr/>
        </p:nvSpPr>
        <p:spPr>
          <a:xfrm>
            <a:off x="314098" y="838731"/>
            <a:ext cx="7240968" cy="1754326"/>
          </a:xfrm>
          <a:prstGeom prst="rect">
            <a:avLst/>
          </a:prstGeom>
          <a:noFill/>
        </p:spPr>
        <p:txBody>
          <a:bodyPr wrap="square" lIns="91440" tIns="45720" rIns="91440" bIns="45720">
            <a:spAutoFit/>
          </a:bodyPr>
          <a:lstStyle/>
          <a:p>
            <a:pPr algn="ctr"/>
            <a:r>
              <a:rPr lang="en-GB" sz="5400" b="1" dirty="0"/>
              <a:t>Contemporary Circus and Physical Theatre</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Title 1">
            <a:extLst>
              <a:ext uri="{FF2B5EF4-FFF2-40B4-BE49-F238E27FC236}">
                <a16:creationId xmlns:a16="http://schemas.microsoft.com/office/drawing/2014/main" id="{900C64B8-19DF-443D-8970-B8B2461D38FB}"/>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icture containing chain, small, sitting, dark&#10;&#10;Description automatically generated">
            <a:extLst>
              <a:ext uri="{FF2B5EF4-FFF2-40B4-BE49-F238E27FC236}">
                <a16:creationId xmlns:a16="http://schemas.microsoft.com/office/drawing/2014/main" id="{1E0EC6A9-2FB4-4057-8FA1-9FC18F15C1D0}"/>
              </a:ext>
            </a:extLst>
          </p:cNvPr>
          <p:cNvPicPr>
            <a:picLocks noChangeAspect="1"/>
          </p:cNvPicPr>
          <p:nvPr/>
        </p:nvPicPr>
        <p:blipFill rotWithShape="1">
          <a:blip r:embed="rId2"/>
          <a:srcRect b="22815"/>
          <a:stretch/>
        </p:blipFill>
        <p:spPr>
          <a:xfrm>
            <a:off x="7236734" y="1306213"/>
            <a:ext cx="4508517" cy="2319938"/>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8" name="Picture 7" descr="A picture containing person, weapon, man, holding&#10;&#10;Description automatically generated">
            <a:extLst>
              <a:ext uri="{FF2B5EF4-FFF2-40B4-BE49-F238E27FC236}">
                <a16:creationId xmlns:a16="http://schemas.microsoft.com/office/drawing/2014/main" id="{312A8063-AB06-4783-BBE5-BA4D96ED5D56}"/>
              </a:ext>
            </a:extLst>
          </p:cNvPr>
          <p:cNvPicPr>
            <a:picLocks noChangeAspect="1"/>
          </p:cNvPicPr>
          <p:nvPr/>
        </p:nvPicPr>
        <p:blipFill>
          <a:blip r:embed="rId3"/>
          <a:stretch>
            <a:fillRect/>
          </a:stretch>
        </p:blipFill>
        <p:spPr>
          <a:xfrm>
            <a:off x="151853" y="2770709"/>
            <a:ext cx="4803415" cy="3429000"/>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1722666" y="1808006"/>
            <a:ext cx="8629650" cy="2646878"/>
          </a:xfrm>
          <a:prstGeom prst="rect">
            <a:avLst/>
          </a:prstGeom>
          <a:noFill/>
        </p:spPr>
        <p:txBody>
          <a:bodyPr wrap="square" lIns="91440" tIns="45720" rIns="91440" bIns="45720">
            <a:spAutoFit/>
          </a:bodyPr>
          <a:lstStyle/>
          <a:p>
            <a:pPr algn="ctr"/>
            <a:r>
              <a:rPr lang="en-US" sz="166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Degree!</a:t>
            </a:r>
          </a:p>
        </p:txBody>
      </p:sp>
    </p:spTree>
    <p:extLst>
      <p:ext uri="{BB962C8B-B14F-4D97-AF65-F5344CB8AC3E}">
        <p14:creationId xmlns:p14="http://schemas.microsoft.com/office/powerpoint/2010/main" val="1208756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p:bldP spid="9"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Image result for viki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8442" y="576062"/>
            <a:ext cx="4742678" cy="2852938"/>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6" name="Rectangle 5"/>
          <p:cNvSpPr/>
          <p:nvPr/>
        </p:nvSpPr>
        <p:spPr>
          <a:xfrm>
            <a:off x="4951032" y="1412948"/>
            <a:ext cx="7240968" cy="1754326"/>
          </a:xfrm>
          <a:prstGeom prst="rect">
            <a:avLst/>
          </a:prstGeom>
          <a:noFill/>
        </p:spPr>
        <p:txBody>
          <a:bodyPr wrap="square" lIns="91440" tIns="45720" rIns="91440" bIns="45720">
            <a:spAutoFit/>
          </a:bodyPr>
          <a:lstStyle/>
          <a:p>
            <a:pPr algn="ctr"/>
            <a:r>
              <a:rPr lang="en-GB" sz="5400" b="1" dirty="0"/>
              <a:t>Viking and Old Norse Studies</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5" name="Title 1">
            <a:extLst>
              <a:ext uri="{FF2B5EF4-FFF2-40B4-BE49-F238E27FC236}">
                <a16:creationId xmlns:a16="http://schemas.microsoft.com/office/drawing/2014/main" id="{223F0D9A-E574-41F1-80B7-4CC57C1D4491}"/>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icture containing sitting, black, white&#10;&#10;Description automatically generated">
            <a:extLst>
              <a:ext uri="{FF2B5EF4-FFF2-40B4-BE49-F238E27FC236}">
                <a16:creationId xmlns:a16="http://schemas.microsoft.com/office/drawing/2014/main" id="{F0F782BD-61A1-4BA5-AABE-5DA7D95C66FC}"/>
              </a:ext>
            </a:extLst>
          </p:cNvPr>
          <p:cNvPicPr>
            <a:picLocks noChangeAspect="1"/>
          </p:cNvPicPr>
          <p:nvPr/>
        </p:nvPicPr>
        <p:blipFill>
          <a:blip r:embed="rId3"/>
          <a:stretch>
            <a:fillRect/>
          </a:stretch>
        </p:blipFill>
        <p:spPr>
          <a:xfrm>
            <a:off x="7767845" y="3167274"/>
            <a:ext cx="3851730" cy="3575290"/>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1722666" y="1808006"/>
            <a:ext cx="8629650" cy="2646878"/>
          </a:xfrm>
          <a:prstGeom prst="rect">
            <a:avLst/>
          </a:prstGeom>
          <a:noFill/>
        </p:spPr>
        <p:txBody>
          <a:bodyPr wrap="square" lIns="91440" tIns="45720" rIns="91440" bIns="45720">
            <a:spAutoFit/>
          </a:bodyPr>
          <a:lstStyle/>
          <a:p>
            <a:pPr algn="ctr"/>
            <a:r>
              <a:rPr lang="en-US" sz="166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Degree!</a:t>
            </a:r>
          </a:p>
        </p:txBody>
      </p:sp>
      <p:sp>
        <p:nvSpPr>
          <p:cNvPr id="8" name="TextBox 7">
            <a:extLst>
              <a:ext uri="{FF2B5EF4-FFF2-40B4-BE49-F238E27FC236}">
                <a16:creationId xmlns:a16="http://schemas.microsoft.com/office/drawing/2014/main" id="{3DD626BB-559B-4CC3-8512-731B2D71667B}"/>
              </a:ext>
            </a:extLst>
          </p:cNvPr>
          <p:cNvSpPr txBox="1"/>
          <p:nvPr/>
        </p:nvSpPr>
        <p:spPr>
          <a:xfrm>
            <a:off x="455407" y="3976327"/>
            <a:ext cx="6956237" cy="2677656"/>
          </a:xfrm>
          <a:prstGeom prst="rect">
            <a:avLst/>
          </a:prstGeom>
          <a:solidFill>
            <a:schemeClr val="bg1"/>
          </a:solidFill>
        </p:spPr>
        <p:txBody>
          <a:bodyPr wrap="square" rtlCol="0">
            <a:spAutoFit/>
          </a:bodyPr>
          <a:lstStyle/>
          <a:p>
            <a:r>
              <a:rPr lang="en-GB" sz="2400" dirty="0"/>
              <a:t>This four-year programme from </a:t>
            </a:r>
            <a:r>
              <a:rPr lang="en-GB" sz="2400" b="1" dirty="0"/>
              <a:t>University College London (UCL) </a:t>
            </a:r>
            <a:r>
              <a:rPr lang="en-GB" sz="2400" dirty="0"/>
              <a:t>aims to develop your knowledge and understanding of the Viking Age through study of the medieval and modern Scandinavian languages, Old Norse literature, and medieval history. The third year is spent abroad at a university in Denmark, Iceland, Norway or Sweden.</a:t>
            </a:r>
            <a:endParaRPr lang="en-GB" sz="4000" dirty="0"/>
          </a:p>
        </p:txBody>
      </p:sp>
    </p:spTree>
    <p:extLst>
      <p:ext uri="{BB962C8B-B14F-4D97-AF65-F5344CB8AC3E}">
        <p14:creationId xmlns:p14="http://schemas.microsoft.com/office/powerpoint/2010/main" val="3152119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4835C97-C4FD-41D3-9B31-042587093C4D}"/>
              </a:ext>
            </a:extLst>
          </p:cNvPr>
          <p:cNvSpPr txBox="1"/>
          <p:nvPr/>
        </p:nvSpPr>
        <p:spPr>
          <a:xfrm>
            <a:off x="5450662" y="3811012"/>
            <a:ext cx="6660057" cy="3046988"/>
          </a:xfrm>
          <a:prstGeom prst="rect">
            <a:avLst/>
          </a:prstGeom>
          <a:solidFill>
            <a:schemeClr val="bg1"/>
          </a:solidFill>
        </p:spPr>
        <p:txBody>
          <a:bodyPr wrap="square" rtlCol="0">
            <a:spAutoFit/>
          </a:bodyPr>
          <a:lstStyle/>
          <a:p>
            <a:r>
              <a:rPr lang="en-GB" sz="2400" dirty="0"/>
              <a:t>This is a foundation degree that can be topped up to a full degree from </a:t>
            </a:r>
            <a:r>
              <a:rPr lang="en-GB" sz="2400" b="1" dirty="0"/>
              <a:t>University Centre Myerscough</a:t>
            </a:r>
            <a:r>
              <a:rPr lang="en-GB" sz="2400" dirty="0"/>
              <a:t>. It explores all aspects of floral design to a professional standard - traditional, period, contemporary and experimental designs. Work experience is encouraged as an integral part of the course, giving students a valuable insight into the professional floristry industry.</a:t>
            </a:r>
            <a:endParaRPr lang="en-GB" sz="4800" dirty="0"/>
          </a:p>
        </p:txBody>
      </p:sp>
      <p:sp>
        <p:nvSpPr>
          <p:cNvPr id="5" name="Rectangle 4"/>
          <p:cNvSpPr/>
          <p:nvPr/>
        </p:nvSpPr>
        <p:spPr>
          <a:xfrm>
            <a:off x="797433" y="1187904"/>
            <a:ext cx="7240968" cy="1754326"/>
          </a:xfrm>
          <a:prstGeom prst="rect">
            <a:avLst/>
          </a:prstGeom>
          <a:noFill/>
        </p:spPr>
        <p:txBody>
          <a:bodyPr wrap="square" lIns="91440" tIns="45720" rIns="91440" bIns="45720">
            <a:spAutoFit/>
          </a:bodyPr>
          <a:lstStyle/>
          <a:p>
            <a:pPr algn="ctr"/>
            <a:r>
              <a:rPr lang="en-GB" sz="5400" b="1" dirty="0"/>
              <a:t>Professional Floristry and Floral Design</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Title 1">
            <a:extLst>
              <a:ext uri="{FF2B5EF4-FFF2-40B4-BE49-F238E27FC236}">
                <a16:creationId xmlns:a16="http://schemas.microsoft.com/office/drawing/2014/main" id="{A6B9557F-7180-4D78-B22D-FA1A803DE5C1}"/>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erson sitting at a table with a vase of flowers&#10;&#10;Description automatically generated">
            <a:extLst>
              <a:ext uri="{FF2B5EF4-FFF2-40B4-BE49-F238E27FC236}">
                <a16:creationId xmlns:a16="http://schemas.microsoft.com/office/drawing/2014/main" id="{FCE878F9-52E2-4D74-B10F-D93446A37A88}"/>
              </a:ext>
            </a:extLst>
          </p:cNvPr>
          <p:cNvPicPr>
            <a:picLocks noChangeAspect="1"/>
          </p:cNvPicPr>
          <p:nvPr/>
        </p:nvPicPr>
        <p:blipFill>
          <a:blip r:embed="rId2"/>
          <a:stretch>
            <a:fillRect/>
          </a:stretch>
        </p:blipFill>
        <p:spPr>
          <a:xfrm>
            <a:off x="334944" y="3131445"/>
            <a:ext cx="4988560" cy="3323628"/>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8" name="Picture 7" descr="A close up of a flower&#10;&#10;Description automatically generated">
            <a:extLst>
              <a:ext uri="{FF2B5EF4-FFF2-40B4-BE49-F238E27FC236}">
                <a16:creationId xmlns:a16="http://schemas.microsoft.com/office/drawing/2014/main" id="{FCDBE336-B454-4B5E-9D5A-EC6B11DBAB1F}"/>
              </a:ext>
            </a:extLst>
          </p:cNvPr>
          <p:cNvPicPr>
            <a:picLocks noChangeAspect="1"/>
          </p:cNvPicPr>
          <p:nvPr/>
        </p:nvPicPr>
        <p:blipFill>
          <a:blip r:embed="rId3"/>
          <a:stretch>
            <a:fillRect/>
          </a:stretch>
        </p:blipFill>
        <p:spPr>
          <a:xfrm>
            <a:off x="8280400" y="1203574"/>
            <a:ext cx="3332480" cy="2499360"/>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1722666" y="1808006"/>
            <a:ext cx="8629650" cy="2646878"/>
          </a:xfrm>
          <a:prstGeom prst="rect">
            <a:avLst/>
          </a:prstGeom>
          <a:noFill/>
        </p:spPr>
        <p:txBody>
          <a:bodyPr wrap="square" lIns="91440" tIns="45720" rIns="91440" bIns="45720">
            <a:spAutoFit/>
          </a:bodyPr>
          <a:lstStyle/>
          <a:p>
            <a:pPr algn="ctr"/>
            <a:r>
              <a:rPr lang="en-US" sz="166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Degree!</a:t>
            </a:r>
          </a:p>
        </p:txBody>
      </p:sp>
    </p:spTree>
    <p:extLst>
      <p:ext uri="{BB962C8B-B14F-4D97-AF65-F5344CB8AC3E}">
        <p14:creationId xmlns:p14="http://schemas.microsoft.com/office/powerpoint/2010/main" val="971917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p:bldP spid="9"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Image result for puppetry"/>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2912" y="359295"/>
            <a:ext cx="4652938" cy="2766814"/>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angle 4"/>
          <p:cNvSpPr/>
          <p:nvPr/>
        </p:nvSpPr>
        <p:spPr>
          <a:xfrm>
            <a:off x="4860172" y="1328010"/>
            <a:ext cx="7240968" cy="1754326"/>
          </a:xfrm>
          <a:prstGeom prst="rect">
            <a:avLst/>
          </a:prstGeom>
          <a:noFill/>
        </p:spPr>
        <p:txBody>
          <a:bodyPr wrap="square" lIns="91440" tIns="45720" rIns="91440" bIns="45720">
            <a:spAutoFit/>
          </a:bodyPr>
          <a:lstStyle/>
          <a:p>
            <a:pPr algn="ctr"/>
            <a:r>
              <a:rPr lang="en-GB" sz="5400" b="1" dirty="0"/>
              <a:t>Puppetry Design and Performance</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6" name="Title 1">
            <a:extLst>
              <a:ext uri="{FF2B5EF4-FFF2-40B4-BE49-F238E27FC236}">
                <a16:creationId xmlns:a16="http://schemas.microsoft.com/office/drawing/2014/main" id="{5D06BBC1-C6B0-4BA8-913F-F4FB4BBA00E9}"/>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icture containing animal, horse, walking, standing&#10;&#10;Description automatically generated">
            <a:extLst>
              <a:ext uri="{FF2B5EF4-FFF2-40B4-BE49-F238E27FC236}">
                <a16:creationId xmlns:a16="http://schemas.microsoft.com/office/drawing/2014/main" id="{CD743354-A3D2-4F21-9CFC-4AAB4940BAAD}"/>
              </a:ext>
            </a:extLst>
          </p:cNvPr>
          <p:cNvPicPr>
            <a:picLocks noChangeAspect="1"/>
          </p:cNvPicPr>
          <p:nvPr/>
        </p:nvPicPr>
        <p:blipFill rotWithShape="1">
          <a:blip r:embed="rId3"/>
          <a:srcRect l="30480"/>
          <a:stretch/>
        </p:blipFill>
        <p:spPr>
          <a:xfrm>
            <a:off x="7179605" y="3082336"/>
            <a:ext cx="4559062" cy="3685548"/>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7" name="Rectangle 6"/>
          <p:cNvSpPr/>
          <p:nvPr/>
        </p:nvSpPr>
        <p:spPr>
          <a:xfrm>
            <a:off x="1781175" y="1259175"/>
            <a:ext cx="8629650" cy="4339650"/>
          </a:xfrm>
          <a:prstGeom prst="rect">
            <a:avLst/>
          </a:prstGeom>
          <a:noFill/>
        </p:spPr>
        <p:txBody>
          <a:bodyPr wrap="square" lIns="91440" tIns="45720" rIns="91440" bIns="45720">
            <a:spAutoFit/>
          </a:bodyPr>
          <a:lstStyle/>
          <a:p>
            <a:pPr algn="ctr"/>
            <a:r>
              <a:rPr lang="en-US" sz="13800" b="1" cap="none" spc="50" dirty="0">
                <a:ln w="12700" cmpd="sng">
                  <a:solidFill>
                    <a:schemeClr val="accent6">
                      <a:satMod val="120000"/>
                      <a:shade val="80000"/>
                    </a:schemeClr>
                  </a:solidFill>
                  <a:prstDash val="solid"/>
                </a:ln>
                <a:solidFill>
                  <a:schemeClr val="accent2"/>
                </a:solidFill>
                <a:effectLst>
                  <a:glow rad="53100">
                    <a:schemeClr val="accent6">
                      <a:satMod val="180000"/>
                      <a:alpha val="30000"/>
                    </a:schemeClr>
                  </a:glow>
                </a:effectLst>
              </a:rPr>
              <a:t>Not a Degree!</a:t>
            </a:r>
          </a:p>
        </p:txBody>
      </p:sp>
      <p:sp>
        <p:nvSpPr>
          <p:cNvPr id="9" name="TextBox 8">
            <a:extLst>
              <a:ext uri="{FF2B5EF4-FFF2-40B4-BE49-F238E27FC236}">
                <a16:creationId xmlns:a16="http://schemas.microsoft.com/office/drawing/2014/main" id="{26050BEC-CEB8-43E9-AC50-90B112F2FEFB}"/>
              </a:ext>
            </a:extLst>
          </p:cNvPr>
          <p:cNvSpPr txBox="1"/>
          <p:nvPr/>
        </p:nvSpPr>
        <p:spPr>
          <a:xfrm>
            <a:off x="132767" y="3380292"/>
            <a:ext cx="6660057" cy="3416320"/>
          </a:xfrm>
          <a:prstGeom prst="rect">
            <a:avLst/>
          </a:prstGeom>
          <a:solidFill>
            <a:schemeClr val="bg1"/>
          </a:solidFill>
        </p:spPr>
        <p:txBody>
          <a:bodyPr wrap="square" rtlCol="0">
            <a:spAutoFit/>
          </a:bodyPr>
          <a:lstStyle/>
          <a:p>
            <a:r>
              <a:rPr lang="en-GB" sz="2400" dirty="0"/>
              <a:t>This used to be a degree but is no longer available. Instead, you could study </a:t>
            </a:r>
            <a:r>
              <a:rPr lang="en-GB" sz="2400" b="1" dirty="0"/>
              <a:t>Prop Making and Special Effects </a:t>
            </a:r>
            <a:r>
              <a:rPr lang="en-GB" sz="2400" dirty="0"/>
              <a:t>at</a:t>
            </a:r>
            <a:r>
              <a:rPr lang="en-GB" sz="2400" b="1" dirty="0"/>
              <a:t> Greater Brighton Metropolitan College</a:t>
            </a:r>
            <a:r>
              <a:rPr lang="en-GB" sz="2400" dirty="0"/>
              <a:t>. The course explores a wide range of creative techniques such as wood and metal work, sculpting, moulding and casting, decorative finishes, model making and soft props/puppetry to create a broad creative skill set that will support your development as a prop maker.</a:t>
            </a:r>
          </a:p>
        </p:txBody>
      </p:sp>
    </p:spTree>
    <p:extLst>
      <p:ext uri="{BB962C8B-B14F-4D97-AF65-F5344CB8AC3E}">
        <p14:creationId xmlns:p14="http://schemas.microsoft.com/office/powerpoint/2010/main" val="342294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standing next to a horse&#10;&#10;Description automatically generated">
            <a:extLst>
              <a:ext uri="{FF2B5EF4-FFF2-40B4-BE49-F238E27FC236}">
                <a16:creationId xmlns:a16="http://schemas.microsoft.com/office/drawing/2014/main" id="{26F48818-1069-427F-B100-74001B8DCB69}"/>
              </a:ext>
            </a:extLst>
          </p:cNvPr>
          <p:cNvPicPr>
            <a:picLocks noChangeAspect="1"/>
          </p:cNvPicPr>
          <p:nvPr/>
        </p:nvPicPr>
        <p:blipFill>
          <a:blip r:embed="rId2"/>
          <a:stretch>
            <a:fillRect/>
          </a:stretch>
        </p:blipFill>
        <p:spPr>
          <a:xfrm>
            <a:off x="7426325" y="1305201"/>
            <a:ext cx="4527550" cy="2541087"/>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angle 4"/>
          <p:cNvSpPr/>
          <p:nvPr/>
        </p:nvSpPr>
        <p:spPr>
          <a:xfrm>
            <a:off x="533116" y="930843"/>
            <a:ext cx="7240968" cy="1754326"/>
          </a:xfrm>
          <a:prstGeom prst="rect">
            <a:avLst/>
          </a:prstGeom>
          <a:noFill/>
        </p:spPr>
        <p:txBody>
          <a:bodyPr wrap="square" lIns="91440" tIns="45720" rIns="91440" bIns="45720">
            <a:spAutoFit/>
          </a:bodyPr>
          <a:lstStyle/>
          <a:p>
            <a:pPr algn="ctr"/>
            <a:r>
              <a:rPr lang="en-GB" sz="5400" b="1" dirty="0"/>
              <a:t>Equestrian Psychology and Sport Science</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Title 1">
            <a:extLst>
              <a:ext uri="{FF2B5EF4-FFF2-40B4-BE49-F238E27FC236}">
                <a16:creationId xmlns:a16="http://schemas.microsoft.com/office/drawing/2014/main" id="{5705BD1B-E207-43CE-83CD-47E61F94A450}"/>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close up of a horse&#10;&#10;Description automatically generated">
            <a:extLst>
              <a:ext uri="{FF2B5EF4-FFF2-40B4-BE49-F238E27FC236}">
                <a16:creationId xmlns:a16="http://schemas.microsoft.com/office/drawing/2014/main" id="{62DD5C32-4FDA-4DB2-B9E1-CDAF7C72BBE1}"/>
              </a:ext>
            </a:extLst>
          </p:cNvPr>
          <p:cNvPicPr>
            <a:picLocks noChangeAspect="1"/>
          </p:cNvPicPr>
          <p:nvPr/>
        </p:nvPicPr>
        <p:blipFill>
          <a:blip r:embed="rId3"/>
          <a:stretch>
            <a:fillRect/>
          </a:stretch>
        </p:blipFill>
        <p:spPr>
          <a:xfrm>
            <a:off x="1037214" y="2873169"/>
            <a:ext cx="3629285" cy="3629285"/>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1722666" y="1808006"/>
            <a:ext cx="8629650" cy="2646878"/>
          </a:xfrm>
          <a:prstGeom prst="rect">
            <a:avLst/>
          </a:prstGeom>
          <a:noFill/>
        </p:spPr>
        <p:txBody>
          <a:bodyPr wrap="square" lIns="91440" tIns="45720" rIns="91440" bIns="45720">
            <a:spAutoFit/>
          </a:bodyPr>
          <a:lstStyle/>
          <a:p>
            <a:pPr algn="ctr"/>
            <a:r>
              <a:rPr lang="en-US" sz="166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Degree!</a:t>
            </a:r>
          </a:p>
        </p:txBody>
      </p:sp>
      <p:sp>
        <p:nvSpPr>
          <p:cNvPr id="10" name="TextBox 9">
            <a:extLst>
              <a:ext uri="{FF2B5EF4-FFF2-40B4-BE49-F238E27FC236}">
                <a16:creationId xmlns:a16="http://schemas.microsoft.com/office/drawing/2014/main" id="{2A00EEB7-0650-4E68-ACF1-465592E72171}"/>
              </a:ext>
            </a:extLst>
          </p:cNvPr>
          <p:cNvSpPr txBox="1"/>
          <p:nvPr/>
        </p:nvSpPr>
        <p:spPr>
          <a:xfrm>
            <a:off x="4881809" y="4077663"/>
            <a:ext cx="6660057" cy="2308324"/>
          </a:xfrm>
          <a:prstGeom prst="rect">
            <a:avLst/>
          </a:prstGeom>
          <a:solidFill>
            <a:schemeClr val="bg1"/>
          </a:solidFill>
        </p:spPr>
        <p:txBody>
          <a:bodyPr wrap="square" rtlCol="0">
            <a:spAutoFit/>
          </a:bodyPr>
          <a:lstStyle/>
          <a:p>
            <a:r>
              <a:rPr lang="en-GB" sz="2400" dirty="0"/>
              <a:t>This course from </a:t>
            </a:r>
            <a:r>
              <a:rPr lang="en-GB" sz="2400" b="1" dirty="0"/>
              <a:t>Nottingham Trent University, </a:t>
            </a:r>
            <a:r>
              <a:rPr lang="en-GB" sz="2400" dirty="0"/>
              <a:t>involves studies to develop a greater understanding of equine behaviour and the horse-human relationship. The course is based in rural Nottinghamshire, with a 200 hectare estate for outdoor fieldwork and research.</a:t>
            </a:r>
          </a:p>
        </p:txBody>
      </p:sp>
    </p:spTree>
    <p:extLst>
      <p:ext uri="{BB962C8B-B14F-4D97-AF65-F5344CB8AC3E}">
        <p14:creationId xmlns:p14="http://schemas.microsoft.com/office/powerpoint/2010/main" val="2905660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Image result for disney"/>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73477" y="3429000"/>
            <a:ext cx="4335304" cy="2655548"/>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angle 4"/>
          <p:cNvSpPr/>
          <p:nvPr/>
        </p:nvSpPr>
        <p:spPr>
          <a:xfrm>
            <a:off x="5208843" y="1789748"/>
            <a:ext cx="7240968" cy="923330"/>
          </a:xfrm>
          <a:prstGeom prst="rect">
            <a:avLst/>
          </a:prstGeom>
          <a:noFill/>
        </p:spPr>
        <p:txBody>
          <a:bodyPr wrap="square" lIns="91440" tIns="45720" rIns="91440" bIns="45720">
            <a:spAutoFit/>
          </a:bodyPr>
          <a:lstStyle/>
          <a:p>
            <a:pPr algn="ctr"/>
            <a:r>
              <a:rPr lang="en-GB" sz="5400" b="1" dirty="0"/>
              <a:t>Disney Studies</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6" name="Title 1">
            <a:extLst>
              <a:ext uri="{FF2B5EF4-FFF2-40B4-BE49-F238E27FC236}">
                <a16:creationId xmlns:a16="http://schemas.microsoft.com/office/drawing/2014/main" id="{A299C2A7-3A0D-4BB5-967C-F5E800568465}"/>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icture containing colorful, photo, holding, table&#10;&#10;Description automatically generated">
            <a:extLst>
              <a:ext uri="{FF2B5EF4-FFF2-40B4-BE49-F238E27FC236}">
                <a16:creationId xmlns:a16="http://schemas.microsoft.com/office/drawing/2014/main" id="{F48C3B03-B0DA-46B9-BE40-71BD61C6EA36}"/>
              </a:ext>
            </a:extLst>
          </p:cNvPr>
          <p:cNvPicPr>
            <a:picLocks noChangeAspect="1"/>
          </p:cNvPicPr>
          <p:nvPr/>
        </p:nvPicPr>
        <p:blipFill>
          <a:blip r:embed="rId3"/>
          <a:stretch>
            <a:fillRect/>
          </a:stretch>
        </p:blipFill>
        <p:spPr>
          <a:xfrm>
            <a:off x="266201" y="285614"/>
            <a:ext cx="5771290" cy="3029927"/>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7" name="Rectangle 6"/>
          <p:cNvSpPr/>
          <p:nvPr/>
        </p:nvSpPr>
        <p:spPr>
          <a:xfrm>
            <a:off x="1722666" y="1399792"/>
            <a:ext cx="8629650" cy="4339650"/>
          </a:xfrm>
          <a:prstGeom prst="rect">
            <a:avLst/>
          </a:prstGeom>
          <a:noFill/>
        </p:spPr>
        <p:txBody>
          <a:bodyPr wrap="square" lIns="91440" tIns="45720" rIns="91440" bIns="45720">
            <a:spAutoFit/>
          </a:bodyPr>
          <a:lstStyle/>
          <a:p>
            <a:pPr algn="ctr"/>
            <a:r>
              <a:rPr lang="en-US" sz="13800" b="1" cap="none" spc="50" dirty="0">
                <a:ln w="12700" cmpd="sng">
                  <a:solidFill>
                    <a:schemeClr val="accent6">
                      <a:satMod val="120000"/>
                      <a:shade val="80000"/>
                    </a:schemeClr>
                  </a:solidFill>
                  <a:prstDash val="solid"/>
                </a:ln>
                <a:solidFill>
                  <a:schemeClr val="accent2"/>
                </a:solidFill>
                <a:effectLst>
                  <a:glow rad="53100">
                    <a:schemeClr val="accent6">
                      <a:satMod val="180000"/>
                      <a:alpha val="30000"/>
                    </a:schemeClr>
                  </a:glow>
                </a:effectLst>
              </a:rPr>
              <a:t>Not a Degree!</a:t>
            </a:r>
          </a:p>
        </p:txBody>
      </p:sp>
      <p:sp>
        <p:nvSpPr>
          <p:cNvPr id="9" name="TextBox 8">
            <a:extLst>
              <a:ext uri="{FF2B5EF4-FFF2-40B4-BE49-F238E27FC236}">
                <a16:creationId xmlns:a16="http://schemas.microsoft.com/office/drawing/2014/main" id="{03D11109-F92E-40AD-B240-1AB0D67926F8}"/>
              </a:ext>
            </a:extLst>
          </p:cNvPr>
          <p:cNvSpPr txBox="1"/>
          <p:nvPr/>
        </p:nvSpPr>
        <p:spPr>
          <a:xfrm>
            <a:off x="266201" y="3428999"/>
            <a:ext cx="7099799" cy="3416320"/>
          </a:xfrm>
          <a:prstGeom prst="rect">
            <a:avLst/>
          </a:prstGeom>
          <a:solidFill>
            <a:schemeClr val="bg1"/>
          </a:solidFill>
        </p:spPr>
        <p:txBody>
          <a:bodyPr wrap="square" rtlCol="0">
            <a:spAutoFit/>
          </a:bodyPr>
          <a:lstStyle/>
          <a:p>
            <a:r>
              <a:rPr lang="en-GB" sz="2400" dirty="0"/>
              <a:t>This is not a degree, but you can take part in the</a:t>
            </a:r>
            <a:r>
              <a:rPr lang="en-GB" sz="2400" b="1" dirty="0"/>
              <a:t> 'Disney college program' (Lake Buena Vista, Florida Anaheim, California</a:t>
            </a:r>
            <a:r>
              <a:rPr lang="en-GB" sz="2400" dirty="0"/>
              <a:t>) as part of a placement year or a semester whilst studying on a full degree. You’ll gain valuable, on-the-job experience working in the parks and resorts, participate in college coursework, and have the opportunity to meet and live with people from all over the country and potentially the world in company-sponsored housing.</a:t>
            </a:r>
          </a:p>
        </p:txBody>
      </p:sp>
    </p:spTree>
    <p:extLst>
      <p:ext uri="{BB962C8B-B14F-4D97-AF65-F5344CB8AC3E}">
        <p14:creationId xmlns:p14="http://schemas.microsoft.com/office/powerpoint/2010/main" val="2582716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93A33DAD-7720-45BC-A04F-F489B886D6BF}"/>
              </a:ext>
            </a:extLst>
          </p:cNvPr>
          <p:cNvSpPr txBox="1"/>
          <p:nvPr/>
        </p:nvSpPr>
        <p:spPr>
          <a:xfrm>
            <a:off x="208322" y="3431520"/>
            <a:ext cx="7615163" cy="3416320"/>
          </a:xfrm>
          <a:prstGeom prst="rect">
            <a:avLst/>
          </a:prstGeom>
          <a:solidFill>
            <a:schemeClr val="bg1"/>
          </a:solidFill>
        </p:spPr>
        <p:txBody>
          <a:bodyPr wrap="square" rtlCol="0">
            <a:spAutoFit/>
          </a:bodyPr>
          <a:lstStyle/>
          <a:p>
            <a:r>
              <a:rPr lang="en-GB" sz="2400" dirty="0"/>
              <a:t>During the programme at </a:t>
            </a:r>
            <a:r>
              <a:rPr lang="en-GB" sz="2400" b="1" dirty="0"/>
              <a:t>Cornwall College </a:t>
            </a:r>
            <a:r>
              <a:rPr lang="en-GB" sz="2400" dirty="0"/>
              <a:t>you will study: the sport of surfing as well as surfing businesses; business planning relating to the surfing industry; event management; environmental science; human exercise science; principles of psychology and coaching; design and manufacture of surf boards; the environment and human impacts on it; the development of surfing culture and history; sport-related media and politics; the geographical and climatic influences on surfing.</a:t>
            </a:r>
          </a:p>
        </p:txBody>
      </p:sp>
      <p:pic>
        <p:nvPicPr>
          <p:cNvPr id="6" name="Picture 5" descr="Image result for sur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8000" y="285614"/>
            <a:ext cx="5385525" cy="3051085"/>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Rectangle 4"/>
          <p:cNvSpPr/>
          <p:nvPr/>
        </p:nvSpPr>
        <p:spPr>
          <a:xfrm>
            <a:off x="5027375" y="1586846"/>
            <a:ext cx="7240968" cy="1754326"/>
          </a:xfrm>
          <a:prstGeom prst="rect">
            <a:avLst/>
          </a:prstGeom>
          <a:noFill/>
        </p:spPr>
        <p:txBody>
          <a:bodyPr wrap="square" lIns="91440" tIns="45720" rIns="91440" bIns="45720">
            <a:spAutoFit/>
          </a:bodyPr>
          <a:lstStyle/>
          <a:p>
            <a:pPr algn="ctr"/>
            <a:r>
              <a:rPr lang="en-GB" sz="5400" b="1" dirty="0"/>
              <a:t>Surf Science and Technology</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Title 1">
            <a:extLst>
              <a:ext uri="{FF2B5EF4-FFF2-40B4-BE49-F238E27FC236}">
                <a16:creationId xmlns:a16="http://schemas.microsoft.com/office/drawing/2014/main" id="{DE33B1CE-9AB0-4190-BCD0-A6D1EB66C328}"/>
              </a:ext>
            </a:extLst>
          </p:cNvPr>
          <p:cNvSpPr txBox="1">
            <a:spLocks/>
          </p:cNvSpPr>
          <p:nvPr/>
        </p:nvSpPr>
        <p:spPr>
          <a:xfrm>
            <a:off x="8038401" y="285614"/>
            <a:ext cx="4153599" cy="78821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fontScale="47500" lnSpcReduction="2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7200" b="1" dirty="0">
                <a:latin typeface="+mj-lt"/>
              </a:rPr>
              <a:t>Degree or No Degree?</a:t>
            </a:r>
          </a:p>
        </p:txBody>
      </p:sp>
      <p:pic>
        <p:nvPicPr>
          <p:cNvPr id="3" name="Picture 2" descr="A picture containing outdoor, surfing, water, man&#10;&#10;Description automatically generated">
            <a:extLst>
              <a:ext uri="{FF2B5EF4-FFF2-40B4-BE49-F238E27FC236}">
                <a16:creationId xmlns:a16="http://schemas.microsoft.com/office/drawing/2014/main" id="{2698FE15-EE3C-4FBD-BC7A-E65EE2CFA51E}"/>
              </a:ext>
            </a:extLst>
          </p:cNvPr>
          <p:cNvPicPr>
            <a:picLocks noChangeAspect="1"/>
          </p:cNvPicPr>
          <p:nvPr/>
        </p:nvPicPr>
        <p:blipFill>
          <a:blip r:embed="rId3"/>
          <a:stretch>
            <a:fillRect/>
          </a:stretch>
        </p:blipFill>
        <p:spPr>
          <a:xfrm>
            <a:off x="7615163" y="3770673"/>
            <a:ext cx="4368515" cy="2528885"/>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Rectangle 8"/>
          <p:cNvSpPr/>
          <p:nvPr/>
        </p:nvSpPr>
        <p:spPr>
          <a:xfrm>
            <a:off x="1722666" y="1808006"/>
            <a:ext cx="8629650" cy="2646878"/>
          </a:xfrm>
          <a:prstGeom prst="rect">
            <a:avLst/>
          </a:prstGeom>
          <a:noFill/>
        </p:spPr>
        <p:txBody>
          <a:bodyPr wrap="square" lIns="91440" tIns="45720" rIns="91440" bIns="45720">
            <a:spAutoFit/>
          </a:bodyPr>
          <a:lstStyle/>
          <a:p>
            <a:pPr algn="ctr"/>
            <a:r>
              <a:rPr lang="en-US" sz="16600" b="1" cap="none" spc="50" dirty="0">
                <a:ln w="12700" cmpd="sng">
                  <a:solidFill>
                    <a:schemeClr val="accent6">
                      <a:satMod val="120000"/>
                      <a:shade val="80000"/>
                    </a:schemeClr>
                  </a:solidFill>
                  <a:prstDash val="solid"/>
                </a:ln>
                <a:solidFill>
                  <a:schemeClr val="accent5"/>
                </a:solidFill>
                <a:effectLst>
                  <a:glow rad="53100">
                    <a:schemeClr val="accent6">
                      <a:satMod val="180000"/>
                      <a:alpha val="30000"/>
                    </a:schemeClr>
                  </a:glow>
                </a:effectLst>
              </a:rPr>
              <a:t>Degree!</a:t>
            </a:r>
          </a:p>
        </p:txBody>
      </p:sp>
    </p:spTree>
    <p:extLst>
      <p:ext uri="{BB962C8B-B14F-4D97-AF65-F5344CB8AC3E}">
        <p14:creationId xmlns:p14="http://schemas.microsoft.com/office/powerpoint/2010/main" val="2066712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9"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61869" y="2760284"/>
            <a:ext cx="9761603" cy="1344149"/>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rm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t>What do you need for a degree?</a:t>
            </a:r>
          </a:p>
        </p:txBody>
      </p:sp>
      <p:sp>
        <p:nvSpPr>
          <p:cNvPr id="5" name="Subtitle 2"/>
          <p:cNvSpPr txBox="1">
            <a:spLocks/>
          </p:cNvSpPr>
          <p:nvPr/>
        </p:nvSpPr>
        <p:spPr>
          <a:xfrm>
            <a:off x="-2025833" y="860681"/>
            <a:ext cx="11137237" cy="1536171"/>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b="1" dirty="0"/>
              <a:t>Performing Arts</a:t>
            </a:r>
          </a:p>
        </p:txBody>
      </p:sp>
      <p:pic>
        <p:nvPicPr>
          <p:cNvPr id="6" name="Picture 2" descr="http://blogs.mcall.com/.a/6a00d8341c4fe353ef014e601416c6970c-800wi"/>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9808" b="75719" l="0" r="96486"/>
                    </a14:imgEffect>
                  </a14:imgLayer>
                </a14:imgProps>
              </a:ext>
              <a:ext uri="{28A0092B-C50C-407E-A947-70E740481C1C}">
                <a14:useLocalDpi xmlns:a14="http://schemas.microsoft.com/office/drawing/2010/main" val="0"/>
              </a:ext>
            </a:extLst>
          </a:blip>
          <a:srcRect t="20042" b="23678"/>
          <a:stretch/>
        </p:blipFill>
        <p:spPr bwMode="auto">
          <a:xfrm rot="20379928">
            <a:off x="-33017" y="1846897"/>
            <a:ext cx="3122123" cy="1757121"/>
          </a:xfrm>
          <a:prstGeom prst="rect">
            <a:avLst/>
          </a:prstGeom>
          <a:noFill/>
          <a:extLst>
            <a:ext uri="{909E8E84-426E-40DD-AFC4-6F175D3DCCD1}">
              <a14:hiddenFill xmlns:a14="http://schemas.microsoft.com/office/drawing/2010/main">
                <a:solidFill>
                  <a:srgbClr val="FFFFFF"/>
                </a:solidFill>
              </a14:hiddenFill>
            </a:ext>
          </a:extLst>
        </p:spPr>
      </p:pic>
      <p:sp>
        <p:nvSpPr>
          <p:cNvPr id="7" name="Subtitle 2"/>
          <p:cNvSpPr txBox="1">
            <a:spLocks/>
          </p:cNvSpPr>
          <p:nvPr/>
        </p:nvSpPr>
        <p:spPr>
          <a:xfrm>
            <a:off x="-2575413" y="4701989"/>
            <a:ext cx="11137237" cy="1536171"/>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b="1" dirty="0"/>
              <a:t>Forensic Science</a:t>
            </a:r>
          </a:p>
        </p:txBody>
      </p:sp>
      <p:sp>
        <p:nvSpPr>
          <p:cNvPr id="8" name="Subtitle 2"/>
          <p:cNvSpPr txBox="1">
            <a:spLocks/>
          </p:cNvSpPr>
          <p:nvPr/>
        </p:nvSpPr>
        <p:spPr>
          <a:xfrm>
            <a:off x="3515363" y="4677139"/>
            <a:ext cx="11137237" cy="1536171"/>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b="1" dirty="0"/>
              <a:t>Information Technology</a:t>
            </a:r>
          </a:p>
        </p:txBody>
      </p:sp>
      <p:sp>
        <p:nvSpPr>
          <p:cNvPr id="9" name="Subtitle 2"/>
          <p:cNvSpPr txBox="1">
            <a:spLocks/>
          </p:cNvSpPr>
          <p:nvPr/>
        </p:nvSpPr>
        <p:spPr>
          <a:xfrm>
            <a:off x="6091872" y="751151"/>
            <a:ext cx="6787768" cy="1536171"/>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b="1" dirty="0"/>
              <a:t>Sports Studies</a:t>
            </a:r>
          </a:p>
        </p:txBody>
      </p:sp>
      <p:pic>
        <p:nvPicPr>
          <p:cNvPr id="11" name="Picture 10">
            <a:extLst>
              <a:ext uri="{FF2B5EF4-FFF2-40B4-BE49-F238E27FC236}">
                <a16:creationId xmlns:a16="http://schemas.microsoft.com/office/drawing/2014/main" id="{4E761785-C1C5-457A-9892-69E983525DE1}"/>
              </a:ext>
            </a:extLst>
          </p:cNvPr>
          <p:cNvPicPr>
            <a:picLocks noChangeAspect="1"/>
          </p:cNvPicPr>
          <p:nvPr/>
        </p:nvPicPr>
        <p:blipFill>
          <a:blip r:embed="rId4"/>
          <a:stretch>
            <a:fillRect/>
          </a:stretch>
        </p:blipFill>
        <p:spPr>
          <a:xfrm>
            <a:off x="159204" y="197593"/>
            <a:ext cx="1102665" cy="1102665"/>
          </a:xfrm>
          <a:prstGeom prst="rect">
            <a:avLst/>
          </a:prstGeom>
        </p:spPr>
      </p:pic>
      <p:pic>
        <p:nvPicPr>
          <p:cNvPr id="3" name="Picture 2" descr="A close up of a logo&#10;&#10;Description automatically generated">
            <a:extLst>
              <a:ext uri="{FF2B5EF4-FFF2-40B4-BE49-F238E27FC236}">
                <a16:creationId xmlns:a16="http://schemas.microsoft.com/office/drawing/2014/main" id="{3288367E-4292-4CC9-A958-98854AE066CB}"/>
              </a:ext>
            </a:extLst>
          </p:cNvPr>
          <p:cNvPicPr>
            <a:picLocks noChangeAspect="1"/>
          </p:cNvPicPr>
          <p:nvPr/>
        </p:nvPicPr>
        <p:blipFill>
          <a:blip r:embed="rId5"/>
          <a:stretch>
            <a:fillRect/>
          </a:stretch>
        </p:blipFill>
        <p:spPr>
          <a:xfrm rot="845732">
            <a:off x="5000769" y="1021359"/>
            <a:ext cx="1436225" cy="1436225"/>
          </a:xfrm>
          <a:prstGeom prst="rect">
            <a:avLst/>
          </a:prstGeom>
        </p:spPr>
      </p:pic>
      <p:pic>
        <p:nvPicPr>
          <p:cNvPr id="12" name="Picture 11" descr="A picture containing drawing, flower&#10;&#10;Description automatically generated">
            <a:extLst>
              <a:ext uri="{FF2B5EF4-FFF2-40B4-BE49-F238E27FC236}">
                <a16:creationId xmlns:a16="http://schemas.microsoft.com/office/drawing/2014/main" id="{2BDE7B87-9E35-4E19-91B5-69FDC52083F0}"/>
              </a:ext>
            </a:extLst>
          </p:cNvPr>
          <p:cNvPicPr>
            <a:picLocks noChangeAspect="1"/>
          </p:cNvPicPr>
          <p:nvPr/>
        </p:nvPicPr>
        <p:blipFill>
          <a:blip r:embed="rId6"/>
          <a:stretch>
            <a:fillRect/>
          </a:stretch>
        </p:blipFill>
        <p:spPr>
          <a:xfrm>
            <a:off x="8046120" y="1342980"/>
            <a:ext cx="2879271" cy="999107"/>
          </a:xfrm>
          <a:prstGeom prst="rect">
            <a:avLst/>
          </a:prstGeom>
        </p:spPr>
      </p:pic>
      <p:pic>
        <p:nvPicPr>
          <p:cNvPr id="14" name="Picture 13" descr="A picture containing toothbrush, cup, sitting, baseball&#10;&#10;Description automatically generated">
            <a:extLst>
              <a:ext uri="{FF2B5EF4-FFF2-40B4-BE49-F238E27FC236}">
                <a16:creationId xmlns:a16="http://schemas.microsoft.com/office/drawing/2014/main" id="{D2728426-ACF8-4131-B8C6-7C76FF410A1D}"/>
              </a:ext>
            </a:extLst>
          </p:cNvPr>
          <p:cNvPicPr>
            <a:picLocks noChangeAspect="1"/>
          </p:cNvPicPr>
          <p:nvPr/>
        </p:nvPicPr>
        <p:blipFill>
          <a:blip r:embed="rId7"/>
          <a:stretch>
            <a:fillRect/>
          </a:stretch>
        </p:blipFill>
        <p:spPr>
          <a:xfrm>
            <a:off x="3297121" y="5208104"/>
            <a:ext cx="1578429" cy="1578429"/>
          </a:xfrm>
          <a:prstGeom prst="rect">
            <a:avLst/>
          </a:prstGeom>
        </p:spPr>
      </p:pic>
      <p:pic>
        <p:nvPicPr>
          <p:cNvPr id="16" name="Picture 15" descr="A screen shot of an open computer sitting on top of each other&#10;&#10;Description automatically generated">
            <a:extLst>
              <a:ext uri="{FF2B5EF4-FFF2-40B4-BE49-F238E27FC236}">
                <a16:creationId xmlns:a16="http://schemas.microsoft.com/office/drawing/2014/main" id="{492CA175-CE9D-4115-99E4-341BDB8CB207}"/>
              </a:ext>
            </a:extLst>
          </p:cNvPr>
          <p:cNvPicPr>
            <a:picLocks noChangeAspect="1"/>
          </p:cNvPicPr>
          <p:nvPr/>
        </p:nvPicPr>
        <p:blipFill>
          <a:blip r:embed="rId8"/>
          <a:stretch>
            <a:fillRect/>
          </a:stretch>
        </p:blipFill>
        <p:spPr>
          <a:xfrm>
            <a:off x="6544285" y="5435937"/>
            <a:ext cx="2017539" cy="1374929"/>
          </a:xfrm>
          <a:prstGeom prst="rect">
            <a:avLst/>
          </a:prstGeom>
        </p:spPr>
      </p:pic>
    </p:spTree>
    <p:extLst>
      <p:ext uri="{BB962C8B-B14F-4D97-AF65-F5344CB8AC3E}">
        <p14:creationId xmlns:p14="http://schemas.microsoft.com/office/powerpoint/2010/main" val="3248429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p:nvPr>
            <p:extLst>
              <p:ext uri="{D42A27DB-BD31-4B8C-83A1-F6EECF244321}">
                <p14:modId xmlns:p14="http://schemas.microsoft.com/office/powerpoint/2010/main" val="3437440318"/>
              </p:ext>
            </p:extLst>
          </p:nvPr>
        </p:nvGraphicFramePr>
        <p:xfrm>
          <a:off x="527381" y="-1947597"/>
          <a:ext cx="11664619" cy="88055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descr="Image result for theatre stag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51115" y="4618036"/>
            <a:ext cx="4283235" cy="2140280"/>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AB6AD45-0A64-4CD8-944F-C64174D0E996}"/>
              </a:ext>
            </a:extLst>
          </p:cNvPr>
          <p:cNvSpPr txBox="1"/>
          <p:nvPr/>
        </p:nvSpPr>
        <p:spPr>
          <a:xfrm>
            <a:off x="1363827" y="162639"/>
            <a:ext cx="9991725" cy="523220"/>
          </a:xfrm>
          <a:prstGeom prst="rect">
            <a:avLst/>
          </a:prstGeom>
          <a:noFill/>
        </p:spPr>
        <p:txBody>
          <a:bodyPr wrap="square" rtlCol="0">
            <a:spAutoFit/>
          </a:bodyPr>
          <a:lstStyle/>
          <a:p>
            <a:r>
              <a:rPr lang="en-GB" sz="2800" dirty="0"/>
              <a:t>This shows one potential route to a higher education qualification.</a:t>
            </a:r>
          </a:p>
        </p:txBody>
      </p:sp>
      <p:sp>
        <p:nvSpPr>
          <p:cNvPr id="5" name="TextBox 4">
            <a:extLst>
              <a:ext uri="{FF2B5EF4-FFF2-40B4-BE49-F238E27FC236}">
                <a16:creationId xmlns:a16="http://schemas.microsoft.com/office/drawing/2014/main" id="{7B3F4D0A-26CC-4916-A9A4-EA9F1FB6F41A}"/>
              </a:ext>
            </a:extLst>
          </p:cNvPr>
          <p:cNvSpPr txBox="1"/>
          <p:nvPr/>
        </p:nvSpPr>
        <p:spPr>
          <a:xfrm>
            <a:off x="752351" y="2395634"/>
            <a:ext cx="1954168" cy="646331"/>
          </a:xfrm>
          <a:prstGeom prst="rect">
            <a:avLst/>
          </a:prstGeom>
          <a:solidFill>
            <a:schemeClr val="bg1"/>
          </a:solidFill>
        </p:spPr>
        <p:txBody>
          <a:bodyPr wrap="square" rtlCol="0">
            <a:spAutoFit/>
          </a:bodyPr>
          <a:lstStyle/>
          <a:p>
            <a:r>
              <a:rPr lang="en-GB" dirty="0">
                <a:highlight>
                  <a:srgbClr val="FFFF00"/>
                </a:highlight>
              </a:rPr>
              <a:t>English and Maths (Grade 4)</a:t>
            </a:r>
          </a:p>
        </p:txBody>
      </p:sp>
      <p:sp>
        <p:nvSpPr>
          <p:cNvPr id="15" name="Oval 14">
            <a:extLst>
              <a:ext uri="{FF2B5EF4-FFF2-40B4-BE49-F238E27FC236}">
                <a16:creationId xmlns:a16="http://schemas.microsoft.com/office/drawing/2014/main" id="{AB75A24E-8558-49B0-BB75-7BC5F9DE25DB}"/>
              </a:ext>
            </a:extLst>
          </p:cNvPr>
          <p:cNvSpPr/>
          <p:nvPr/>
        </p:nvSpPr>
        <p:spPr>
          <a:xfrm rot="811988">
            <a:off x="9081283" y="3788633"/>
            <a:ext cx="3419475" cy="270685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r>
              <a:rPr lang="en-GB" dirty="0"/>
              <a:t>These may not always be linked directly to the subject you want to study, but can help demonstrate skills that you will need and use at HE e.g. teamwork</a:t>
            </a:r>
          </a:p>
          <a:p>
            <a:pPr algn="ctr"/>
            <a:endParaRPr lang="en-GB" dirty="0"/>
          </a:p>
        </p:txBody>
      </p:sp>
      <p:cxnSp>
        <p:nvCxnSpPr>
          <p:cNvPr id="12" name="Straight Arrow Connector 11">
            <a:extLst>
              <a:ext uri="{FF2B5EF4-FFF2-40B4-BE49-F238E27FC236}">
                <a16:creationId xmlns:a16="http://schemas.microsoft.com/office/drawing/2014/main" id="{319E46C6-30EC-4C70-B495-F9AE393B37D5}"/>
              </a:ext>
            </a:extLst>
          </p:cNvPr>
          <p:cNvCxnSpPr>
            <a:cxnSpLocks/>
          </p:cNvCxnSpPr>
          <p:nvPr/>
        </p:nvCxnSpPr>
        <p:spPr>
          <a:xfrm flipH="1" flipV="1">
            <a:off x="8812041" y="4229102"/>
            <a:ext cx="636759" cy="434338"/>
          </a:xfrm>
          <a:prstGeom prst="straightConnector1">
            <a:avLst/>
          </a:prstGeom>
          <a:ln w="53975">
            <a:tailEnd type="triangle"/>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D7BEA54B-AF07-4B78-B68E-22C02D7E93EC}"/>
              </a:ext>
            </a:extLst>
          </p:cNvPr>
          <p:cNvSpPr/>
          <p:nvPr/>
        </p:nvSpPr>
        <p:spPr>
          <a:xfrm rot="21185139">
            <a:off x="-33180" y="646098"/>
            <a:ext cx="2380299" cy="157401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a:p>
            <a:pPr algn="ctr"/>
            <a:r>
              <a:rPr lang="en-GB" dirty="0"/>
              <a:t>You </a:t>
            </a:r>
            <a:r>
              <a:rPr lang="en-GB" b="1" dirty="0"/>
              <a:t>need</a:t>
            </a:r>
            <a:r>
              <a:rPr lang="en-GB" dirty="0"/>
              <a:t> these to go onto the next stage in every route</a:t>
            </a:r>
          </a:p>
          <a:p>
            <a:pPr algn="ctr"/>
            <a:endParaRPr lang="en-GB" dirty="0"/>
          </a:p>
        </p:txBody>
      </p:sp>
      <p:cxnSp>
        <p:nvCxnSpPr>
          <p:cNvPr id="7" name="Straight Arrow Connector 6">
            <a:extLst>
              <a:ext uri="{FF2B5EF4-FFF2-40B4-BE49-F238E27FC236}">
                <a16:creationId xmlns:a16="http://schemas.microsoft.com/office/drawing/2014/main" id="{DDBBCCCD-2439-459B-B533-70EBBEB4A33A}"/>
              </a:ext>
            </a:extLst>
          </p:cNvPr>
          <p:cNvCxnSpPr>
            <a:cxnSpLocks/>
          </p:cNvCxnSpPr>
          <p:nvPr/>
        </p:nvCxnSpPr>
        <p:spPr>
          <a:xfrm>
            <a:off x="1156970" y="2016212"/>
            <a:ext cx="171450" cy="423959"/>
          </a:xfrm>
          <a:prstGeom prst="straightConnector1">
            <a:avLst/>
          </a:prstGeom>
          <a:ln w="539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0559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graphicEl>
                                              <a:dgm id="{59873539-4DFB-4AE0-91F2-948D53488009}"/>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graphicEl>
                                              <a:dgm id="{E37CB75F-266C-4608-B917-B6F36B6AA5C2}"/>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graphicEl>
                                              <a:dgm id="{2251D600-397D-4FA7-8B59-F896E359982D}"/>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graphicEl>
                                              <a:dgm id="{1D73D681-CF9B-41B7-A46D-2C14FDBF846A}"/>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graphicEl>
                                              <a:dgm id="{EE4B5AB2-B162-4823-9675-5CB4DB24CCE0}"/>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graphicEl>
                                              <a:dgm id="{D791225F-BDE3-448B-8984-3F9CAB3B17B8}"/>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graphicEl>
                                              <a:dgm id="{8295EB35-C448-4D55-AE0F-77AB9BC8AED2}"/>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graphicEl>
                                              <a:dgm id="{B2AB86E8-9449-4049-A6CF-23DA4455B1DE}"/>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graphicEl>
                                              <a:dgm id="{85FE646C-F384-482F-BFC1-0CFC1DA7350C}"/>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graphicEl>
                                              <a:dgm id="{FC2E8F29-0DC3-4B92-82CE-5E0B9C57199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graphicEl>
                                              <a:dgm id="{5209EAF0-2457-4CC3-B0DF-8F7272D647A6}"/>
                                            </p:graphic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childTnLst>
                                </p:cTn>
                              </p:par>
                              <p:par>
                                <p:cTn id="39" presetID="2" presetClass="entr" presetSubtype="4"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ppt_x"/>
                                          </p:val>
                                        </p:tav>
                                        <p:tav tm="100000">
                                          <p:val>
                                            <p:strVal val="#ppt_x"/>
                                          </p:val>
                                        </p:tav>
                                      </p:tavLst>
                                    </p:anim>
                                    <p:anim calcmode="lin" valueType="num">
                                      <p:cBhvr additive="base">
                                        <p:cTn id="42" dur="5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ppt_x"/>
                                          </p:val>
                                        </p:tav>
                                        <p:tav tm="100000">
                                          <p:val>
                                            <p:strVal val="#ppt_x"/>
                                          </p:val>
                                        </p:tav>
                                      </p:tavLst>
                                    </p:anim>
                                    <p:anim calcmode="lin" valueType="num">
                                      <p:cBhvr additive="base">
                                        <p:cTn id="50" dur="500" fill="hold"/>
                                        <p:tgtEl>
                                          <p:spTgt spid="1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500" fill="hold"/>
                                        <p:tgtEl>
                                          <p:spTgt spid="15"/>
                                        </p:tgtEl>
                                        <p:attrNameLst>
                                          <p:attrName>ppt_x</p:attrName>
                                        </p:attrNameLst>
                                      </p:cBhvr>
                                      <p:tavLst>
                                        <p:tav tm="0">
                                          <p:val>
                                            <p:strVal val="#ppt_x"/>
                                          </p:val>
                                        </p:tav>
                                        <p:tav tm="100000">
                                          <p:val>
                                            <p:strVal val="#ppt_x"/>
                                          </p:val>
                                        </p:tav>
                                      </p:tavLst>
                                    </p:anim>
                                    <p:anim calcmode="lin" valueType="num">
                                      <p:cBhvr additive="base">
                                        <p:cTn id="5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P spid="5" grpId="0" animBg="1"/>
      <p:bldP spid="15" grpId="0"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15197" y="1512509"/>
            <a:ext cx="9761603" cy="17008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rmAutofit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t>What jobs could you do with this degree?</a:t>
            </a:r>
          </a:p>
        </p:txBody>
      </p:sp>
      <p:sp>
        <p:nvSpPr>
          <p:cNvPr id="8" name="Subtitle 2"/>
          <p:cNvSpPr txBox="1">
            <a:spLocks/>
          </p:cNvSpPr>
          <p:nvPr/>
        </p:nvSpPr>
        <p:spPr>
          <a:xfrm>
            <a:off x="1019175" y="3644627"/>
            <a:ext cx="10182225" cy="2089423"/>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b="1" dirty="0"/>
              <a:t>Try to think of some different jobs that a person with a </a:t>
            </a:r>
            <a:r>
              <a:rPr lang="en-GB" sz="3700" b="1" dirty="0">
                <a:highlight>
                  <a:srgbClr val="FFFF00"/>
                </a:highlight>
              </a:rPr>
              <a:t>performing arts </a:t>
            </a:r>
            <a:r>
              <a:rPr lang="en-GB" sz="3700" b="1" dirty="0"/>
              <a:t>degree may go into!</a:t>
            </a:r>
          </a:p>
          <a:p>
            <a:pPr marL="0" indent="0" algn="ctr">
              <a:buNone/>
            </a:pPr>
            <a:r>
              <a:rPr lang="en-GB" sz="3700" b="1" dirty="0"/>
              <a:t>Some answers are on the next slide...</a:t>
            </a:r>
          </a:p>
        </p:txBody>
      </p:sp>
      <p:pic>
        <p:nvPicPr>
          <p:cNvPr id="11" name="Picture 10">
            <a:extLst>
              <a:ext uri="{FF2B5EF4-FFF2-40B4-BE49-F238E27FC236}">
                <a16:creationId xmlns:a16="http://schemas.microsoft.com/office/drawing/2014/main" id="{4E761785-C1C5-457A-9892-69E983525DE1}"/>
              </a:ext>
            </a:extLst>
          </p:cNvPr>
          <p:cNvPicPr>
            <a:picLocks noChangeAspect="1"/>
          </p:cNvPicPr>
          <p:nvPr/>
        </p:nvPicPr>
        <p:blipFill>
          <a:blip r:embed="rId2"/>
          <a:stretch>
            <a:fillRect/>
          </a:stretch>
        </p:blipFill>
        <p:spPr>
          <a:xfrm>
            <a:off x="159204" y="197593"/>
            <a:ext cx="1102665" cy="1102665"/>
          </a:xfrm>
          <a:prstGeom prst="rect">
            <a:avLst/>
          </a:prstGeom>
        </p:spPr>
      </p:pic>
    </p:spTree>
    <p:extLst>
      <p:ext uri="{BB962C8B-B14F-4D97-AF65-F5344CB8AC3E}">
        <p14:creationId xmlns:p14="http://schemas.microsoft.com/office/powerpoint/2010/main" val="23709656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26189" y="333080"/>
            <a:ext cx="3072341" cy="697627"/>
          </a:xfrm>
          <a:prstGeom prst="rect">
            <a:avLst/>
          </a:prstGeom>
          <a:noFill/>
        </p:spPr>
        <p:txBody>
          <a:bodyPr wrap="square" lIns="121917" tIns="60958" rIns="121917" bIns="60958" rtlCol="0">
            <a:spAutoFit/>
          </a:bodyPr>
          <a:lstStyle/>
          <a:p>
            <a:r>
              <a:rPr lang="en-GB" sz="3700" dirty="0">
                <a:solidFill>
                  <a:srgbClr val="92D050"/>
                </a:solidFill>
              </a:rPr>
              <a:t>Actor/Actress</a:t>
            </a:r>
          </a:p>
        </p:txBody>
      </p:sp>
      <p:sp>
        <p:nvSpPr>
          <p:cNvPr id="8" name="TextBox 7"/>
          <p:cNvSpPr txBox="1"/>
          <p:nvPr/>
        </p:nvSpPr>
        <p:spPr>
          <a:xfrm>
            <a:off x="265301" y="5114540"/>
            <a:ext cx="2187656" cy="697627"/>
          </a:xfrm>
          <a:prstGeom prst="rect">
            <a:avLst/>
          </a:prstGeom>
          <a:noFill/>
        </p:spPr>
        <p:txBody>
          <a:bodyPr wrap="square" lIns="121917" tIns="60958" rIns="121917" bIns="60958" rtlCol="0">
            <a:spAutoFit/>
          </a:bodyPr>
          <a:lstStyle/>
          <a:p>
            <a:r>
              <a:rPr lang="en-GB" sz="3700" dirty="0">
                <a:solidFill>
                  <a:srgbClr val="92D050"/>
                </a:solidFill>
              </a:rPr>
              <a:t>Dancer</a:t>
            </a:r>
          </a:p>
        </p:txBody>
      </p:sp>
      <p:sp>
        <p:nvSpPr>
          <p:cNvPr id="9" name="TextBox 8"/>
          <p:cNvSpPr txBox="1"/>
          <p:nvPr/>
        </p:nvSpPr>
        <p:spPr>
          <a:xfrm>
            <a:off x="6288021" y="4525446"/>
            <a:ext cx="2187656" cy="697627"/>
          </a:xfrm>
          <a:prstGeom prst="rect">
            <a:avLst/>
          </a:prstGeom>
          <a:noFill/>
        </p:spPr>
        <p:txBody>
          <a:bodyPr wrap="square" lIns="121917" tIns="60958" rIns="121917" bIns="60958" rtlCol="0">
            <a:spAutoFit/>
          </a:bodyPr>
          <a:lstStyle/>
          <a:p>
            <a:r>
              <a:rPr lang="en-GB" sz="3700" dirty="0">
                <a:solidFill>
                  <a:srgbClr val="92D050"/>
                </a:solidFill>
              </a:rPr>
              <a:t>Director</a:t>
            </a:r>
          </a:p>
        </p:txBody>
      </p:sp>
      <p:sp>
        <p:nvSpPr>
          <p:cNvPr id="10" name="TextBox 9"/>
          <p:cNvSpPr txBox="1"/>
          <p:nvPr/>
        </p:nvSpPr>
        <p:spPr>
          <a:xfrm>
            <a:off x="6958855" y="185305"/>
            <a:ext cx="3744416" cy="697627"/>
          </a:xfrm>
          <a:prstGeom prst="rect">
            <a:avLst/>
          </a:prstGeom>
          <a:noFill/>
        </p:spPr>
        <p:txBody>
          <a:bodyPr wrap="square" lIns="121917" tIns="60958" rIns="121917" bIns="60958" rtlCol="0">
            <a:spAutoFit/>
          </a:bodyPr>
          <a:lstStyle/>
          <a:p>
            <a:r>
              <a:rPr lang="en-GB" sz="3700" dirty="0">
                <a:solidFill>
                  <a:srgbClr val="92D050"/>
                </a:solidFill>
              </a:rPr>
              <a:t>Choreographer</a:t>
            </a: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03115">
            <a:off x="2601588" y="5105027"/>
            <a:ext cx="2903596" cy="1224956"/>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2" name="TextBox 11"/>
          <p:cNvSpPr txBox="1"/>
          <p:nvPr/>
        </p:nvSpPr>
        <p:spPr>
          <a:xfrm>
            <a:off x="176164" y="3030642"/>
            <a:ext cx="2187656" cy="1272143"/>
          </a:xfrm>
          <a:prstGeom prst="rect">
            <a:avLst/>
          </a:prstGeom>
          <a:noFill/>
        </p:spPr>
        <p:txBody>
          <a:bodyPr wrap="square" lIns="121917" tIns="60958" rIns="121917" bIns="60958" rtlCol="0">
            <a:spAutoFit/>
          </a:bodyPr>
          <a:lstStyle/>
          <a:p>
            <a:r>
              <a:rPr lang="en-GB" sz="3700" dirty="0">
                <a:solidFill>
                  <a:srgbClr val="92D050"/>
                </a:solidFill>
              </a:rPr>
              <a:t>Dance Teacher</a:t>
            </a:r>
          </a:p>
        </p:txBody>
      </p:sp>
      <p:sp>
        <p:nvSpPr>
          <p:cNvPr id="13" name="TextBox 12"/>
          <p:cNvSpPr txBox="1"/>
          <p:nvPr/>
        </p:nvSpPr>
        <p:spPr>
          <a:xfrm>
            <a:off x="3262360" y="4052741"/>
            <a:ext cx="2187656" cy="697627"/>
          </a:xfrm>
          <a:prstGeom prst="rect">
            <a:avLst/>
          </a:prstGeom>
          <a:noFill/>
        </p:spPr>
        <p:txBody>
          <a:bodyPr wrap="square" lIns="121917" tIns="60958" rIns="121917" bIns="60958" rtlCol="0">
            <a:spAutoFit/>
          </a:bodyPr>
          <a:lstStyle/>
          <a:p>
            <a:r>
              <a:rPr lang="en-GB" sz="3700" dirty="0">
                <a:solidFill>
                  <a:srgbClr val="92D050"/>
                </a:solidFill>
              </a:rPr>
              <a:t>Producer</a:t>
            </a:r>
          </a:p>
        </p:txBody>
      </p:sp>
      <p:sp>
        <p:nvSpPr>
          <p:cNvPr id="14" name="TextBox 13"/>
          <p:cNvSpPr txBox="1"/>
          <p:nvPr/>
        </p:nvSpPr>
        <p:spPr>
          <a:xfrm>
            <a:off x="3908349" y="2333015"/>
            <a:ext cx="2187656" cy="697627"/>
          </a:xfrm>
          <a:prstGeom prst="rect">
            <a:avLst/>
          </a:prstGeom>
          <a:noFill/>
        </p:spPr>
        <p:txBody>
          <a:bodyPr wrap="square" lIns="121917" tIns="60958" rIns="121917" bIns="60958" rtlCol="0">
            <a:spAutoFit/>
          </a:bodyPr>
          <a:lstStyle/>
          <a:p>
            <a:r>
              <a:rPr lang="en-GB" sz="3700" dirty="0">
                <a:solidFill>
                  <a:srgbClr val="92D050"/>
                </a:solidFill>
              </a:rPr>
              <a:t>Lecturer</a:t>
            </a:r>
          </a:p>
        </p:txBody>
      </p:sp>
      <p:sp>
        <p:nvSpPr>
          <p:cNvPr id="15" name="TextBox 14"/>
          <p:cNvSpPr txBox="1"/>
          <p:nvPr/>
        </p:nvSpPr>
        <p:spPr>
          <a:xfrm>
            <a:off x="9618395" y="3216640"/>
            <a:ext cx="2458567" cy="1272143"/>
          </a:xfrm>
          <a:prstGeom prst="rect">
            <a:avLst/>
          </a:prstGeom>
          <a:noFill/>
        </p:spPr>
        <p:txBody>
          <a:bodyPr wrap="square" lIns="121917" tIns="60958" rIns="121917" bIns="60958" rtlCol="0">
            <a:spAutoFit/>
          </a:bodyPr>
          <a:lstStyle/>
          <a:p>
            <a:r>
              <a:rPr lang="en-GB" sz="3700" dirty="0">
                <a:solidFill>
                  <a:srgbClr val="92D050"/>
                </a:solidFill>
              </a:rPr>
              <a:t>Music Therapist</a:t>
            </a:r>
          </a:p>
        </p:txBody>
      </p:sp>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33747" y="941293"/>
            <a:ext cx="2969655" cy="1577337"/>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
        <p:nvSpPr>
          <p:cNvPr id="17" name="TextBox 16"/>
          <p:cNvSpPr txBox="1"/>
          <p:nvPr/>
        </p:nvSpPr>
        <p:spPr>
          <a:xfrm>
            <a:off x="7052196" y="2384217"/>
            <a:ext cx="2458567" cy="697627"/>
          </a:xfrm>
          <a:prstGeom prst="rect">
            <a:avLst/>
          </a:prstGeom>
          <a:noFill/>
        </p:spPr>
        <p:txBody>
          <a:bodyPr wrap="square" lIns="121917" tIns="60958" rIns="121917" bIns="60958" rtlCol="0">
            <a:spAutoFit/>
          </a:bodyPr>
          <a:lstStyle/>
          <a:p>
            <a:r>
              <a:rPr lang="en-GB" sz="3700" dirty="0">
                <a:solidFill>
                  <a:srgbClr val="92D050"/>
                </a:solidFill>
              </a:rPr>
              <a:t>Presenter</a:t>
            </a:r>
          </a:p>
        </p:txBody>
      </p:sp>
      <p:pic>
        <p:nvPicPr>
          <p:cNvPr id="1030" name="Picture 6" descr="Image result for theatre stage">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297698">
            <a:off x="8578340" y="4997043"/>
            <a:ext cx="3262531" cy="1630247"/>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5559201" y="5597117"/>
            <a:ext cx="3168351" cy="1261880"/>
          </a:xfrm>
          <a:prstGeom prst="rect">
            <a:avLst/>
          </a:prstGeom>
          <a:noFill/>
        </p:spPr>
        <p:txBody>
          <a:bodyPr wrap="square" lIns="121917" tIns="60958" rIns="121917" bIns="60958" rtlCol="0">
            <a:spAutoFit/>
          </a:bodyPr>
          <a:lstStyle/>
          <a:p>
            <a:pPr algn="ctr"/>
            <a:r>
              <a:rPr lang="en-GB" sz="3700" dirty="0">
                <a:solidFill>
                  <a:srgbClr val="92D050"/>
                </a:solidFill>
              </a:rPr>
              <a:t>Theatre Stage Producer</a:t>
            </a:r>
          </a:p>
        </p:txBody>
      </p:sp>
      <p:pic>
        <p:nvPicPr>
          <p:cNvPr id="1032" name="Picture 8" descr="Image result for dancing cast musical">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48533" y="1028716"/>
            <a:ext cx="3208931" cy="1133155"/>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8" name="Title 1"/>
          <p:cNvSpPr txBox="1">
            <a:spLocks/>
          </p:cNvSpPr>
          <p:nvPr/>
        </p:nvSpPr>
        <p:spPr>
          <a:xfrm>
            <a:off x="2452958" y="3280771"/>
            <a:ext cx="7038708" cy="76553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latin typeface="+mj-lt"/>
              </a:rPr>
              <a:t>Performing Arts</a:t>
            </a:r>
          </a:p>
        </p:txBody>
      </p:sp>
      <p:pic>
        <p:nvPicPr>
          <p:cNvPr id="3" name="Picture 2" descr="A close up of a logo&#10;&#10;Description automatically generated">
            <a:extLst>
              <a:ext uri="{FF2B5EF4-FFF2-40B4-BE49-F238E27FC236}">
                <a16:creationId xmlns:a16="http://schemas.microsoft.com/office/drawing/2014/main" id="{C7E1185B-399C-437D-8CE5-01FB0701B340}"/>
              </a:ext>
            </a:extLst>
          </p:cNvPr>
          <p:cNvPicPr>
            <a:picLocks noChangeAspect="1"/>
          </p:cNvPicPr>
          <p:nvPr/>
        </p:nvPicPr>
        <p:blipFill>
          <a:blip r:embed="rId8"/>
          <a:stretch>
            <a:fillRect/>
          </a:stretch>
        </p:blipFill>
        <p:spPr>
          <a:xfrm>
            <a:off x="386261" y="1059681"/>
            <a:ext cx="2985989" cy="1895866"/>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20" name="Speech Bubble: Oval 19">
            <a:extLst>
              <a:ext uri="{FF2B5EF4-FFF2-40B4-BE49-F238E27FC236}">
                <a16:creationId xmlns:a16="http://schemas.microsoft.com/office/drawing/2014/main" id="{D37D7EB8-4AEA-459E-8212-4ECFC4A6305C}"/>
              </a:ext>
            </a:extLst>
          </p:cNvPr>
          <p:cNvSpPr/>
          <p:nvPr/>
        </p:nvSpPr>
        <p:spPr>
          <a:xfrm>
            <a:off x="396490" y="1170569"/>
            <a:ext cx="3049253" cy="1697461"/>
          </a:xfrm>
          <a:prstGeom prst="wedgeEllipseCallout">
            <a:avLst>
              <a:gd name="adj1" fmla="val 35846"/>
              <a:gd name="adj2" fmla="val 62091"/>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p>
          <a:p>
            <a:pPr algn="ctr"/>
            <a:r>
              <a:rPr lang="en-GB" sz="2000" b="1" dirty="0"/>
              <a:t>TOP TIP!</a:t>
            </a:r>
          </a:p>
          <a:p>
            <a:pPr algn="ctr"/>
            <a:r>
              <a:rPr lang="en-GB" dirty="0"/>
              <a:t>If you’re not sure what any of the jobs are, look them up on prospects.ac.uk!</a:t>
            </a:r>
          </a:p>
          <a:p>
            <a:pPr algn="ctr"/>
            <a:endParaRPr lang="en-GB" dirty="0"/>
          </a:p>
        </p:txBody>
      </p:sp>
    </p:spTree>
    <p:extLst>
      <p:ext uri="{BB962C8B-B14F-4D97-AF65-F5344CB8AC3E}">
        <p14:creationId xmlns:p14="http://schemas.microsoft.com/office/powerpoint/2010/main" val="2322129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nodeType="withEffect">
                                  <p:stCondLst>
                                    <p:cond delay="0"/>
                                  </p:stCondLst>
                                  <p:childTnLst>
                                    <p:set>
                                      <p:cBhvr>
                                        <p:cTn id="9" dur="1" fill="hold">
                                          <p:stCondLst>
                                            <p:cond delay="0"/>
                                          </p:stCondLst>
                                        </p:cTn>
                                        <p:tgtEl>
                                          <p:spTgt spid="1032"/>
                                        </p:tgtEl>
                                        <p:attrNameLst>
                                          <p:attrName>style.visibility</p:attrName>
                                        </p:attrNameLst>
                                      </p:cBhvr>
                                      <p:to>
                                        <p:strVal val="visible"/>
                                      </p:to>
                                    </p:set>
                                    <p:animEffect transition="in" filter="barn(inVertical)">
                                      <p:cBhvr>
                                        <p:cTn id="10" dur="500"/>
                                        <p:tgtEl>
                                          <p:spTgt spid="1032"/>
                                        </p:tgtEl>
                                      </p:cBhvr>
                                    </p:animEffect>
                                  </p:childTnLst>
                                </p:cTn>
                              </p:par>
                              <p:par>
                                <p:cTn id="11" presetID="16" presetClass="entr" presetSubtype="21" fill="hold" nodeType="with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barn(inVertical)">
                                      <p:cBhvr>
                                        <p:cTn id="13" dur="500"/>
                                        <p:tgtEl>
                                          <p:spTgt spid="1028"/>
                                        </p:tgtEl>
                                      </p:cBhvr>
                                    </p:animEffect>
                                  </p:childTnLst>
                                </p:cTn>
                              </p:par>
                              <p:par>
                                <p:cTn id="14" presetID="16" presetClass="entr" presetSubtype="21" fill="hold" nodeType="withEffect">
                                  <p:stCondLst>
                                    <p:cond delay="0"/>
                                  </p:stCondLst>
                                  <p:childTnLst>
                                    <p:set>
                                      <p:cBhvr>
                                        <p:cTn id="15" dur="1" fill="hold">
                                          <p:stCondLst>
                                            <p:cond delay="0"/>
                                          </p:stCondLst>
                                        </p:cTn>
                                        <p:tgtEl>
                                          <p:spTgt spid="1030"/>
                                        </p:tgtEl>
                                        <p:attrNameLst>
                                          <p:attrName>style.visibility</p:attrName>
                                        </p:attrNameLst>
                                      </p:cBhvr>
                                      <p:to>
                                        <p:strVal val="visible"/>
                                      </p:to>
                                    </p:set>
                                    <p:animEffect transition="in" filter="barn(inVertical)">
                                      <p:cBhvr>
                                        <p:cTn id="16" dur="500"/>
                                        <p:tgtEl>
                                          <p:spTgt spid="1030"/>
                                        </p:tgtEl>
                                      </p:cBhvr>
                                    </p:animEffect>
                                  </p:childTnLst>
                                </p:cTn>
                              </p:par>
                              <p:par>
                                <p:cTn id="17" presetID="16" presetClass="entr" presetSubtype="21" fill="hold" nodeType="withEffect">
                                  <p:stCondLst>
                                    <p:cond delay="0"/>
                                  </p:stCondLst>
                                  <p:childTnLst>
                                    <p:set>
                                      <p:cBhvr>
                                        <p:cTn id="18" dur="1" fill="hold">
                                          <p:stCondLst>
                                            <p:cond delay="0"/>
                                          </p:stCondLst>
                                        </p:cTn>
                                        <p:tgtEl>
                                          <p:spTgt spid="1027"/>
                                        </p:tgtEl>
                                        <p:attrNameLst>
                                          <p:attrName>style.visibility</p:attrName>
                                        </p:attrNameLst>
                                      </p:cBhvr>
                                      <p:to>
                                        <p:strVal val="visible"/>
                                      </p:to>
                                    </p:set>
                                    <p:animEffect transition="in" filter="barn(inVertical)">
                                      <p:cBhvr>
                                        <p:cTn id="19" dur="500"/>
                                        <p:tgtEl>
                                          <p:spTgt spid="1027"/>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2">
                                            <p:txEl>
                                              <p:pRg st="0" end="0"/>
                                            </p:txEl>
                                          </p:spTgt>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4">
                                            <p:txEl>
                                              <p:pRg st="0" end="0"/>
                                            </p:txEl>
                                          </p:spTgt>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500" fill="hold"/>
                                        <p:tgtEl>
                                          <p:spTgt spid="20"/>
                                        </p:tgtEl>
                                        <p:attrNameLst>
                                          <p:attrName>ppt_x</p:attrName>
                                        </p:attrNameLst>
                                      </p:cBhvr>
                                      <p:tavLst>
                                        <p:tav tm="0">
                                          <p:val>
                                            <p:strVal val="#ppt_x"/>
                                          </p:val>
                                        </p:tav>
                                        <p:tav tm="100000">
                                          <p:val>
                                            <p:strVal val="#ppt_x"/>
                                          </p:val>
                                        </p:tav>
                                      </p:tavLst>
                                    </p:anim>
                                    <p:anim calcmode="lin" valueType="num">
                                      <p:cBhvr additive="base">
                                        <p:cTn id="47"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P spid="13" grpId="0"/>
      <p:bldP spid="15" grpId="0"/>
      <p:bldP spid="17" grpId="0"/>
      <p:bldP spid="19" grpId="0"/>
      <p:bldP spid="2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p:nvPr>
            <p:extLst>
              <p:ext uri="{D42A27DB-BD31-4B8C-83A1-F6EECF244321}">
                <p14:modId xmlns:p14="http://schemas.microsoft.com/office/powerpoint/2010/main" val="2758886372"/>
              </p:ext>
            </p:extLst>
          </p:nvPr>
        </p:nvGraphicFramePr>
        <p:xfrm>
          <a:off x="431371" y="-2043608"/>
          <a:ext cx="11376587" cy="8270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descr="https://www.arcadia.edu/sites/default/files/Forensic_Science08.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86919" y="4166482"/>
            <a:ext cx="3500099" cy="2334860"/>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4" name="Oval 3">
            <a:extLst>
              <a:ext uri="{FF2B5EF4-FFF2-40B4-BE49-F238E27FC236}">
                <a16:creationId xmlns:a16="http://schemas.microsoft.com/office/drawing/2014/main" id="{21ABB246-92D7-4260-84CC-E6A5ECAB6BCA}"/>
              </a:ext>
            </a:extLst>
          </p:cNvPr>
          <p:cNvSpPr/>
          <p:nvPr/>
        </p:nvSpPr>
        <p:spPr>
          <a:xfrm rot="811988">
            <a:off x="8421141" y="4055049"/>
            <a:ext cx="3657461" cy="245729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00" dirty="0"/>
          </a:p>
          <a:p>
            <a:pPr algn="ctr"/>
            <a:r>
              <a:rPr lang="en-GB" sz="2200" dirty="0"/>
              <a:t>Forensic science uses science to investigate crimes e.g. DNA at a crime scene and lab analysis</a:t>
            </a:r>
          </a:p>
          <a:p>
            <a:pPr algn="ctr"/>
            <a:endParaRPr lang="en-GB" dirty="0"/>
          </a:p>
        </p:txBody>
      </p:sp>
    </p:spTree>
    <p:extLst>
      <p:ext uri="{BB962C8B-B14F-4D97-AF65-F5344CB8AC3E}">
        <p14:creationId xmlns:p14="http://schemas.microsoft.com/office/powerpoint/2010/main" val="490639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graphicEl>
                                              <a:dgm id="{59873539-4DFB-4AE0-91F2-948D53488009}"/>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graphicEl>
                                              <a:dgm id="{E37CB75F-266C-4608-B917-B6F36B6AA5C2}"/>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graphicEl>
                                              <a:dgm id="{2251D600-397D-4FA7-8B59-F896E359982D}"/>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graphicEl>
                                              <a:dgm id="{1D73D681-CF9B-41B7-A46D-2C14FDBF846A}"/>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graphicEl>
                                              <a:dgm id="{EE4B5AB2-B162-4823-9675-5CB4DB24CCE0}"/>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graphicEl>
                                              <a:dgm id="{D791225F-BDE3-448B-8984-3F9CAB3B17B8}"/>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graphicEl>
                                              <a:dgm id="{8295EB35-C448-4D55-AE0F-77AB9BC8AED2}"/>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graphicEl>
                                              <a:dgm id="{B2AB86E8-9449-4049-A6CF-23DA4455B1DE}"/>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graphicEl>
                                              <a:dgm id="{85FE646C-F384-482F-BFC1-0CFC1DA7350C}"/>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graphicEl>
                                              <a:dgm id="{FC2E8F29-0DC3-4B92-82CE-5E0B9C57199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graphicEl>
                                              <a:dgm id="{5209EAF0-2457-4CC3-B0DF-8F7272D647A6}"/>
                                            </p:graphicEl>
                                          </p:spTgt>
                                        </p:tgtEl>
                                        <p:attrNameLst>
                                          <p:attrName>style.visibility</p:attrName>
                                        </p:attrNameLst>
                                      </p:cBhvr>
                                      <p:to>
                                        <p:strVal val="visible"/>
                                      </p:to>
                                    </p:set>
                                  </p:childTnLst>
                                </p:cTn>
                              </p:par>
                              <p:par>
                                <p:cTn id="35" presetID="2" presetClass="entr" presetSubtype="4"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15197" y="1512509"/>
            <a:ext cx="9761603" cy="17008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rmAutofit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t>What jobs could you do with this degree?</a:t>
            </a:r>
          </a:p>
        </p:txBody>
      </p:sp>
      <p:sp>
        <p:nvSpPr>
          <p:cNvPr id="8" name="Subtitle 2"/>
          <p:cNvSpPr txBox="1">
            <a:spLocks/>
          </p:cNvSpPr>
          <p:nvPr/>
        </p:nvSpPr>
        <p:spPr>
          <a:xfrm>
            <a:off x="1019175" y="3644627"/>
            <a:ext cx="10182225" cy="2089423"/>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b="1" dirty="0"/>
              <a:t>Try to think of some different jobs that a person with a </a:t>
            </a:r>
            <a:r>
              <a:rPr lang="en-GB" sz="3700" b="1" dirty="0">
                <a:highlight>
                  <a:srgbClr val="FFFF00"/>
                </a:highlight>
              </a:rPr>
              <a:t>forensic science </a:t>
            </a:r>
            <a:r>
              <a:rPr lang="en-GB" sz="3700" b="1" dirty="0"/>
              <a:t>degree may go into!</a:t>
            </a:r>
          </a:p>
          <a:p>
            <a:pPr marL="0" indent="0" algn="ctr">
              <a:buNone/>
            </a:pPr>
            <a:r>
              <a:rPr lang="en-GB" sz="3700" b="1" dirty="0"/>
              <a:t>Some answers are on the next slide...</a:t>
            </a:r>
          </a:p>
        </p:txBody>
      </p:sp>
      <p:pic>
        <p:nvPicPr>
          <p:cNvPr id="11" name="Picture 10">
            <a:extLst>
              <a:ext uri="{FF2B5EF4-FFF2-40B4-BE49-F238E27FC236}">
                <a16:creationId xmlns:a16="http://schemas.microsoft.com/office/drawing/2014/main" id="{4E761785-C1C5-457A-9892-69E983525DE1}"/>
              </a:ext>
            </a:extLst>
          </p:cNvPr>
          <p:cNvPicPr>
            <a:picLocks noChangeAspect="1"/>
          </p:cNvPicPr>
          <p:nvPr/>
        </p:nvPicPr>
        <p:blipFill>
          <a:blip r:embed="rId2"/>
          <a:stretch>
            <a:fillRect/>
          </a:stretch>
        </p:blipFill>
        <p:spPr>
          <a:xfrm>
            <a:off x="159204" y="197593"/>
            <a:ext cx="1102665" cy="1102665"/>
          </a:xfrm>
          <a:prstGeom prst="rect">
            <a:avLst/>
          </a:prstGeom>
        </p:spPr>
      </p:pic>
    </p:spTree>
    <p:extLst>
      <p:ext uri="{BB962C8B-B14F-4D97-AF65-F5344CB8AC3E}">
        <p14:creationId xmlns:p14="http://schemas.microsoft.com/office/powerpoint/2010/main" val="39098950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23185" y="1115364"/>
            <a:ext cx="2592288" cy="697627"/>
          </a:xfrm>
          <a:prstGeom prst="rect">
            <a:avLst/>
          </a:prstGeom>
          <a:noFill/>
        </p:spPr>
        <p:txBody>
          <a:bodyPr wrap="square" lIns="121917" tIns="60958" rIns="121917" bIns="60958" rtlCol="0">
            <a:spAutoFit/>
          </a:bodyPr>
          <a:lstStyle/>
          <a:p>
            <a:r>
              <a:rPr lang="en-GB" sz="3700" dirty="0">
                <a:solidFill>
                  <a:srgbClr val="92D050"/>
                </a:solidFill>
              </a:rPr>
              <a:t>Detective</a:t>
            </a:r>
          </a:p>
        </p:txBody>
      </p:sp>
      <p:pic>
        <p:nvPicPr>
          <p:cNvPr id="2054" name="Picture 6" descr="Image result for detective">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17928" y="132632"/>
            <a:ext cx="2496277" cy="1872208"/>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2056" name="Picture 8" descr="Image result for police officer">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1244372">
            <a:off x="534865" y="3805748"/>
            <a:ext cx="2106113" cy="1579587"/>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2683824" y="5116399"/>
            <a:ext cx="2592288" cy="1272143"/>
          </a:xfrm>
          <a:prstGeom prst="rect">
            <a:avLst/>
          </a:prstGeom>
          <a:noFill/>
        </p:spPr>
        <p:txBody>
          <a:bodyPr wrap="square" lIns="121917" tIns="60958" rIns="121917" bIns="60958" rtlCol="0">
            <a:spAutoFit/>
          </a:bodyPr>
          <a:lstStyle/>
          <a:p>
            <a:r>
              <a:rPr lang="en-GB" sz="3700" dirty="0">
                <a:solidFill>
                  <a:srgbClr val="92D050"/>
                </a:solidFill>
              </a:rPr>
              <a:t>Police Officer</a:t>
            </a:r>
          </a:p>
        </p:txBody>
      </p:sp>
      <p:sp>
        <p:nvSpPr>
          <p:cNvPr id="12" name="TextBox 11"/>
          <p:cNvSpPr txBox="1"/>
          <p:nvPr/>
        </p:nvSpPr>
        <p:spPr>
          <a:xfrm>
            <a:off x="5344983" y="277333"/>
            <a:ext cx="2592288" cy="1272143"/>
          </a:xfrm>
          <a:prstGeom prst="rect">
            <a:avLst/>
          </a:prstGeom>
          <a:noFill/>
        </p:spPr>
        <p:txBody>
          <a:bodyPr wrap="square" lIns="121917" tIns="60958" rIns="121917" bIns="60958" rtlCol="0">
            <a:spAutoFit/>
          </a:bodyPr>
          <a:lstStyle/>
          <a:p>
            <a:pPr algn="ctr"/>
            <a:r>
              <a:rPr lang="en-GB" sz="3700" dirty="0">
                <a:solidFill>
                  <a:srgbClr val="92D050"/>
                </a:solidFill>
              </a:rPr>
              <a:t>Science Journalist</a:t>
            </a:r>
          </a:p>
        </p:txBody>
      </p:sp>
      <p:sp>
        <p:nvSpPr>
          <p:cNvPr id="13" name="TextBox 12"/>
          <p:cNvSpPr txBox="1"/>
          <p:nvPr/>
        </p:nvSpPr>
        <p:spPr>
          <a:xfrm>
            <a:off x="9571196" y="3849378"/>
            <a:ext cx="2592288" cy="1272143"/>
          </a:xfrm>
          <a:prstGeom prst="rect">
            <a:avLst/>
          </a:prstGeom>
          <a:noFill/>
        </p:spPr>
        <p:txBody>
          <a:bodyPr wrap="square" lIns="121917" tIns="60958" rIns="121917" bIns="60958" rtlCol="0">
            <a:spAutoFit/>
          </a:bodyPr>
          <a:lstStyle/>
          <a:p>
            <a:r>
              <a:rPr lang="en-GB" sz="3700" dirty="0">
                <a:solidFill>
                  <a:srgbClr val="92D050"/>
                </a:solidFill>
              </a:rPr>
              <a:t>Science Teacher</a:t>
            </a:r>
          </a:p>
        </p:txBody>
      </p:sp>
      <p:pic>
        <p:nvPicPr>
          <p:cNvPr id="2058" name="Picture 10" descr="Image result for science teacher">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55668" y="5251295"/>
            <a:ext cx="2971800" cy="1357313"/>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0031946" y="2187785"/>
            <a:ext cx="2592288" cy="1272143"/>
          </a:xfrm>
          <a:prstGeom prst="rect">
            <a:avLst/>
          </a:prstGeom>
          <a:noFill/>
        </p:spPr>
        <p:txBody>
          <a:bodyPr wrap="square" lIns="121917" tIns="60958" rIns="121917" bIns="60958" rtlCol="0">
            <a:spAutoFit/>
          </a:bodyPr>
          <a:lstStyle/>
          <a:p>
            <a:r>
              <a:rPr lang="en-GB" sz="3700" dirty="0">
                <a:solidFill>
                  <a:srgbClr val="92D050"/>
                </a:solidFill>
              </a:rPr>
              <a:t>Forensic Scientist</a:t>
            </a:r>
          </a:p>
        </p:txBody>
      </p:sp>
      <p:pic>
        <p:nvPicPr>
          <p:cNvPr id="2060" name="Picture 12" descr="Image result for forensic scientist">
            <a:hlinkClick r:id="rId9"/>
          </p:cNvP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29845" r="15105"/>
          <a:stretch/>
        </p:blipFill>
        <p:spPr bwMode="auto">
          <a:xfrm rot="559974">
            <a:off x="7724477" y="1221819"/>
            <a:ext cx="2402835" cy="1454956"/>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2063" name="Picture 15" descr="Image result for lab">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170854" y="4308512"/>
            <a:ext cx="2859768" cy="1429884"/>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4929485" y="1943945"/>
            <a:ext cx="2592288" cy="697627"/>
          </a:xfrm>
          <a:prstGeom prst="rect">
            <a:avLst/>
          </a:prstGeom>
          <a:noFill/>
        </p:spPr>
        <p:txBody>
          <a:bodyPr wrap="square" lIns="121917" tIns="60958" rIns="121917" bIns="60958" rtlCol="0">
            <a:spAutoFit/>
          </a:bodyPr>
          <a:lstStyle/>
          <a:p>
            <a:r>
              <a:rPr lang="en-GB" sz="3700" dirty="0">
                <a:solidFill>
                  <a:srgbClr val="92D050"/>
                </a:solidFill>
              </a:rPr>
              <a:t>Lecturer</a:t>
            </a:r>
          </a:p>
        </p:txBody>
      </p:sp>
      <p:sp>
        <p:nvSpPr>
          <p:cNvPr id="14" name="TextBox 13"/>
          <p:cNvSpPr txBox="1"/>
          <p:nvPr/>
        </p:nvSpPr>
        <p:spPr>
          <a:xfrm>
            <a:off x="5619746" y="5929952"/>
            <a:ext cx="2592288" cy="697627"/>
          </a:xfrm>
          <a:prstGeom prst="rect">
            <a:avLst/>
          </a:prstGeom>
          <a:noFill/>
        </p:spPr>
        <p:txBody>
          <a:bodyPr wrap="square" lIns="121917" tIns="60958" rIns="121917" bIns="60958" rtlCol="0">
            <a:spAutoFit/>
          </a:bodyPr>
          <a:lstStyle/>
          <a:p>
            <a:r>
              <a:rPr lang="en-GB" sz="3700" dirty="0">
                <a:solidFill>
                  <a:srgbClr val="92D050"/>
                </a:solidFill>
              </a:rPr>
              <a:t>Analyst</a:t>
            </a:r>
          </a:p>
        </p:txBody>
      </p:sp>
      <p:sp>
        <p:nvSpPr>
          <p:cNvPr id="16" name="TextBox 15"/>
          <p:cNvSpPr txBox="1"/>
          <p:nvPr/>
        </p:nvSpPr>
        <p:spPr>
          <a:xfrm>
            <a:off x="367305" y="2304207"/>
            <a:ext cx="2592288" cy="1272143"/>
          </a:xfrm>
          <a:prstGeom prst="rect">
            <a:avLst/>
          </a:prstGeom>
          <a:noFill/>
        </p:spPr>
        <p:txBody>
          <a:bodyPr wrap="square" lIns="121917" tIns="60958" rIns="121917" bIns="60958" rtlCol="0">
            <a:spAutoFit/>
          </a:bodyPr>
          <a:lstStyle/>
          <a:p>
            <a:r>
              <a:rPr lang="en-GB" sz="3700" dirty="0">
                <a:solidFill>
                  <a:srgbClr val="92D050"/>
                </a:solidFill>
              </a:rPr>
              <a:t>Laboratory Manager</a:t>
            </a:r>
          </a:p>
        </p:txBody>
      </p:sp>
      <p:sp>
        <p:nvSpPr>
          <p:cNvPr id="17" name="TextBox 16"/>
          <p:cNvSpPr txBox="1"/>
          <p:nvPr/>
        </p:nvSpPr>
        <p:spPr>
          <a:xfrm>
            <a:off x="9201395" y="274496"/>
            <a:ext cx="3331891" cy="697627"/>
          </a:xfrm>
          <a:prstGeom prst="rect">
            <a:avLst/>
          </a:prstGeom>
          <a:noFill/>
        </p:spPr>
        <p:txBody>
          <a:bodyPr wrap="square" lIns="121917" tIns="60958" rIns="121917" bIns="60958" rtlCol="0">
            <a:spAutoFit/>
          </a:bodyPr>
          <a:lstStyle/>
          <a:p>
            <a:r>
              <a:rPr lang="en-GB" sz="3700" dirty="0">
                <a:solidFill>
                  <a:srgbClr val="92D050"/>
                </a:solidFill>
              </a:rPr>
              <a:t>Civil Servant</a:t>
            </a:r>
          </a:p>
        </p:txBody>
      </p:sp>
      <p:sp>
        <p:nvSpPr>
          <p:cNvPr id="18" name="Title 1"/>
          <p:cNvSpPr txBox="1">
            <a:spLocks/>
          </p:cNvSpPr>
          <p:nvPr/>
        </p:nvSpPr>
        <p:spPr>
          <a:xfrm>
            <a:off x="2951986" y="2928831"/>
            <a:ext cx="6539679" cy="68792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6000" b="1" dirty="0">
                <a:latin typeface="+mj-lt"/>
              </a:rPr>
              <a:t>Forensic Science</a:t>
            </a:r>
          </a:p>
        </p:txBody>
      </p:sp>
      <p:sp>
        <p:nvSpPr>
          <p:cNvPr id="22" name="Speech Bubble: Oval 21">
            <a:extLst>
              <a:ext uri="{FF2B5EF4-FFF2-40B4-BE49-F238E27FC236}">
                <a16:creationId xmlns:a16="http://schemas.microsoft.com/office/drawing/2014/main" id="{5D04AC9C-1D64-4964-AE31-6FE75F46B517}"/>
              </a:ext>
            </a:extLst>
          </p:cNvPr>
          <p:cNvSpPr/>
          <p:nvPr/>
        </p:nvSpPr>
        <p:spPr>
          <a:xfrm>
            <a:off x="2751905" y="3658253"/>
            <a:ext cx="3049253" cy="1697461"/>
          </a:xfrm>
          <a:prstGeom prst="wedgeEllipseCallout">
            <a:avLst>
              <a:gd name="adj1" fmla="val 41844"/>
              <a:gd name="adj2" fmla="val -58121"/>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TOP TIP!</a:t>
            </a:r>
          </a:p>
          <a:p>
            <a:pPr algn="ctr"/>
            <a:r>
              <a:rPr lang="en-GB" dirty="0"/>
              <a:t>If you’re not sure what any of the jobs are, look them up on prospects.ac.uk!</a:t>
            </a:r>
          </a:p>
          <a:p>
            <a:pPr algn="ctr"/>
            <a:endParaRPr lang="en-GB" dirty="0"/>
          </a:p>
        </p:txBody>
      </p:sp>
    </p:spTree>
    <p:extLst>
      <p:ext uri="{BB962C8B-B14F-4D97-AF65-F5344CB8AC3E}">
        <p14:creationId xmlns:p14="http://schemas.microsoft.com/office/powerpoint/2010/main" val="635415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wipe(down)">
                                      <p:cBhvr>
                                        <p:cTn id="7" dur="500"/>
                                        <p:tgtEl>
                                          <p:spTgt spid="2054"/>
                                        </p:tgtEl>
                                      </p:cBhvr>
                                    </p:animEffect>
                                  </p:childTnLst>
                                </p:cTn>
                              </p:par>
                              <p:par>
                                <p:cTn id="8" presetID="22" presetClass="entr" presetSubtype="4" fill="hold" nodeType="withEffect">
                                  <p:stCondLst>
                                    <p:cond delay="0"/>
                                  </p:stCondLst>
                                  <p:childTnLst>
                                    <p:set>
                                      <p:cBhvr>
                                        <p:cTn id="9" dur="1" fill="hold">
                                          <p:stCondLst>
                                            <p:cond delay="0"/>
                                          </p:stCondLst>
                                        </p:cTn>
                                        <p:tgtEl>
                                          <p:spTgt spid="2060"/>
                                        </p:tgtEl>
                                        <p:attrNameLst>
                                          <p:attrName>style.visibility</p:attrName>
                                        </p:attrNameLst>
                                      </p:cBhvr>
                                      <p:to>
                                        <p:strVal val="visible"/>
                                      </p:to>
                                    </p:set>
                                    <p:animEffect transition="in" filter="wipe(down)">
                                      <p:cBhvr>
                                        <p:cTn id="10" dur="500"/>
                                        <p:tgtEl>
                                          <p:spTgt spid="2060"/>
                                        </p:tgtEl>
                                      </p:cBhvr>
                                    </p:animEffect>
                                  </p:childTnLst>
                                </p:cTn>
                              </p:par>
                              <p:par>
                                <p:cTn id="11" presetID="22" presetClass="entr" presetSubtype="4" fill="hold" nodeType="withEffect">
                                  <p:stCondLst>
                                    <p:cond delay="0"/>
                                  </p:stCondLst>
                                  <p:childTnLst>
                                    <p:set>
                                      <p:cBhvr>
                                        <p:cTn id="12" dur="1" fill="hold">
                                          <p:stCondLst>
                                            <p:cond delay="0"/>
                                          </p:stCondLst>
                                        </p:cTn>
                                        <p:tgtEl>
                                          <p:spTgt spid="2058"/>
                                        </p:tgtEl>
                                        <p:attrNameLst>
                                          <p:attrName>style.visibility</p:attrName>
                                        </p:attrNameLst>
                                      </p:cBhvr>
                                      <p:to>
                                        <p:strVal val="visible"/>
                                      </p:to>
                                    </p:set>
                                    <p:animEffect transition="in" filter="wipe(down)">
                                      <p:cBhvr>
                                        <p:cTn id="13" dur="500"/>
                                        <p:tgtEl>
                                          <p:spTgt spid="2058"/>
                                        </p:tgtEl>
                                      </p:cBhvr>
                                    </p:animEffect>
                                  </p:childTnLst>
                                </p:cTn>
                              </p:par>
                              <p:par>
                                <p:cTn id="14" presetID="22" presetClass="entr" presetSubtype="4" fill="hold" nodeType="withEffect">
                                  <p:stCondLst>
                                    <p:cond delay="0"/>
                                  </p:stCondLst>
                                  <p:childTnLst>
                                    <p:set>
                                      <p:cBhvr>
                                        <p:cTn id="15" dur="1" fill="hold">
                                          <p:stCondLst>
                                            <p:cond delay="0"/>
                                          </p:stCondLst>
                                        </p:cTn>
                                        <p:tgtEl>
                                          <p:spTgt spid="2063"/>
                                        </p:tgtEl>
                                        <p:attrNameLst>
                                          <p:attrName>style.visibility</p:attrName>
                                        </p:attrNameLst>
                                      </p:cBhvr>
                                      <p:to>
                                        <p:strVal val="visible"/>
                                      </p:to>
                                    </p:set>
                                    <p:animEffect transition="in" filter="wipe(down)">
                                      <p:cBhvr>
                                        <p:cTn id="16" dur="500"/>
                                        <p:tgtEl>
                                          <p:spTgt spid="2063"/>
                                        </p:tgtEl>
                                      </p:cBhvr>
                                    </p:animEffect>
                                  </p:childTnLst>
                                </p:cTn>
                              </p:par>
                              <p:par>
                                <p:cTn id="17" presetID="22" presetClass="entr" presetSubtype="4" fill="hold" nodeType="withEffect">
                                  <p:stCondLst>
                                    <p:cond delay="0"/>
                                  </p:stCondLst>
                                  <p:childTnLst>
                                    <p:set>
                                      <p:cBhvr>
                                        <p:cTn id="18" dur="1" fill="hold">
                                          <p:stCondLst>
                                            <p:cond delay="0"/>
                                          </p:stCondLst>
                                        </p:cTn>
                                        <p:tgtEl>
                                          <p:spTgt spid="2056"/>
                                        </p:tgtEl>
                                        <p:attrNameLst>
                                          <p:attrName>style.visibility</p:attrName>
                                        </p:attrNameLst>
                                      </p:cBhvr>
                                      <p:to>
                                        <p:strVal val="visible"/>
                                      </p:to>
                                    </p:set>
                                    <p:animEffect transition="in" filter="wipe(down)">
                                      <p:cBhvr>
                                        <p:cTn id="19" dur="500"/>
                                        <p:tgtEl>
                                          <p:spTgt spid="2056"/>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additive="base">
                                        <p:cTn id="44" dur="500" fill="hold"/>
                                        <p:tgtEl>
                                          <p:spTgt spid="22"/>
                                        </p:tgtEl>
                                        <p:attrNameLst>
                                          <p:attrName>ppt_x</p:attrName>
                                        </p:attrNameLst>
                                      </p:cBhvr>
                                      <p:tavLst>
                                        <p:tav tm="0">
                                          <p:val>
                                            <p:strVal val="#ppt_x"/>
                                          </p:val>
                                        </p:tav>
                                        <p:tav tm="100000">
                                          <p:val>
                                            <p:strVal val="#ppt_x"/>
                                          </p:val>
                                        </p:tav>
                                      </p:tavLst>
                                    </p:anim>
                                    <p:anim calcmode="lin" valueType="num">
                                      <p:cBhvr additive="base">
                                        <p:cTn id="45"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15" grpId="0"/>
      <p:bldP spid="19" grpId="0"/>
      <p:bldP spid="14" grpId="0"/>
      <p:bldP spid="16" grpId="0"/>
      <p:bldP spid="17" grpId="0"/>
      <p:bldP spid="2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p:nvPr>
            <p:extLst>
              <p:ext uri="{D42A27DB-BD31-4B8C-83A1-F6EECF244321}">
                <p14:modId xmlns:p14="http://schemas.microsoft.com/office/powerpoint/2010/main" val="1371036415"/>
              </p:ext>
            </p:extLst>
          </p:nvPr>
        </p:nvGraphicFramePr>
        <p:xfrm>
          <a:off x="143339" y="-1851587"/>
          <a:ext cx="11809312" cy="83529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Image result for sports studie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60758" y="4091219"/>
            <a:ext cx="2675402" cy="2675402"/>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4" name="Oval 3">
            <a:extLst>
              <a:ext uri="{FF2B5EF4-FFF2-40B4-BE49-F238E27FC236}">
                <a16:creationId xmlns:a16="http://schemas.microsoft.com/office/drawing/2014/main" id="{DFAEFA94-5EF5-41FD-8F52-7246053E2A3A}"/>
              </a:ext>
            </a:extLst>
          </p:cNvPr>
          <p:cNvSpPr/>
          <p:nvPr/>
        </p:nvSpPr>
        <p:spPr>
          <a:xfrm rot="811988">
            <a:off x="8421141" y="4055049"/>
            <a:ext cx="3657461" cy="245729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This isn’t just playing sports! Sports studies involves other subjects like biology and psychology as it looks at the body and mind during exercise!</a:t>
            </a:r>
          </a:p>
        </p:txBody>
      </p:sp>
    </p:spTree>
    <p:extLst>
      <p:ext uri="{BB962C8B-B14F-4D97-AF65-F5344CB8AC3E}">
        <p14:creationId xmlns:p14="http://schemas.microsoft.com/office/powerpoint/2010/main" val="3932169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graphicEl>
                                              <a:dgm id="{59873539-4DFB-4AE0-91F2-948D53488009}"/>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graphicEl>
                                              <a:dgm id="{E37CB75F-266C-4608-B917-B6F36B6AA5C2}"/>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graphicEl>
                                              <a:dgm id="{2251D600-397D-4FA7-8B59-F896E359982D}"/>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graphicEl>
                                              <a:dgm id="{1D73D681-CF9B-41B7-A46D-2C14FDBF846A}"/>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graphicEl>
                                              <a:dgm id="{EE4B5AB2-B162-4823-9675-5CB4DB24CCE0}"/>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graphicEl>
                                              <a:dgm id="{D791225F-BDE3-448B-8984-3F9CAB3B17B8}"/>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graphicEl>
                                              <a:dgm id="{8295EB35-C448-4D55-AE0F-77AB9BC8AED2}"/>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graphicEl>
                                              <a:dgm id="{B2AB86E8-9449-4049-A6CF-23DA4455B1DE}"/>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graphicEl>
                                              <a:dgm id="{85FE646C-F384-482F-BFC1-0CFC1DA7350C}"/>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graphicEl>
                                              <a:dgm id="{FC2E8F29-0DC3-4B92-82CE-5E0B9C57199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graphicEl>
                                              <a:dgm id="{5209EAF0-2457-4CC3-B0DF-8F7272D647A6}"/>
                                            </p:graphicEl>
                                          </p:spTgt>
                                        </p:tgtEl>
                                        <p:attrNameLst>
                                          <p:attrName>style.visibility</p:attrName>
                                        </p:attrNameLst>
                                      </p:cBhvr>
                                      <p:to>
                                        <p:strVal val="visible"/>
                                      </p:to>
                                    </p:set>
                                  </p:childTnLst>
                                </p:cTn>
                              </p:par>
                              <p:par>
                                <p:cTn id="35" presetID="2" presetClass="entr" presetSubtype="4"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15197" y="1512509"/>
            <a:ext cx="9761603" cy="17008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rmAutofit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t>What jobs could you do with this degree?</a:t>
            </a:r>
          </a:p>
        </p:txBody>
      </p:sp>
      <p:sp>
        <p:nvSpPr>
          <p:cNvPr id="8" name="Subtitle 2"/>
          <p:cNvSpPr txBox="1">
            <a:spLocks/>
          </p:cNvSpPr>
          <p:nvPr/>
        </p:nvSpPr>
        <p:spPr>
          <a:xfrm>
            <a:off x="1019175" y="3644627"/>
            <a:ext cx="10182225" cy="2089423"/>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b="1" dirty="0"/>
              <a:t>Try to think of some different jobs that a person with a </a:t>
            </a:r>
            <a:r>
              <a:rPr lang="en-GB" sz="3700" b="1" dirty="0">
                <a:highlight>
                  <a:srgbClr val="FFFF00"/>
                </a:highlight>
              </a:rPr>
              <a:t>sports studies </a:t>
            </a:r>
            <a:r>
              <a:rPr lang="en-GB" sz="3700" b="1" dirty="0"/>
              <a:t>degree may go into!</a:t>
            </a:r>
          </a:p>
          <a:p>
            <a:pPr marL="0" indent="0" algn="ctr">
              <a:buNone/>
            </a:pPr>
            <a:r>
              <a:rPr lang="en-GB" sz="3700" b="1" dirty="0"/>
              <a:t>Some answers are on the next slide...</a:t>
            </a:r>
          </a:p>
        </p:txBody>
      </p:sp>
      <p:pic>
        <p:nvPicPr>
          <p:cNvPr id="11" name="Picture 10">
            <a:extLst>
              <a:ext uri="{FF2B5EF4-FFF2-40B4-BE49-F238E27FC236}">
                <a16:creationId xmlns:a16="http://schemas.microsoft.com/office/drawing/2014/main" id="{4E761785-C1C5-457A-9892-69E983525DE1}"/>
              </a:ext>
            </a:extLst>
          </p:cNvPr>
          <p:cNvPicPr>
            <a:picLocks noChangeAspect="1"/>
          </p:cNvPicPr>
          <p:nvPr/>
        </p:nvPicPr>
        <p:blipFill>
          <a:blip r:embed="rId2"/>
          <a:stretch>
            <a:fillRect/>
          </a:stretch>
        </p:blipFill>
        <p:spPr>
          <a:xfrm>
            <a:off x="159204" y="197593"/>
            <a:ext cx="1102665" cy="1102665"/>
          </a:xfrm>
          <a:prstGeom prst="rect">
            <a:avLst/>
          </a:prstGeom>
        </p:spPr>
      </p:pic>
    </p:spTree>
    <p:extLst>
      <p:ext uri="{BB962C8B-B14F-4D97-AF65-F5344CB8AC3E}">
        <p14:creationId xmlns:p14="http://schemas.microsoft.com/office/powerpoint/2010/main" val="30882219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661428" y="289882"/>
            <a:ext cx="2592288" cy="1272143"/>
          </a:xfrm>
          <a:prstGeom prst="rect">
            <a:avLst/>
          </a:prstGeom>
          <a:noFill/>
        </p:spPr>
        <p:txBody>
          <a:bodyPr wrap="square" lIns="121917" tIns="60958" rIns="121917" bIns="60958" rtlCol="0">
            <a:spAutoFit/>
          </a:bodyPr>
          <a:lstStyle/>
          <a:p>
            <a:r>
              <a:rPr lang="en-GB" sz="3700" dirty="0">
                <a:solidFill>
                  <a:srgbClr val="92D050"/>
                </a:solidFill>
              </a:rPr>
              <a:t>Sports Coach</a:t>
            </a:r>
          </a:p>
        </p:txBody>
      </p:sp>
      <p:sp>
        <p:nvSpPr>
          <p:cNvPr id="7" name="TextBox 6"/>
          <p:cNvSpPr txBox="1"/>
          <p:nvPr/>
        </p:nvSpPr>
        <p:spPr>
          <a:xfrm>
            <a:off x="2" y="4292279"/>
            <a:ext cx="3517153" cy="697627"/>
          </a:xfrm>
          <a:prstGeom prst="rect">
            <a:avLst/>
          </a:prstGeom>
          <a:noFill/>
        </p:spPr>
        <p:txBody>
          <a:bodyPr wrap="square" lIns="121917" tIns="60958" rIns="121917" bIns="60958" rtlCol="0">
            <a:spAutoFit/>
          </a:bodyPr>
          <a:lstStyle/>
          <a:p>
            <a:r>
              <a:rPr lang="en-GB" sz="3700" dirty="0">
                <a:solidFill>
                  <a:srgbClr val="92D050"/>
                </a:solidFill>
              </a:rPr>
              <a:t>Physiotherapist</a:t>
            </a:r>
          </a:p>
        </p:txBody>
      </p:sp>
      <p:sp>
        <p:nvSpPr>
          <p:cNvPr id="8" name="TextBox 7"/>
          <p:cNvSpPr txBox="1"/>
          <p:nvPr/>
        </p:nvSpPr>
        <p:spPr>
          <a:xfrm>
            <a:off x="4540002" y="4077837"/>
            <a:ext cx="3678809" cy="697627"/>
          </a:xfrm>
          <a:prstGeom prst="rect">
            <a:avLst/>
          </a:prstGeom>
          <a:noFill/>
        </p:spPr>
        <p:txBody>
          <a:bodyPr wrap="square" lIns="121917" tIns="60958" rIns="121917" bIns="60958" rtlCol="0">
            <a:spAutoFit/>
          </a:bodyPr>
          <a:lstStyle/>
          <a:p>
            <a:r>
              <a:rPr lang="en-GB" sz="3700" dirty="0">
                <a:solidFill>
                  <a:srgbClr val="92D050"/>
                </a:solidFill>
              </a:rPr>
              <a:t>PE Teacher</a:t>
            </a:r>
          </a:p>
        </p:txBody>
      </p:sp>
      <p:sp>
        <p:nvSpPr>
          <p:cNvPr id="9" name="TextBox 8"/>
          <p:cNvSpPr txBox="1"/>
          <p:nvPr/>
        </p:nvSpPr>
        <p:spPr>
          <a:xfrm>
            <a:off x="8539709" y="474573"/>
            <a:ext cx="3678809" cy="692493"/>
          </a:xfrm>
          <a:prstGeom prst="rect">
            <a:avLst/>
          </a:prstGeom>
          <a:noFill/>
        </p:spPr>
        <p:txBody>
          <a:bodyPr wrap="square" lIns="121917" tIns="60958" rIns="121917" bIns="60958" rtlCol="0">
            <a:spAutoFit/>
          </a:bodyPr>
          <a:lstStyle/>
          <a:p>
            <a:r>
              <a:rPr lang="en-GB" sz="3700" dirty="0">
                <a:solidFill>
                  <a:srgbClr val="92D050"/>
                </a:solidFill>
              </a:rPr>
              <a:t>Stadium Manager</a:t>
            </a:r>
          </a:p>
        </p:txBody>
      </p:sp>
      <p:pic>
        <p:nvPicPr>
          <p:cNvPr id="4100" name="Picture 4" descr="Image result for wembley">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60848" y="1635439"/>
            <a:ext cx="2758149" cy="1379075"/>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4102" name="Picture 6" descr="Image result for football physi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951" y="5171387"/>
            <a:ext cx="2701556" cy="1350779"/>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8657544" y="3870777"/>
            <a:ext cx="3678809" cy="692493"/>
          </a:xfrm>
          <a:prstGeom prst="rect">
            <a:avLst/>
          </a:prstGeom>
          <a:noFill/>
        </p:spPr>
        <p:txBody>
          <a:bodyPr wrap="square" lIns="121917" tIns="60958" rIns="121917" bIns="60958" rtlCol="0">
            <a:spAutoFit/>
          </a:bodyPr>
          <a:lstStyle/>
          <a:p>
            <a:r>
              <a:rPr lang="en-GB" sz="3700" dirty="0">
                <a:solidFill>
                  <a:srgbClr val="92D050"/>
                </a:solidFill>
              </a:rPr>
              <a:t>Events Manager</a:t>
            </a:r>
          </a:p>
        </p:txBody>
      </p:sp>
      <p:sp>
        <p:nvSpPr>
          <p:cNvPr id="14" name="TextBox 13"/>
          <p:cNvSpPr txBox="1"/>
          <p:nvPr/>
        </p:nvSpPr>
        <p:spPr>
          <a:xfrm>
            <a:off x="3119522" y="2091391"/>
            <a:ext cx="4225204" cy="697627"/>
          </a:xfrm>
          <a:prstGeom prst="rect">
            <a:avLst/>
          </a:prstGeom>
          <a:noFill/>
        </p:spPr>
        <p:txBody>
          <a:bodyPr wrap="square" lIns="121917" tIns="60958" rIns="121917" bIns="60958" rtlCol="0">
            <a:spAutoFit/>
          </a:bodyPr>
          <a:lstStyle/>
          <a:p>
            <a:r>
              <a:rPr lang="en-GB" sz="3700" dirty="0">
                <a:solidFill>
                  <a:srgbClr val="92D050"/>
                </a:solidFill>
              </a:rPr>
              <a:t>Sport Psychologist</a:t>
            </a:r>
          </a:p>
        </p:txBody>
      </p:sp>
      <p:pic>
        <p:nvPicPr>
          <p:cNvPr id="4106" name="Picture 10" descr="Image result for outdoor activities">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94620" y="4870297"/>
            <a:ext cx="3993192" cy="1056200"/>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2982999" y="6050520"/>
            <a:ext cx="6282279" cy="697627"/>
          </a:xfrm>
          <a:prstGeom prst="rect">
            <a:avLst/>
          </a:prstGeom>
          <a:noFill/>
        </p:spPr>
        <p:txBody>
          <a:bodyPr wrap="square" lIns="121917" tIns="60958" rIns="121917" bIns="60958" rtlCol="0">
            <a:spAutoFit/>
          </a:bodyPr>
          <a:lstStyle/>
          <a:p>
            <a:r>
              <a:rPr lang="en-GB" sz="3700" dirty="0">
                <a:solidFill>
                  <a:srgbClr val="92D050"/>
                </a:solidFill>
              </a:rPr>
              <a:t>Outdoor Activities Manager</a:t>
            </a:r>
          </a:p>
        </p:txBody>
      </p:sp>
      <p:sp>
        <p:nvSpPr>
          <p:cNvPr id="5" name="AutoShape 12" descr="Image result for sport nutritionist">
            <a:hlinkClick r:id="rId8"/>
          </p:cNvPr>
          <p:cNvSpPr>
            <a:spLocks noChangeAspect="1" noChangeArrowheads="1"/>
          </p:cNvSpPr>
          <p:nvPr/>
        </p:nvSpPr>
        <p:spPr bwMode="auto">
          <a:xfrm>
            <a:off x="50802" y="-585788"/>
            <a:ext cx="4305300" cy="122872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121917" tIns="60958" rIns="121917" bIns="60958" numCol="1" anchor="t" anchorCtr="0" compatLnSpc="1">
            <a:prstTxWarp prst="textNoShape">
              <a:avLst/>
            </a:prstTxWarp>
          </a:bodyPr>
          <a:lstStyle/>
          <a:p>
            <a:endParaRPr lang="en-GB"/>
          </a:p>
        </p:txBody>
      </p:sp>
      <p:sp>
        <p:nvSpPr>
          <p:cNvPr id="20" name="TextBox 19"/>
          <p:cNvSpPr txBox="1"/>
          <p:nvPr/>
        </p:nvSpPr>
        <p:spPr>
          <a:xfrm>
            <a:off x="238010" y="3114379"/>
            <a:ext cx="3678809" cy="697627"/>
          </a:xfrm>
          <a:prstGeom prst="rect">
            <a:avLst/>
          </a:prstGeom>
          <a:noFill/>
        </p:spPr>
        <p:txBody>
          <a:bodyPr wrap="square" lIns="121917" tIns="60958" rIns="121917" bIns="60958" rtlCol="0">
            <a:spAutoFit/>
          </a:bodyPr>
          <a:lstStyle/>
          <a:p>
            <a:r>
              <a:rPr lang="en-GB" sz="3700" dirty="0">
                <a:solidFill>
                  <a:srgbClr val="92D050"/>
                </a:solidFill>
              </a:rPr>
              <a:t>Nutritionist</a:t>
            </a:r>
          </a:p>
        </p:txBody>
      </p:sp>
      <p:sp>
        <p:nvSpPr>
          <p:cNvPr id="22" name="TextBox 21"/>
          <p:cNvSpPr txBox="1"/>
          <p:nvPr/>
        </p:nvSpPr>
        <p:spPr>
          <a:xfrm>
            <a:off x="341424" y="294125"/>
            <a:ext cx="3678809" cy="697627"/>
          </a:xfrm>
          <a:prstGeom prst="rect">
            <a:avLst/>
          </a:prstGeom>
          <a:noFill/>
        </p:spPr>
        <p:txBody>
          <a:bodyPr wrap="square" lIns="121917" tIns="60958" rIns="121917" bIns="60958" rtlCol="0">
            <a:spAutoFit/>
          </a:bodyPr>
          <a:lstStyle/>
          <a:p>
            <a:r>
              <a:rPr lang="en-GB" sz="3700" dirty="0">
                <a:solidFill>
                  <a:srgbClr val="92D050"/>
                </a:solidFill>
              </a:rPr>
              <a:t>Sport Journalist</a:t>
            </a:r>
          </a:p>
        </p:txBody>
      </p:sp>
      <p:sp>
        <p:nvSpPr>
          <p:cNvPr id="21" name="Title 1"/>
          <p:cNvSpPr txBox="1">
            <a:spLocks/>
          </p:cNvSpPr>
          <p:nvPr/>
        </p:nvSpPr>
        <p:spPr>
          <a:xfrm>
            <a:off x="2951986" y="3065311"/>
            <a:ext cx="6539679" cy="68792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6000" b="1" dirty="0">
                <a:latin typeface="+mj-lt"/>
              </a:rPr>
              <a:t>Sport Studies</a:t>
            </a:r>
          </a:p>
        </p:txBody>
      </p:sp>
      <p:sp>
        <p:nvSpPr>
          <p:cNvPr id="23" name="Speech Bubble: Oval 22">
            <a:extLst>
              <a:ext uri="{FF2B5EF4-FFF2-40B4-BE49-F238E27FC236}">
                <a16:creationId xmlns:a16="http://schemas.microsoft.com/office/drawing/2014/main" id="{29F0A9B5-BCC5-4E4F-99E5-D81D20078C2D}"/>
              </a:ext>
            </a:extLst>
          </p:cNvPr>
          <p:cNvSpPr/>
          <p:nvPr/>
        </p:nvSpPr>
        <p:spPr>
          <a:xfrm>
            <a:off x="6902349" y="1378949"/>
            <a:ext cx="3049253" cy="1697461"/>
          </a:xfrm>
          <a:prstGeom prst="wedgeEllipseCallout">
            <a:avLst>
              <a:gd name="adj1" fmla="val -51966"/>
              <a:gd name="adj2" fmla="val 53107"/>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TOP TIP!</a:t>
            </a:r>
          </a:p>
          <a:p>
            <a:pPr algn="ctr"/>
            <a:r>
              <a:rPr lang="en-GB" dirty="0"/>
              <a:t>If you’re not sure what any of the jobs are, look them up on prospects.ac.uk!</a:t>
            </a:r>
          </a:p>
          <a:p>
            <a:pPr algn="ctr"/>
            <a:endParaRPr lang="en-GB" dirty="0"/>
          </a:p>
        </p:txBody>
      </p:sp>
      <p:pic>
        <p:nvPicPr>
          <p:cNvPr id="3" name="Picture 2" descr="A group of people standing on top of a grass covered field&#10;&#10;Description automatically generated">
            <a:extLst>
              <a:ext uri="{FF2B5EF4-FFF2-40B4-BE49-F238E27FC236}">
                <a16:creationId xmlns:a16="http://schemas.microsoft.com/office/drawing/2014/main" id="{475F6A1B-6736-400F-906E-89DB3F643C46}"/>
              </a:ext>
            </a:extLst>
          </p:cNvPr>
          <p:cNvPicPr>
            <a:picLocks noChangeAspect="1"/>
          </p:cNvPicPr>
          <p:nvPr/>
        </p:nvPicPr>
        <p:blipFill>
          <a:blip r:embed="rId9"/>
          <a:stretch>
            <a:fillRect/>
          </a:stretch>
        </p:blipFill>
        <p:spPr>
          <a:xfrm>
            <a:off x="4053393" y="415088"/>
            <a:ext cx="2357461" cy="1572763"/>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1" name="Picture 10" descr="A picture containing drawing&#10;&#10;Description automatically generated">
            <a:extLst>
              <a:ext uri="{FF2B5EF4-FFF2-40B4-BE49-F238E27FC236}">
                <a16:creationId xmlns:a16="http://schemas.microsoft.com/office/drawing/2014/main" id="{016F341B-72CD-4E11-B506-510E900C9B10}"/>
              </a:ext>
            </a:extLst>
          </p:cNvPr>
          <p:cNvPicPr>
            <a:picLocks noChangeAspect="1"/>
          </p:cNvPicPr>
          <p:nvPr/>
        </p:nvPicPr>
        <p:blipFill rotWithShape="1">
          <a:blip r:embed="rId10"/>
          <a:srcRect t="9268" b="10390"/>
          <a:stretch/>
        </p:blipFill>
        <p:spPr>
          <a:xfrm>
            <a:off x="9360848" y="4816387"/>
            <a:ext cx="2082907" cy="1673463"/>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5" name="Picture 14" descr="A picture containing table, sitting, food, small&#10;&#10;Description automatically generated">
            <a:extLst>
              <a:ext uri="{FF2B5EF4-FFF2-40B4-BE49-F238E27FC236}">
                <a16:creationId xmlns:a16="http://schemas.microsoft.com/office/drawing/2014/main" id="{4C85FE57-7AE2-4F68-A4D9-C7E6FC41B406}"/>
              </a:ext>
            </a:extLst>
          </p:cNvPr>
          <p:cNvPicPr>
            <a:picLocks noChangeAspect="1"/>
          </p:cNvPicPr>
          <p:nvPr/>
        </p:nvPicPr>
        <p:blipFill>
          <a:blip r:embed="rId11"/>
          <a:stretch>
            <a:fillRect/>
          </a:stretch>
        </p:blipFill>
        <p:spPr>
          <a:xfrm>
            <a:off x="470343" y="1230779"/>
            <a:ext cx="2274771" cy="1514144"/>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3659900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80">
                                          <p:stCondLst>
                                            <p:cond delay="0"/>
                                          </p:stCondLst>
                                        </p:cTn>
                                        <p:tgtEl>
                                          <p:spTgt spid="15"/>
                                        </p:tgtEl>
                                      </p:cBhvr>
                                    </p:animEffect>
                                    <p:anim calcmode="lin" valueType="num">
                                      <p:cBhvr>
                                        <p:cTn id="8"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3" dur="26">
                                          <p:stCondLst>
                                            <p:cond delay="650"/>
                                          </p:stCondLst>
                                        </p:cTn>
                                        <p:tgtEl>
                                          <p:spTgt spid="15"/>
                                        </p:tgtEl>
                                      </p:cBhvr>
                                      <p:to x="100000" y="60000"/>
                                    </p:animScale>
                                    <p:animScale>
                                      <p:cBhvr>
                                        <p:cTn id="14" dur="166" decel="50000">
                                          <p:stCondLst>
                                            <p:cond delay="676"/>
                                          </p:stCondLst>
                                        </p:cTn>
                                        <p:tgtEl>
                                          <p:spTgt spid="15"/>
                                        </p:tgtEl>
                                      </p:cBhvr>
                                      <p:to x="100000" y="100000"/>
                                    </p:animScale>
                                    <p:animScale>
                                      <p:cBhvr>
                                        <p:cTn id="15" dur="26">
                                          <p:stCondLst>
                                            <p:cond delay="1312"/>
                                          </p:stCondLst>
                                        </p:cTn>
                                        <p:tgtEl>
                                          <p:spTgt spid="15"/>
                                        </p:tgtEl>
                                      </p:cBhvr>
                                      <p:to x="100000" y="80000"/>
                                    </p:animScale>
                                    <p:animScale>
                                      <p:cBhvr>
                                        <p:cTn id="16" dur="166" decel="50000">
                                          <p:stCondLst>
                                            <p:cond delay="1338"/>
                                          </p:stCondLst>
                                        </p:cTn>
                                        <p:tgtEl>
                                          <p:spTgt spid="15"/>
                                        </p:tgtEl>
                                      </p:cBhvr>
                                      <p:to x="100000" y="100000"/>
                                    </p:animScale>
                                    <p:animScale>
                                      <p:cBhvr>
                                        <p:cTn id="17" dur="26">
                                          <p:stCondLst>
                                            <p:cond delay="1642"/>
                                          </p:stCondLst>
                                        </p:cTn>
                                        <p:tgtEl>
                                          <p:spTgt spid="15"/>
                                        </p:tgtEl>
                                      </p:cBhvr>
                                      <p:to x="100000" y="90000"/>
                                    </p:animScale>
                                    <p:animScale>
                                      <p:cBhvr>
                                        <p:cTn id="18" dur="166" decel="50000">
                                          <p:stCondLst>
                                            <p:cond delay="1668"/>
                                          </p:stCondLst>
                                        </p:cTn>
                                        <p:tgtEl>
                                          <p:spTgt spid="15"/>
                                        </p:tgtEl>
                                      </p:cBhvr>
                                      <p:to x="100000" y="100000"/>
                                    </p:animScale>
                                    <p:animScale>
                                      <p:cBhvr>
                                        <p:cTn id="19" dur="26">
                                          <p:stCondLst>
                                            <p:cond delay="1808"/>
                                          </p:stCondLst>
                                        </p:cTn>
                                        <p:tgtEl>
                                          <p:spTgt spid="15"/>
                                        </p:tgtEl>
                                      </p:cBhvr>
                                      <p:to x="100000" y="95000"/>
                                    </p:animScale>
                                    <p:animScale>
                                      <p:cBhvr>
                                        <p:cTn id="20" dur="166" decel="50000">
                                          <p:stCondLst>
                                            <p:cond delay="1834"/>
                                          </p:stCondLst>
                                        </p:cTn>
                                        <p:tgtEl>
                                          <p:spTgt spid="15"/>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80">
                                          <p:stCondLst>
                                            <p:cond delay="0"/>
                                          </p:stCondLst>
                                        </p:cTn>
                                        <p:tgtEl>
                                          <p:spTgt spid="3"/>
                                        </p:tgtEl>
                                      </p:cBhvr>
                                    </p:animEffect>
                                    <p:anim calcmode="lin" valueType="num">
                                      <p:cBhvr>
                                        <p:cTn id="24"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gtEl>
                                      </p:cBhvr>
                                      <p:to x="100000" y="60000"/>
                                    </p:animScale>
                                    <p:animScale>
                                      <p:cBhvr>
                                        <p:cTn id="30" dur="166" decel="50000">
                                          <p:stCondLst>
                                            <p:cond delay="676"/>
                                          </p:stCondLst>
                                        </p:cTn>
                                        <p:tgtEl>
                                          <p:spTgt spid="3"/>
                                        </p:tgtEl>
                                      </p:cBhvr>
                                      <p:to x="100000" y="100000"/>
                                    </p:animScale>
                                    <p:animScale>
                                      <p:cBhvr>
                                        <p:cTn id="31" dur="26">
                                          <p:stCondLst>
                                            <p:cond delay="1312"/>
                                          </p:stCondLst>
                                        </p:cTn>
                                        <p:tgtEl>
                                          <p:spTgt spid="3"/>
                                        </p:tgtEl>
                                      </p:cBhvr>
                                      <p:to x="100000" y="80000"/>
                                    </p:animScale>
                                    <p:animScale>
                                      <p:cBhvr>
                                        <p:cTn id="32" dur="166" decel="50000">
                                          <p:stCondLst>
                                            <p:cond delay="1338"/>
                                          </p:stCondLst>
                                        </p:cTn>
                                        <p:tgtEl>
                                          <p:spTgt spid="3"/>
                                        </p:tgtEl>
                                      </p:cBhvr>
                                      <p:to x="100000" y="100000"/>
                                    </p:animScale>
                                    <p:animScale>
                                      <p:cBhvr>
                                        <p:cTn id="33" dur="26">
                                          <p:stCondLst>
                                            <p:cond delay="1642"/>
                                          </p:stCondLst>
                                        </p:cTn>
                                        <p:tgtEl>
                                          <p:spTgt spid="3"/>
                                        </p:tgtEl>
                                      </p:cBhvr>
                                      <p:to x="100000" y="90000"/>
                                    </p:animScale>
                                    <p:animScale>
                                      <p:cBhvr>
                                        <p:cTn id="34" dur="166" decel="50000">
                                          <p:stCondLst>
                                            <p:cond delay="1668"/>
                                          </p:stCondLst>
                                        </p:cTn>
                                        <p:tgtEl>
                                          <p:spTgt spid="3"/>
                                        </p:tgtEl>
                                      </p:cBhvr>
                                      <p:to x="100000" y="100000"/>
                                    </p:animScale>
                                    <p:animScale>
                                      <p:cBhvr>
                                        <p:cTn id="35" dur="26">
                                          <p:stCondLst>
                                            <p:cond delay="1808"/>
                                          </p:stCondLst>
                                        </p:cTn>
                                        <p:tgtEl>
                                          <p:spTgt spid="3"/>
                                        </p:tgtEl>
                                      </p:cBhvr>
                                      <p:to x="100000" y="95000"/>
                                    </p:animScale>
                                    <p:animScale>
                                      <p:cBhvr>
                                        <p:cTn id="36" dur="166" decel="50000">
                                          <p:stCondLst>
                                            <p:cond delay="1834"/>
                                          </p:stCondLst>
                                        </p:cTn>
                                        <p:tgtEl>
                                          <p:spTgt spid="3"/>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4100"/>
                                        </p:tgtEl>
                                        <p:attrNameLst>
                                          <p:attrName>style.visibility</p:attrName>
                                        </p:attrNameLst>
                                      </p:cBhvr>
                                      <p:to>
                                        <p:strVal val="visible"/>
                                      </p:to>
                                    </p:set>
                                    <p:animEffect transition="in" filter="wipe(down)">
                                      <p:cBhvr>
                                        <p:cTn id="39" dur="580">
                                          <p:stCondLst>
                                            <p:cond delay="0"/>
                                          </p:stCondLst>
                                        </p:cTn>
                                        <p:tgtEl>
                                          <p:spTgt spid="4100"/>
                                        </p:tgtEl>
                                      </p:cBhvr>
                                    </p:animEffect>
                                    <p:anim calcmode="lin" valueType="num">
                                      <p:cBhvr>
                                        <p:cTn id="40" dur="1822" tmFilter="0,0; 0.14,0.36; 0.43,0.73; 0.71,0.91; 1.0,1.0">
                                          <p:stCondLst>
                                            <p:cond delay="0"/>
                                          </p:stCondLst>
                                        </p:cTn>
                                        <p:tgtEl>
                                          <p:spTgt spid="4100"/>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100"/>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100"/>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100"/>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100"/>
                                        </p:tgtEl>
                                        <p:attrNameLst>
                                          <p:attrName>ppt_y</p:attrName>
                                        </p:attrNameLst>
                                      </p:cBhvr>
                                      <p:tavLst>
                                        <p:tav tm="0" fmla="#ppt_y-sin(pi*$)/81">
                                          <p:val>
                                            <p:fltVal val="0"/>
                                          </p:val>
                                        </p:tav>
                                        <p:tav tm="100000">
                                          <p:val>
                                            <p:fltVal val="1"/>
                                          </p:val>
                                        </p:tav>
                                      </p:tavLst>
                                    </p:anim>
                                    <p:animScale>
                                      <p:cBhvr>
                                        <p:cTn id="45" dur="26">
                                          <p:stCondLst>
                                            <p:cond delay="650"/>
                                          </p:stCondLst>
                                        </p:cTn>
                                        <p:tgtEl>
                                          <p:spTgt spid="4100"/>
                                        </p:tgtEl>
                                      </p:cBhvr>
                                      <p:to x="100000" y="60000"/>
                                    </p:animScale>
                                    <p:animScale>
                                      <p:cBhvr>
                                        <p:cTn id="46" dur="166" decel="50000">
                                          <p:stCondLst>
                                            <p:cond delay="676"/>
                                          </p:stCondLst>
                                        </p:cTn>
                                        <p:tgtEl>
                                          <p:spTgt spid="4100"/>
                                        </p:tgtEl>
                                      </p:cBhvr>
                                      <p:to x="100000" y="100000"/>
                                    </p:animScale>
                                    <p:animScale>
                                      <p:cBhvr>
                                        <p:cTn id="47" dur="26">
                                          <p:stCondLst>
                                            <p:cond delay="1312"/>
                                          </p:stCondLst>
                                        </p:cTn>
                                        <p:tgtEl>
                                          <p:spTgt spid="4100"/>
                                        </p:tgtEl>
                                      </p:cBhvr>
                                      <p:to x="100000" y="80000"/>
                                    </p:animScale>
                                    <p:animScale>
                                      <p:cBhvr>
                                        <p:cTn id="48" dur="166" decel="50000">
                                          <p:stCondLst>
                                            <p:cond delay="1338"/>
                                          </p:stCondLst>
                                        </p:cTn>
                                        <p:tgtEl>
                                          <p:spTgt spid="4100"/>
                                        </p:tgtEl>
                                      </p:cBhvr>
                                      <p:to x="100000" y="100000"/>
                                    </p:animScale>
                                    <p:animScale>
                                      <p:cBhvr>
                                        <p:cTn id="49" dur="26">
                                          <p:stCondLst>
                                            <p:cond delay="1642"/>
                                          </p:stCondLst>
                                        </p:cTn>
                                        <p:tgtEl>
                                          <p:spTgt spid="4100"/>
                                        </p:tgtEl>
                                      </p:cBhvr>
                                      <p:to x="100000" y="90000"/>
                                    </p:animScale>
                                    <p:animScale>
                                      <p:cBhvr>
                                        <p:cTn id="50" dur="166" decel="50000">
                                          <p:stCondLst>
                                            <p:cond delay="1668"/>
                                          </p:stCondLst>
                                        </p:cTn>
                                        <p:tgtEl>
                                          <p:spTgt spid="4100"/>
                                        </p:tgtEl>
                                      </p:cBhvr>
                                      <p:to x="100000" y="100000"/>
                                    </p:animScale>
                                    <p:animScale>
                                      <p:cBhvr>
                                        <p:cTn id="51" dur="26">
                                          <p:stCondLst>
                                            <p:cond delay="1808"/>
                                          </p:stCondLst>
                                        </p:cTn>
                                        <p:tgtEl>
                                          <p:spTgt spid="4100"/>
                                        </p:tgtEl>
                                      </p:cBhvr>
                                      <p:to x="100000" y="95000"/>
                                    </p:animScale>
                                    <p:animScale>
                                      <p:cBhvr>
                                        <p:cTn id="52" dur="166" decel="50000">
                                          <p:stCondLst>
                                            <p:cond delay="1834"/>
                                          </p:stCondLst>
                                        </p:cTn>
                                        <p:tgtEl>
                                          <p:spTgt spid="4100"/>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4102"/>
                                        </p:tgtEl>
                                        <p:attrNameLst>
                                          <p:attrName>style.visibility</p:attrName>
                                        </p:attrNameLst>
                                      </p:cBhvr>
                                      <p:to>
                                        <p:strVal val="visible"/>
                                      </p:to>
                                    </p:set>
                                    <p:animEffect transition="in" filter="wipe(down)">
                                      <p:cBhvr>
                                        <p:cTn id="55" dur="580">
                                          <p:stCondLst>
                                            <p:cond delay="0"/>
                                          </p:stCondLst>
                                        </p:cTn>
                                        <p:tgtEl>
                                          <p:spTgt spid="4102"/>
                                        </p:tgtEl>
                                      </p:cBhvr>
                                    </p:animEffect>
                                    <p:anim calcmode="lin" valueType="num">
                                      <p:cBhvr>
                                        <p:cTn id="56" dur="1822" tmFilter="0,0; 0.14,0.36; 0.43,0.73; 0.71,0.91; 1.0,1.0">
                                          <p:stCondLst>
                                            <p:cond delay="0"/>
                                          </p:stCondLst>
                                        </p:cTn>
                                        <p:tgtEl>
                                          <p:spTgt spid="4102"/>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4102"/>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4102"/>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4102"/>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4102"/>
                                        </p:tgtEl>
                                        <p:attrNameLst>
                                          <p:attrName>ppt_y</p:attrName>
                                        </p:attrNameLst>
                                      </p:cBhvr>
                                      <p:tavLst>
                                        <p:tav tm="0" fmla="#ppt_y-sin(pi*$)/81">
                                          <p:val>
                                            <p:fltVal val="0"/>
                                          </p:val>
                                        </p:tav>
                                        <p:tav tm="100000">
                                          <p:val>
                                            <p:fltVal val="1"/>
                                          </p:val>
                                        </p:tav>
                                      </p:tavLst>
                                    </p:anim>
                                    <p:animScale>
                                      <p:cBhvr>
                                        <p:cTn id="61" dur="26">
                                          <p:stCondLst>
                                            <p:cond delay="650"/>
                                          </p:stCondLst>
                                        </p:cTn>
                                        <p:tgtEl>
                                          <p:spTgt spid="4102"/>
                                        </p:tgtEl>
                                      </p:cBhvr>
                                      <p:to x="100000" y="60000"/>
                                    </p:animScale>
                                    <p:animScale>
                                      <p:cBhvr>
                                        <p:cTn id="62" dur="166" decel="50000">
                                          <p:stCondLst>
                                            <p:cond delay="676"/>
                                          </p:stCondLst>
                                        </p:cTn>
                                        <p:tgtEl>
                                          <p:spTgt spid="4102"/>
                                        </p:tgtEl>
                                      </p:cBhvr>
                                      <p:to x="100000" y="100000"/>
                                    </p:animScale>
                                    <p:animScale>
                                      <p:cBhvr>
                                        <p:cTn id="63" dur="26">
                                          <p:stCondLst>
                                            <p:cond delay="1312"/>
                                          </p:stCondLst>
                                        </p:cTn>
                                        <p:tgtEl>
                                          <p:spTgt spid="4102"/>
                                        </p:tgtEl>
                                      </p:cBhvr>
                                      <p:to x="100000" y="80000"/>
                                    </p:animScale>
                                    <p:animScale>
                                      <p:cBhvr>
                                        <p:cTn id="64" dur="166" decel="50000">
                                          <p:stCondLst>
                                            <p:cond delay="1338"/>
                                          </p:stCondLst>
                                        </p:cTn>
                                        <p:tgtEl>
                                          <p:spTgt spid="4102"/>
                                        </p:tgtEl>
                                      </p:cBhvr>
                                      <p:to x="100000" y="100000"/>
                                    </p:animScale>
                                    <p:animScale>
                                      <p:cBhvr>
                                        <p:cTn id="65" dur="26">
                                          <p:stCondLst>
                                            <p:cond delay="1642"/>
                                          </p:stCondLst>
                                        </p:cTn>
                                        <p:tgtEl>
                                          <p:spTgt spid="4102"/>
                                        </p:tgtEl>
                                      </p:cBhvr>
                                      <p:to x="100000" y="90000"/>
                                    </p:animScale>
                                    <p:animScale>
                                      <p:cBhvr>
                                        <p:cTn id="66" dur="166" decel="50000">
                                          <p:stCondLst>
                                            <p:cond delay="1668"/>
                                          </p:stCondLst>
                                        </p:cTn>
                                        <p:tgtEl>
                                          <p:spTgt spid="4102"/>
                                        </p:tgtEl>
                                      </p:cBhvr>
                                      <p:to x="100000" y="100000"/>
                                    </p:animScale>
                                    <p:animScale>
                                      <p:cBhvr>
                                        <p:cTn id="67" dur="26">
                                          <p:stCondLst>
                                            <p:cond delay="1808"/>
                                          </p:stCondLst>
                                        </p:cTn>
                                        <p:tgtEl>
                                          <p:spTgt spid="4102"/>
                                        </p:tgtEl>
                                      </p:cBhvr>
                                      <p:to x="100000" y="95000"/>
                                    </p:animScale>
                                    <p:animScale>
                                      <p:cBhvr>
                                        <p:cTn id="68" dur="166" decel="50000">
                                          <p:stCondLst>
                                            <p:cond delay="1834"/>
                                          </p:stCondLst>
                                        </p:cTn>
                                        <p:tgtEl>
                                          <p:spTgt spid="4102"/>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4106"/>
                                        </p:tgtEl>
                                        <p:attrNameLst>
                                          <p:attrName>style.visibility</p:attrName>
                                        </p:attrNameLst>
                                      </p:cBhvr>
                                      <p:to>
                                        <p:strVal val="visible"/>
                                      </p:to>
                                    </p:set>
                                    <p:animEffect transition="in" filter="wipe(down)">
                                      <p:cBhvr>
                                        <p:cTn id="71" dur="580">
                                          <p:stCondLst>
                                            <p:cond delay="0"/>
                                          </p:stCondLst>
                                        </p:cTn>
                                        <p:tgtEl>
                                          <p:spTgt spid="4106"/>
                                        </p:tgtEl>
                                      </p:cBhvr>
                                    </p:animEffect>
                                    <p:anim calcmode="lin" valueType="num">
                                      <p:cBhvr>
                                        <p:cTn id="72" dur="1822" tmFilter="0,0; 0.14,0.36; 0.43,0.73; 0.71,0.91; 1.0,1.0">
                                          <p:stCondLst>
                                            <p:cond delay="0"/>
                                          </p:stCondLst>
                                        </p:cTn>
                                        <p:tgtEl>
                                          <p:spTgt spid="4106"/>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4106"/>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4106"/>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4106"/>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4106"/>
                                        </p:tgtEl>
                                        <p:attrNameLst>
                                          <p:attrName>ppt_y</p:attrName>
                                        </p:attrNameLst>
                                      </p:cBhvr>
                                      <p:tavLst>
                                        <p:tav tm="0" fmla="#ppt_y-sin(pi*$)/81">
                                          <p:val>
                                            <p:fltVal val="0"/>
                                          </p:val>
                                        </p:tav>
                                        <p:tav tm="100000">
                                          <p:val>
                                            <p:fltVal val="1"/>
                                          </p:val>
                                        </p:tav>
                                      </p:tavLst>
                                    </p:anim>
                                    <p:animScale>
                                      <p:cBhvr>
                                        <p:cTn id="77" dur="26">
                                          <p:stCondLst>
                                            <p:cond delay="650"/>
                                          </p:stCondLst>
                                        </p:cTn>
                                        <p:tgtEl>
                                          <p:spTgt spid="4106"/>
                                        </p:tgtEl>
                                      </p:cBhvr>
                                      <p:to x="100000" y="60000"/>
                                    </p:animScale>
                                    <p:animScale>
                                      <p:cBhvr>
                                        <p:cTn id="78" dur="166" decel="50000">
                                          <p:stCondLst>
                                            <p:cond delay="676"/>
                                          </p:stCondLst>
                                        </p:cTn>
                                        <p:tgtEl>
                                          <p:spTgt spid="4106"/>
                                        </p:tgtEl>
                                      </p:cBhvr>
                                      <p:to x="100000" y="100000"/>
                                    </p:animScale>
                                    <p:animScale>
                                      <p:cBhvr>
                                        <p:cTn id="79" dur="26">
                                          <p:stCondLst>
                                            <p:cond delay="1312"/>
                                          </p:stCondLst>
                                        </p:cTn>
                                        <p:tgtEl>
                                          <p:spTgt spid="4106"/>
                                        </p:tgtEl>
                                      </p:cBhvr>
                                      <p:to x="100000" y="80000"/>
                                    </p:animScale>
                                    <p:animScale>
                                      <p:cBhvr>
                                        <p:cTn id="80" dur="166" decel="50000">
                                          <p:stCondLst>
                                            <p:cond delay="1338"/>
                                          </p:stCondLst>
                                        </p:cTn>
                                        <p:tgtEl>
                                          <p:spTgt spid="4106"/>
                                        </p:tgtEl>
                                      </p:cBhvr>
                                      <p:to x="100000" y="100000"/>
                                    </p:animScale>
                                    <p:animScale>
                                      <p:cBhvr>
                                        <p:cTn id="81" dur="26">
                                          <p:stCondLst>
                                            <p:cond delay="1642"/>
                                          </p:stCondLst>
                                        </p:cTn>
                                        <p:tgtEl>
                                          <p:spTgt spid="4106"/>
                                        </p:tgtEl>
                                      </p:cBhvr>
                                      <p:to x="100000" y="90000"/>
                                    </p:animScale>
                                    <p:animScale>
                                      <p:cBhvr>
                                        <p:cTn id="82" dur="166" decel="50000">
                                          <p:stCondLst>
                                            <p:cond delay="1668"/>
                                          </p:stCondLst>
                                        </p:cTn>
                                        <p:tgtEl>
                                          <p:spTgt spid="4106"/>
                                        </p:tgtEl>
                                      </p:cBhvr>
                                      <p:to x="100000" y="100000"/>
                                    </p:animScale>
                                    <p:animScale>
                                      <p:cBhvr>
                                        <p:cTn id="83" dur="26">
                                          <p:stCondLst>
                                            <p:cond delay="1808"/>
                                          </p:stCondLst>
                                        </p:cTn>
                                        <p:tgtEl>
                                          <p:spTgt spid="4106"/>
                                        </p:tgtEl>
                                      </p:cBhvr>
                                      <p:to x="100000" y="95000"/>
                                    </p:animScale>
                                    <p:animScale>
                                      <p:cBhvr>
                                        <p:cTn id="84" dur="166" decel="50000">
                                          <p:stCondLst>
                                            <p:cond delay="1834"/>
                                          </p:stCondLst>
                                        </p:cTn>
                                        <p:tgtEl>
                                          <p:spTgt spid="4106"/>
                                        </p:tgtEl>
                                      </p:cBhvr>
                                      <p:to x="100000" y="100000"/>
                                    </p:animScale>
                                  </p:childTnLst>
                                </p:cTn>
                              </p:par>
                              <p:par>
                                <p:cTn id="85" presetID="26" presetClass="entr" presetSubtype="0" fill="hold" nodeType="withEffect">
                                  <p:stCondLst>
                                    <p:cond delay="0"/>
                                  </p:stCondLst>
                                  <p:childTnLst>
                                    <p:set>
                                      <p:cBhvr>
                                        <p:cTn id="86" dur="1" fill="hold">
                                          <p:stCondLst>
                                            <p:cond delay="0"/>
                                          </p:stCondLst>
                                        </p:cTn>
                                        <p:tgtEl>
                                          <p:spTgt spid="11"/>
                                        </p:tgtEl>
                                        <p:attrNameLst>
                                          <p:attrName>style.visibility</p:attrName>
                                        </p:attrNameLst>
                                      </p:cBhvr>
                                      <p:to>
                                        <p:strVal val="visible"/>
                                      </p:to>
                                    </p:set>
                                    <p:animEffect transition="in" filter="wipe(down)">
                                      <p:cBhvr>
                                        <p:cTn id="87" dur="580">
                                          <p:stCondLst>
                                            <p:cond delay="0"/>
                                          </p:stCondLst>
                                        </p:cTn>
                                        <p:tgtEl>
                                          <p:spTgt spid="11"/>
                                        </p:tgtEl>
                                      </p:cBhvr>
                                    </p:animEffect>
                                    <p:anim calcmode="lin" valueType="num">
                                      <p:cBhvr>
                                        <p:cTn id="88"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93" dur="26">
                                          <p:stCondLst>
                                            <p:cond delay="650"/>
                                          </p:stCondLst>
                                        </p:cTn>
                                        <p:tgtEl>
                                          <p:spTgt spid="11"/>
                                        </p:tgtEl>
                                      </p:cBhvr>
                                      <p:to x="100000" y="60000"/>
                                    </p:animScale>
                                    <p:animScale>
                                      <p:cBhvr>
                                        <p:cTn id="94" dur="166" decel="50000">
                                          <p:stCondLst>
                                            <p:cond delay="676"/>
                                          </p:stCondLst>
                                        </p:cTn>
                                        <p:tgtEl>
                                          <p:spTgt spid="11"/>
                                        </p:tgtEl>
                                      </p:cBhvr>
                                      <p:to x="100000" y="100000"/>
                                    </p:animScale>
                                    <p:animScale>
                                      <p:cBhvr>
                                        <p:cTn id="95" dur="26">
                                          <p:stCondLst>
                                            <p:cond delay="1312"/>
                                          </p:stCondLst>
                                        </p:cTn>
                                        <p:tgtEl>
                                          <p:spTgt spid="11"/>
                                        </p:tgtEl>
                                      </p:cBhvr>
                                      <p:to x="100000" y="80000"/>
                                    </p:animScale>
                                    <p:animScale>
                                      <p:cBhvr>
                                        <p:cTn id="96" dur="166" decel="50000">
                                          <p:stCondLst>
                                            <p:cond delay="1338"/>
                                          </p:stCondLst>
                                        </p:cTn>
                                        <p:tgtEl>
                                          <p:spTgt spid="11"/>
                                        </p:tgtEl>
                                      </p:cBhvr>
                                      <p:to x="100000" y="100000"/>
                                    </p:animScale>
                                    <p:animScale>
                                      <p:cBhvr>
                                        <p:cTn id="97" dur="26">
                                          <p:stCondLst>
                                            <p:cond delay="1642"/>
                                          </p:stCondLst>
                                        </p:cTn>
                                        <p:tgtEl>
                                          <p:spTgt spid="11"/>
                                        </p:tgtEl>
                                      </p:cBhvr>
                                      <p:to x="100000" y="90000"/>
                                    </p:animScale>
                                    <p:animScale>
                                      <p:cBhvr>
                                        <p:cTn id="98" dur="166" decel="50000">
                                          <p:stCondLst>
                                            <p:cond delay="1668"/>
                                          </p:stCondLst>
                                        </p:cTn>
                                        <p:tgtEl>
                                          <p:spTgt spid="11"/>
                                        </p:tgtEl>
                                      </p:cBhvr>
                                      <p:to x="100000" y="100000"/>
                                    </p:animScale>
                                    <p:animScale>
                                      <p:cBhvr>
                                        <p:cTn id="99" dur="26">
                                          <p:stCondLst>
                                            <p:cond delay="1808"/>
                                          </p:stCondLst>
                                        </p:cTn>
                                        <p:tgtEl>
                                          <p:spTgt spid="11"/>
                                        </p:tgtEl>
                                      </p:cBhvr>
                                      <p:to x="100000" y="95000"/>
                                    </p:animScale>
                                    <p:animScale>
                                      <p:cBhvr>
                                        <p:cTn id="100" dur="166" decel="50000">
                                          <p:stCondLst>
                                            <p:cond delay="1834"/>
                                          </p:stCondLst>
                                        </p:cTn>
                                        <p:tgtEl>
                                          <p:spTgt spid="11"/>
                                        </p:tgtEl>
                                      </p:cBhvr>
                                      <p:to x="100000" y="100000"/>
                                    </p:animScale>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22"/>
                                        </p:tgtEl>
                                        <p:attrNameLst>
                                          <p:attrName>style.visibility</p:attrName>
                                        </p:attrNameLst>
                                      </p:cBhvr>
                                      <p:to>
                                        <p:strVal val="visible"/>
                                      </p:to>
                                    </p:set>
                                  </p:childTnLst>
                                </p:cTn>
                              </p:par>
                              <p:par>
                                <p:cTn id="105" presetID="1" presetClass="entr" presetSubtype="0" fill="hold" grpId="0" nodeType="withEffect">
                                  <p:stCondLst>
                                    <p:cond delay="0"/>
                                  </p:stCondLst>
                                  <p:childTnLst>
                                    <p:set>
                                      <p:cBhvr>
                                        <p:cTn id="106" dur="1" fill="hold">
                                          <p:stCondLst>
                                            <p:cond delay="0"/>
                                          </p:stCondLst>
                                        </p:cTn>
                                        <p:tgtEl>
                                          <p:spTgt spid="6"/>
                                        </p:tgtEl>
                                        <p:attrNameLst>
                                          <p:attrName>style.visibility</p:attrName>
                                        </p:attrNameLst>
                                      </p:cBhvr>
                                      <p:to>
                                        <p:strVal val="visible"/>
                                      </p:to>
                                    </p:set>
                                  </p:childTnLst>
                                </p:cTn>
                              </p:par>
                              <p:par>
                                <p:cTn id="107" presetID="1" presetClass="entr" presetSubtype="0" fill="hold" grpId="0" nodeType="withEffect">
                                  <p:stCondLst>
                                    <p:cond delay="0"/>
                                  </p:stCondLst>
                                  <p:childTnLst>
                                    <p:set>
                                      <p:cBhvr>
                                        <p:cTn id="108" dur="1" fill="hold">
                                          <p:stCondLst>
                                            <p:cond delay="0"/>
                                          </p:stCondLst>
                                        </p:cTn>
                                        <p:tgtEl>
                                          <p:spTgt spid="9"/>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14"/>
                                        </p:tgtEl>
                                        <p:attrNameLst>
                                          <p:attrName>style.visibility</p:attrName>
                                        </p:attrNameLst>
                                      </p:cBhvr>
                                      <p:to>
                                        <p:strVal val="visible"/>
                                      </p:to>
                                    </p:set>
                                  </p:childTnLst>
                                </p:cTn>
                              </p:par>
                              <p:par>
                                <p:cTn id="111" presetID="1" presetClass="entr" presetSubtype="0"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7"/>
                                        </p:tgtEl>
                                        <p:attrNameLst>
                                          <p:attrName>style.visibility</p:attrName>
                                        </p:attrNameLst>
                                      </p:cBhvr>
                                      <p:to>
                                        <p:strVal val="visible"/>
                                      </p:to>
                                    </p:set>
                                  </p:childTnLst>
                                </p:cTn>
                              </p:par>
                              <p:par>
                                <p:cTn id="115" presetID="1" presetClass="entr" presetSubtype="0" fill="hold" grpId="0" nodeType="withEffect">
                                  <p:stCondLst>
                                    <p:cond delay="0"/>
                                  </p:stCondLst>
                                  <p:childTnLst>
                                    <p:set>
                                      <p:cBhvr>
                                        <p:cTn id="116" dur="1" fill="hold">
                                          <p:stCondLst>
                                            <p:cond delay="0"/>
                                          </p:stCondLst>
                                        </p:cTn>
                                        <p:tgtEl>
                                          <p:spTgt spid="8"/>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13"/>
                                        </p:tgtEl>
                                        <p:attrNameLst>
                                          <p:attrName>style.visibility</p:attrName>
                                        </p:attrNameLst>
                                      </p:cBhvr>
                                      <p:to>
                                        <p:strVal val="visible"/>
                                      </p:to>
                                    </p:set>
                                  </p:childTnLst>
                                </p:cTn>
                              </p:par>
                              <p:par>
                                <p:cTn id="119" presetID="1" presetClass="entr" presetSubtype="0" fill="hold" grpId="0" nodeType="withEffect">
                                  <p:stCondLst>
                                    <p:cond delay="0"/>
                                  </p:stCondLst>
                                  <p:childTnLst>
                                    <p:set>
                                      <p:cBhvr>
                                        <p:cTn id="120" dur="1" fill="hold">
                                          <p:stCondLst>
                                            <p:cond delay="0"/>
                                          </p:stCondLst>
                                        </p:cTn>
                                        <p:tgtEl>
                                          <p:spTgt spid="16"/>
                                        </p:tgtEl>
                                        <p:attrNameLst>
                                          <p:attrName>style.visibility</p:attrName>
                                        </p:attrNameLst>
                                      </p:cBhvr>
                                      <p:to>
                                        <p:strVal val="visible"/>
                                      </p:to>
                                    </p:set>
                                  </p:childTnLst>
                                </p:cTn>
                              </p:par>
                            </p:childTnLst>
                          </p:cTn>
                        </p:par>
                      </p:childTnLst>
                    </p:cTn>
                  </p:par>
                  <p:par>
                    <p:cTn id="121" fill="hold">
                      <p:stCondLst>
                        <p:cond delay="indefinite"/>
                      </p:stCondLst>
                      <p:childTnLst>
                        <p:par>
                          <p:cTn id="122" fill="hold">
                            <p:stCondLst>
                              <p:cond delay="0"/>
                            </p:stCondLst>
                            <p:childTnLst>
                              <p:par>
                                <p:cTn id="123" presetID="2" presetClass="entr" presetSubtype="4" fill="hold" grpId="0" nodeType="click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500" fill="hold"/>
                                        <p:tgtEl>
                                          <p:spTgt spid="23"/>
                                        </p:tgtEl>
                                        <p:attrNameLst>
                                          <p:attrName>ppt_x</p:attrName>
                                        </p:attrNameLst>
                                      </p:cBhvr>
                                      <p:tavLst>
                                        <p:tav tm="0">
                                          <p:val>
                                            <p:strVal val="#ppt_x"/>
                                          </p:val>
                                        </p:tav>
                                        <p:tav tm="100000">
                                          <p:val>
                                            <p:strVal val="#ppt_x"/>
                                          </p:val>
                                        </p:tav>
                                      </p:tavLst>
                                    </p:anim>
                                    <p:anim calcmode="lin" valueType="num">
                                      <p:cBhvr additive="base">
                                        <p:cTn id="12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3" grpId="0"/>
      <p:bldP spid="14" grpId="0"/>
      <p:bldP spid="16" grpId="0"/>
      <p:bldP spid="20" grpId="0"/>
      <p:bldP spid="22" grpId="0"/>
      <p:bldP spid="2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p:nvPr>
            <p:extLst>
              <p:ext uri="{D42A27DB-BD31-4B8C-83A1-F6EECF244321}">
                <p14:modId xmlns:p14="http://schemas.microsoft.com/office/powerpoint/2010/main" val="528516021"/>
              </p:ext>
            </p:extLst>
          </p:nvPr>
        </p:nvGraphicFramePr>
        <p:xfrm>
          <a:off x="527381" y="-1792329"/>
          <a:ext cx="11376587" cy="8270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Oval 3">
            <a:extLst>
              <a:ext uri="{FF2B5EF4-FFF2-40B4-BE49-F238E27FC236}">
                <a16:creationId xmlns:a16="http://schemas.microsoft.com/office/drawing/2014/main" id="{88E5E2FD-16A0-4C32-B33F-9AD3B5E492AE}"/>
              </a:ext>
            </a:extLst>
          </p:cNvPr>
          <p:cNvSpPr/>
          <p:nvPr/>
        </p:nvSpPr>
        <p:spPr>
          <a:xfrm rot="811988">
            <a:off x="8421141" y="4055049"/>
            <a:ext cx="3657461" cy="245729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 information technology you can look at developing IT products and computer systems, in both theoretical and practical settings</a:t>
            </a:r>
          </a:p>
        </p:txBody>
      </p:sp>
      <p:pic>
        <p:nvPicPr>
          <p:cNvPr id="5" name="Picture 4" descr="A picture containing table, computer, boat, monitor&#10;&#10;Description automatically generated">
            <a:extLst>
              <a:ext uri="{FF2B5EF4-FFF2-40B4-BE49-F238E27FC236}">
                <a16:creationId xmlns:a16="http://schemas.microsoft.com/office/drawing/2014/main" id="{1703201F-6E09-4BF4-86FA-3C5F2B77E8EA}"/>
              </a:ext>
            </a:extLst>
          </p:cNvPr>
          <p:cNvPicPr>
            <a:picLocks noChangeAspect="1"/>
          </p:cNvPicPr>
          <p:nvPr/>
        </p:nvPicPr>
        <p:blipFill>
          <a:blip r:embed="rId7"/>
          <a:stretch>
            <a:fillRect/>
          </a:stretch>
        </p:blipFill>
        <p:spPr>
          <a:xfrm>
            <a:off x="3596207" y="4360243"/>
            <a:ext cx="4588196" cy="2247499"/>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1745216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graphicEl>
                                              <a:dgm id="{59873539-4DFB-4AE0-91F2-948D53488009}"/>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graphicEl>
                                              <a:dgm id="{E37CB75F-266C-4608-B917-B6F36B6AA5C2}"/>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graphicEl>
                                              <a:dgm id="{2251D600-397D-4FA7-8B59-F896E359982D}"/>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graphicEl>
                                              <a:dgm id="{1D73D681-CF9B-41B7-A46D-2C14FDBF846A}"/>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graphicEl>
                                              <a:dgm id="{EE4B5AB2-B162-4823-9675-5CB4DB24CCE0}"/>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graphicEl>
                                              <a:dgm id="{D791225F-BDE3-448B-8984-3F9CAB3B17B8}"/>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graphicEl>
                                              <a:dgm id="{8295EB35-C448-4D55-AE0F-77AB9BC8AED2}"/>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graphicEl>
                                              <a:dgm id="{B2AB86E8-9449-4049-A6CF-23DA4455B1DE}"/>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graphicEl>
                                              <a:dgm id="{85FE646C-F384-482F-BFC1-0CFC1DA7350C}"/>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graphicEl>
                                              <a:dgm id="{FC2E8F29-0DC3-4B92-82CE-5E0B9C57199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graphicEl>
                                              <a:dgm id="{5209EAF0-2457-4CC3-B0DF-8F7272D647A6}"/>
                                            </p:graphicEl>
                                          </p:spTgt>
                                        </p:tgtEl>
                                        <p:attrNameLst>
                                          <p:attrName>style.visibility</p:attrName>
                                        </p:attrNameLst>
                                      </p:cBhvr>
                                      <p:to>
                                        <p:strVal val="visible"/>
                                      </p:to>
                                    </p:set>
                                  </p:childTnLst>
                                </p:cTn>
                              </p:par>
                              <p:par>
                                <p:cTn id="35" presetID="2" presetClass="entr" presetSubtype="4"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15197" y="1512509"/>
            <a:ext cx="9761603" cy="17008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rmAutofit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t>What jobs could you do with this degree?</a:t>
            </a:r>
          </a:p>
        </p:txBody>
      </p:sp>
      <p:sp>
        <p:nvSpPr>
          <p:cNvPr id="8" name="Subtitle 2"/>
          <p:cNvSpPr txBox="1">
            <a:spLocks/>
          </p:cNvSpPr>
          <p:nvPr/>
        </p:nvSpPr>
        <p:spPr>
          <a:xfrm>
            <a:off x="1019175" y="3524251"/>
            <a:ext cx="10182225" cy="2209800"/>
          </a:xfrm>
          <a:prstGeom prst="rect">
            <a:avLst/>
          </a:prstGeom>
        </p:spPr>
        <p:txBody>
          <a:bodyPr vert="horz" lIns="121917" tIns="60958" rIns="121917" bIns="60958" rtlCol="0">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b="1" dirty="0"/>
              <a:t>Try to think of some different jobs that a person with an </a:t>
            </a:r>
            <a:r>
              <a:rPr lang="en-GB" sz="3700" b="1" dirty="0">
                <a:highlight>
                  <a:srgbClr val="FFFF00"/>
                </a:highlight>
              </a:rPr>
              <a:t>information technology </a:t>
            </a:r>
            <a:r>
              <a:rPr lang="en-GB" sz="3700" b="1" dirty="0"/>
              <a:t>degree may go into!</a:t>
            </a:r>
          </a:p>
          <a:p>
            <a:pPr marL="0" indent="0" algn="ctr">
              <a:buNone/>
            </a:pPr>
            <a:r>
              <a:rPr lang="en-GB" sz="3700" b="1" dirty="0"/>
              <a:t>Some answers are on the next slide...</a:t>
            </a:r>
          </a:p>
        </p:txBody>
      </p:sp>
      <p:pic>
        <p:nvPicPr>
          <p:cNvPr id="11" name="Picture 10">
            <a:extLst>
              <a:ext uri="{FF2B5EF4-FFF2-40B4-BE49-F238E27FC236}">
                <a16:creationId xmlns:a16="http://schemas.microsoft.com/office/drawing/2014/main" id="{4E761785-C1C5-457A-9892-69E983525DE1}"/>
              </a:ext>
            </a:extLst>
          </p:cNvPr>
          <p:cNvPicPr>
            <a:picLocks noChangeAspect="1"/>
          </p:cNvPicPr>
          <p:nvPr/>
        </p:nvPicPr>
        <p:blipFill>
          <a:blip r:embed="rId2"/>
          <a:stretch>
            <a:fillRect/>
          </a:stretch>
        </p:blipFill>
        <p:spPr>
          <a:xfrm>
            <a:off x="159204" y="197593"/>
            <a:ext cx="1102665" cy="1102665"/>
          </a:xfrm>
          <a:prstGeom prst="rect">
            <a:avLst/>
          </a:prstGeom>
        </p:spPr>
      </p:pic>
    </p:spTree>
    <p:extLst>
      <p:ext uri="{BB962C8B-B14F-4D97-AF65-F5344CB8AC3E}">
        <p14:creationId xmlns:p14="http://schemas.microsoft.com/office/powerpoint/2010/main" val="15212062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36843" y="2192651"/>
            <a:ext cx="4416491" cy="692493"/>
          </a:xfrm>
          <a:prstGeom prst="rect">
            <a:avLst/>
          </a:prstGeom>
          <a:noFill/>
        </p:spPr>
        <p:txBody>
          <a:bodyPr wrap="square" lIns="121917" tIns="60958" rIns="121917" bIns="60958" rtlCol="0">
            <a:spAutoFit/>
          </a:bodyPr>
          <a:lstStyle/>
          <a:p>
            <a:r>
              <a:rPr lang="en-GB" sz="3700" dirty="0">
                <a:solidFill>
                  <a:srgbClr val="92D050"/>
                </a:solidFill>
              </a:rPr>
              <a:t>Video Game Designer</a:t>
            </a:r>
          </a:p>
        </p:txBody>
      </p:sp>
      <p:sp>
        <p:nvSpPr>
          <p:cNvPr id="7" name="TextBox 6"/>
          <p:cNvSpPr txBox="1"/>
          <p:nvPr/>
        </p:nvSpPr>
        <p:spPr>
          <a:xfrm>
            <a:off x="4776653" y="538758"/>
            <a:ext cx="2050171" cy="692493"/>
          </a:xfrm>
          <a:prstGeom prst="rect">
            <a:avLst/>
          </a:prstGeom>
          <a:noFill/>
        </p:spPr>
        <p:txBody>
          <a:bodyPr wrap="none" lIns="121917" tIns="60958" rIns="121917" bIns="60958" rtlCol="0">
            <a:spAutoFit/>
          </a:bodyPr>
          <a:lstStyle/>
          <a:p>
            <a:r>
              <a:rPr lang="en-GB" sz="3700" dirty="0">
                <a:solidFill>
                  <a:srgbClr val="92D050"/>
                </a:solidFill>
              </a:rPr>
              <a:t>Animator</a:t>
            </a:r>
          </a:p>
        </p:txBody>
      </p:sp>
      <p:sp>
        <p:nvSpPr>
          <p:cNvPr id="8" name="TextBox 7"/>
          <p:cNvSpPr txBox="1"/>
          <p:nvPr/>
        </p:nvSpPr>
        <p:spPr>
          <a:xfrm>
            <a:off x="4183336" y="4423888"/>
            <a:ext cx="3864578" cy="692493"/>
          </a:xfrm>
          <a:prstGeom prst="rect">
            <a:avLst/>
          </a:prstGeom>
          <a:noFill/>
        </p:spPr>
        <p:txBody>
          <a:bodyPr wrap="none" lIns="121917" tIns="60958" rIns="121917" bIns="60958" rtlCol="0">
            <a:spAutoFit/>
          </a:bodyPr>
          <a:lstStyle/>
          <a:p>
            <a:r>
              <a:rPr lang="en-GB" sz="3700" dirty="0">
                <a:solidFill>
                  <a:srgbClr val="92D050"/>
                </a:solidFill>
              </a:rPr>
              <a:t>Website developer</a:t>
            </a:r>
          </a:p>
        </p:txBody>
      </p:sp>
      <p:sp>
        <p:nvSpPr>
          <p:cNvPr id="9" name="TextBox 8"/>
          <p:cNvSpPr txBox="1"/>
          <p:nvPr/>
        </p:nvSpPr>
        <p:spPr>
          <a:xfrm>
            <a:off x="3201479" y="5893036"/>
            <a:ext cx="2911304" cy="692493"/>
          </a:xfrm>
          <a:prstGeom prst="rect">
            <a:avLst/>
          </a:prstGeom>
          <a:noFill/>
        </p:spPr>
        <p:txBody>
          <a:bodyPr wrap="none" lIns="121917" tIns="60958" rIns="121917" bIns="60958" rtlCol="0">
            <a:spAutoFit/>
          </a:bodyPr>
          <a:lstStyle/>
          <a:p>
            <a:r>
              <a:rPr lang="en-GB" sz="3700" dirty="0">
                <a:solidFill>
                  <a:srgbClr val="92D050"/>
                </a:solidFill>
              </a:rPr>
              <a:t>Ethical hacker</a:t>
            </a:r>
          </a:p>
        </p:txBody>
      </p:sp>
      <p:sp>
        <p:nvSpPr>
          <p:cNvPr id="10" name="TextBox 9"/>
          <p:cNvSpPr txBox="1"/>
          <p:nvPr/>
        </p:nvSpPr>
        <p:spPr>
          <a:xfrm>
            <a:off x="9648396" y="1859458"/>
            <a:ext cx="3657257" cy="1272143"/>
          </a:xfrm>
          <a:prstGeom prst="rect">
            <a:avLst/>
          </a:prstGeom>
          <a:noFill/>
        </p:spPr>
        <p:txBody>
          <a:bodyPr wrap="square" lIns="121917" tIns="60958" rIns="121917" bIns="60958" rtlCol="0">
            <a:spAutoFit/>
          </a:bodyPr>
          <a:lstStyle/>
          <a:p>
            <a:r>
              <a:rPr lang="en-GB" sz="3700" dirty="0">
                <a:solidFill>
                  <a:srgbClr val="92D050"/>
                </a:solidFill>
              </a:rPr>
              <a:t>Multimedia specialist</a:t>
            </a:r>
          </a:p>
        </p:txBody>
      </p:sp>
      <p:sp>
        <p:nvSpPr>
          <p:cNvPr id="11" name="TextBox 10"/>
          <p:cNvSpPr txBox="1"/>
          <p:nvPr/>
        </p:nvSpPr>
        <p:spPr>
          <a:xfrm>
            <a:off x="7694197" y="220033"/>
            <a:ext cx="3906769" cy="692493"/>
          </a:xfrm>
          <a:prstGeom prst="rect">
            <a:avLst/>
          </a:prstGeom>
          <a:noFill/>
        </p:spPr>
        <p:txBody>
          <a:bodyPr wrap="none" lIns="121917" tIns="60958" rIns="121917" bIns="60958" rtlCol="0">
            <a:spAutoFit/>
          </a:bodyPr>
          <a:lstStyle/>
          <a:p>
            <a:r>
              <a:rPr lang="en-GB" sz="3700" dirty="0">
                <a:solidFill>
                  <a:srgbClr val="92D050"/>
                </a:solidFill>
              </a:rPr>
              <a:t>Data and IT analyst</a:t>
            </a:r>
          </a:p>
        </p:txBody>
      </p:sp>
      <p:sp>
        <p:nvSpPr>
          <p:cNvPr id="12" name="TextBox 11"/>
          <p:cNvSpPr txBox="1"/>
          <p:nvPr/>
        </p:nvSpPr>
        <p:spPr>
          <a:xfrm>
            <a:off x="3774234" y="1523645"/>
            <a:ext cx="2662198" cy="692493"/>
          </a:xfrm>
          <a:prstGeom prst="rect">
            <a:avLst/>
          </a:prstGeom>
          <a:noFill/>
        </p:spPr>
        <p:txBody>
          <a:bodyPr wrap="none" lIns="121917" tIns="60958" rIns="121917" bIns="60958" rtlCol="0">
            <a:spAutoFit/>
          </a:bodyPr>
          <a:lstStyle/>
          <a:p>
            <a:r>
              <a:rPr lang="en-GB" sz="3700" dirty="0">
                <a:solidFill>
                  <a:srgbClr val="92D050"/>
                </a:solidFill>
              </a:rPr>
              <a:t>Programmer</a:t>
            </a:r>
          </a:p>
        </p:txBody>
      </p:sp>
      <p:pic>
        <p:nvPicPr>
          <p:cNvPr id="13" name="Picture 6" descr="Image result for website develop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419309">
            <a:off x="6971120" y="1151302"/>
            <a:ext cx="2501858" cy="1748117"/>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6240996" y="5348570"/>
            <a:ext cx="3066987" cy="692493"/>
          </a:xfrm>
          <a:prstGeom prst="rect">
            <a:avLst/>
          </a:prstGeom>
          <a:noFill/>
        </p:spPr>
        <p:txBody>
          <a:bodyPr wrap="none" lIns="121917" tIns="60958" rIns="121917" bIns="60958" rtlCol="0">
            <a:spAutoFit/>
          </a:bodyPr>
          <a:lstStyle/>
          <a:p>
            <a:r>
              <a:rPr lang="en-GB" sz="3700" dirty="0">
                <a:solidFill>
                  <a:srgbClr val="92D050"/>
                </a:solidFill>
              </a:rPr>
              <a:t>App developer</a:t>
            </a:r>
          </a:p>
        </p:txBody>
      </p:sp>
      <p:sp>
        <p:nvSpPr>
          <p:cNvPr id="15" name="Title 1"/>
          <p:cNvSpPr txBox="1">
            <a:spLocks/>
          </p:cNvSpPr>
          <p:nvPr/>
        </p:nvSpPr>
        <p:spPr>
          <a:xfrm>
            <a:off x="2733900" y="3045125"/>
            <a:ext cx="6757766" cy="81729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rm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b="1" dirty="0">
                <a:latin typeface="Arial" panose="020B0604020202020204" pitchFamily="34" charset="0"/>
                <a:cs typeface="Arial" panose="020B0604020202020204" pitchFamily="34" charset="0"/>
              </a:rPr>
              <a:t>Information Technology</a:t>
            </a:r>
          </a:p>
        </p:txBody>
      </p:sp>
      <p:pic>
        <p:nvPicPr>
          <p:cNvPr id="4" name="Picture 3" descr="A circuit board&#10;&#10;Description automatically generated">
            <a:extLst>
              <a:ext uri="{FF2B5EF4-FFF2-40B4-BE49-F238E27FC236}">
                <a16:creationId xmlns:a16="http://schemas.microsoft.com/office/drawing/2014/main" id="{3D7E5643-5B17-4F60-A9D5-B4C1904B488D}"/>
              </a:ext>
            </a:extLst>
          </p:cNvPr>
          <p:cNvPicPr>
            <a:picLocks noChangeAspect="1"/>
          </p:cNvPicPr>
          <p:nvPr/>
        </p:nvPicPr>
        <p:blipFill>
          <a:blip r:embed="rId3"/>
          <a:stretch>
            <a:fillRect/>
          </a:stretch>
        </p:blipFill>
        <p:spPr>
          <a:xfrm>
            <a:off x="812817" y="222435"/>
            <a:ext cx="3096464" cy="1741761"/>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8" name="Picture 17" descr="A picture containing table&#10;&#10;Description automatically generated">
            <a:extLst>
              <a:ext uri="{FF2B5EF4-FFF2-40B4-BE49-F238E27FC236}">
                <a16:creationId xmlns:a16="http://schemas.microsoft.com/office/drawing/2014/main" id="{1BA186F9-0131-4D7A-9576-5A41BE6A2F74}"/>
              </a:ext>
            </a:extLst>
          </p:cNvPr>
          <p:cNvPicPr>
            <a:picLocks noChangeAspect="1"/>
          </p:cNvPicPr>
          <p:nvPr/>
        </p:nvPicPr>
        <p:blipFill>
          <a:blip r:embed="rId4"/>
          <a:stretch>
            <a:fillRect/>
          </a:stretch>
        </p:blipFill>
        <p:spPr>
          <a:xfrm rot="21389170">
            <a:off x="386161" y="4075067"/>
            <a:ext cx="3429000" cy="1714500"/>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6" name="Speech Bubble: Oval 15">
            <a:extLst>
              <a:ext uri="{FF2B5EF4-FFF2-40B4-BE49-F238E27FC236}">
                <a16:creationId xmlns:a16="http://schemas.microsoft.com/office/drawing/2014/main" id="{0283557E-6DE1-484D-AAC7-CDD245971DC7}"/>
              </a:ext>
            </a:extLst>
          </p:cNvPr>
          <p:cNvSpPr/>
          <p:nvPr/>
        </p:nvSpPr>
        <p:spPr>
          <a:xfrm>
            <a:off x="-50483" y="2885144"/>
            <a:ext cx="3049253" cy="1686856"/>
          </a:xfrm>
          <a:prstGeom prst="wedgeEllipseCallout">
            <a:avLst>
              <a:gd name="adj1" fmla="val 50278"/>
              <a:gd name="adj2" fmla="val -34553"/>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TOP TIP!</a:t>
            </a:r>
          </a:p>
          <a:p>
            <a:pPr algn="ctr"/>
            <a:r>
              <a:rPr lang="en-GB" dirty="0"/>
              <a:t>If you’re not sure what any of the jobs are, look them up on prospects.ac.uk!</a:t>
            </a:r>
          </a:p>
          <a:p>
            <a:pPr algn="ctr"/>
            <a:endParaRPr lang="en-GB" dirty="0"/>
          </a:p>
        </p:txBody>
      </p:sp>
      <p:pic>
        <p:nvPicPr>
          <p:cNvPr id="20" name="Picture 19" descr="A picture containing toy, table, computer, room&#10;&#10;Description automatically generated">
            <a:extLst>
              <a:ext uri="{FF2B5EF4-FFF2-40B4-BE49-F238E27FC236}">
                <a16:creationId xmlns:a16="http://schemas.microsoft.com/office/drawing/2014/main" id="{D3D128CC-3735-425B-8C22-6A8DFC9F71DD}"/>
              </a:ext>
            </a:extLst>
          </p:cNvPr>
          <p:cNvPicPr>
            <a:picLocks noChangeAspect="1"/>
          </p:cNvPicPr>
          <p:nvPr/>
        </p:nvPicPr>
        <p:blipFill>
          <a:blip r:embed="rId5"/>
          <a:stretch>
            <a:fillRect/>
          </a:stretch>
        </p:blipFill>
        <p:spPr>
          <a:xfrm>
            <a:off x="9282865" y="3822668"/>
            <a:ext cx="2911304" cy="2058415"/>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846126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par>
                                <p:cTn id="11" presetID="6" presetClass="entr" presetSubtype="16"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circle(in)">
                                      <p:cBhvr>
                                        <p:cTn id="13" dur="2000"/>
                                        <p:tgtEl>
                                          <p:spTgt spid="18"/>
                                        </p:tgtEl>
                                      </p:cBhvr>
                                    </p:animEffect>
                                  </p:childTnLst>
                                </p:cTn>
                              </p:par>
                              <p:par>
                                <p:cTn id="14" presetID="6"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circle(in)">
                                      <p:cBhvr>
                                        <p:cTn id="16" dur="2000"/>
                                        <p:tgtEl>
                                          <p:spTgt spid="20"/>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4" grpId="0"/>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p:nvPr>
            <p:extLst>
              <p:ext uri="{D42A27DB-BD31-4B8C-83A1-F6EECF244321}">
                <p14:modId xmlns:p14="http://schemas.microsoft.com/office/powerpoint/2010/main" val="2526586697"/>
              </p:ext>
            </p:extLst>
          </p:nvPr>
        </p:nvGraphicFramePr>
        <p:xfrm>
          <a:off x="527381" y="-1947597"/>
          <a:ext cx="11376587" cy="8270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Image result for biomedical science">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71798" y="4389108"/>
            <a:ext cx="3648405" cy="2060049"/>
          </a:xfrm>
          <a:prstGeom prst="rect">
            <a:avLst/>
          </a:prstGeom>
          <a:noFill/>
          <a:extLst>
            <a:ext uri="{909E8E84-426E-40DD-AFC4-6F175D3DCCD1}">
              <a14:hiddenFill xmlns:a14="http://schemas.microsoft.com/office/drawing/2010/main">
                <a:solidFill>
                  <a:srgbClr val="FFFFFF"/>
                </a:solidFill>
              </a14:hiddenFill>
            </a:ext>
          </a:extLst>
        </p:spPr>
      </p:pic>
      <p:sp>
        <p:nvSpPr>
          <p:cNvPr id="4" name="Oval 3">
            <a:extLst>
              <a:ext uri="{FF2B5EF4-FFF2-40B4-BE49-F238E27FC236}">
                <a16:creationId xmlns:a16="http://schemas.microsoft.com/office/drawing/2014/main" id="{E205EB56-8572-4775-96E9-EA3B22C44035}"/>
              </a:ext>
            </a:extLst>
          </p:cNvPr>
          <p:cNvSpPr/>
          <p:nvPr/>
        </p:nvSpPr>
        <p:spPr>
          <a:xfrm rot="811988">
            <a:off x="8421141" y="4055049"/>
            <a:ext cx="3657461" cy="245729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Biomedical science uses science in healthcare e.g. creating new medicines, supporting diagnosis of patients</a:t>
            </a:r>
            <a:endParaRPr lang="en-GB" sz="1600" dirty="0"/>
          </a:p>
        </p:txBody>
      </p:sp>
    </p:spTree>
    <p:extLst>
      <p:ext uri="{BB962C8B-B14F-4D97-AF65-F5344CB8AC3E}">
        <p14:creationId xmlns:p14="http://schemas.microsoft.com/office/powerpoint/2010/main" val="508459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graphicEl>
                                              <a:dgm id="{59873539-4DFB-4AE0-91F2-948D53488009}"/>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graphicEl>
                                              <a:dgm id="{E37CB75F-266C-4608-B917-B6F36B6AA5C2}"/>
                                            </p:graphic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graphicEl>
                                              <a:dgm id="{2251D600-397D-4FA7-8B59-F896E359982D}"/>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graphicEl>
                                              <a:dgm id="{1D73D681-CF9B-41B7-A46D-2C14FDBF846A}"/>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graphicEl>
                                              <a:dgm id="{EE4B5AB2-B162-4823-9675-5CB4DB24CCE0}"/>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graphicEl>
                                              <a:dgm id="{D791225F-BDE3-448B-8984-3F9CAB3B17B8}"/>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graphicEl>
                                              <a:dgm id="{8295EB35-C448-4D55-AE0F-77AB9BC8AED2}"/>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graphicEl>
                                              <a:dgm id="{B2AB86E8-9449-4049-A6CF-23DA4455B1DE}"/>
                                            </p:graphic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graphicEl>
                                              <a:dgm id="{85FE646C-F384-482F-BFC1-0CFC1DA7350C}"/>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graphicEl>
                                              <a:dgm id="{FC2E8F29-0DC3-4B92-82CE-5E0B9C57199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graphicEl>
                                              <a:dgm id="{5209EAF0-2457-4CC3-B0DF-8F7272D647A6}"/>
                                            </p:graphicEl>
                                          </p:spTgt>
                                        </p:tgtEl>
                                        <p:attrNameLst>
                                          <p:attrName>style.visibility</p:attrName>
                                        </p:attrNameLst>
                                      </p:cBhvr>
                                      <p:to>
                                        <p:strVal val="visible"/>
                                      </p:to>
                                    </p:set>
                                  </p:childTnLst>
                                </p:cTn>
                              </p:par>
                              <p:par>
                                <p:cTn id="35" presetID="2" presetClass="entr" presetSubtype="4"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15197" y="1512509"/>
            <a:ext cx="9761603" cy="1700865"/>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rmAutofit lnSpcReduction="10000"/>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t>What jobs could you do with this degree?</a:t>
            </a:r>
          </a:p>
        </p:txBody>
      </p:sp>
      <p:sp>
        <p:nvSpPr>
          <p:cNvPr id="8" name="Subtitle 2"/>
          <p:cNvSpPr txBox="1">
            <a:spLocks/>
          </p:cNvSpPr>
          <p:nvPr/>
        </p:nvSpPr>
        <p:spPr>
          <a:xfrm>
            <a:off x="1019175" y="3644627"/>
            <a:ext cx="10182225" cy="2089423"/>
          </a:xfrm>
          <a:prstGeom prst="rect">
            <a:avLst/>
          </a:prstGeom>
        </p:spPr>
        <p:txBody>
          <a:bodyPr vert="horz" lIns="121917" tIns="60958" rIns="121917" bIns="60958"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3700" b="1" dirty="0"/>
              <a:t>Try to think of some different jobs that a person with a </a:t>
            </a:r>
            <a:r>
              <a:rPr lang="en-GB" sz="3700" b="1" dirty="0">
                <a:highlight>
                  <a:srgbClr val="FFFF00"/>
                </a:highlight>
              </a:rPr>
              <a:t>biomedical science </a:t>
            </a:r>
            <a:r>
              <a:rPr lang="en-GB" sz="3700" b="1" dirty="0"/>
              <a:t>degree may go into!</a:t>
            </a:r>
          </a:p>
          <a:p>
            <a:pPr marL="0" indent="0" algn="ctr">
              <a:buNone/>
            </a:pPr>
            <a:r>
              <a:rPr lang="en-GB" sz="3700" b="1" dirty="0"/>
              <a:t>Some answers are on the next slide...</a:t>
            </a:r>
          </a:p>
        </p:txBody>
      </p:sp>
      <p:pic>
        <p:nvPicPr>
          <p:cNvPr id="11" name="Picture 10">
            <a:extLst>
              <a:ext uri="{FF2B5EF4-FFF2-40B4-BE49-F238E27FC236}">
                <a16:creationId xmlns:a16="http://schemas.microsoft.com/office/drawing/2014/main" id="{4E761785-C1C5-457A-9892-69E983525DE1}"/>
              </a:ext>
            </a:extLst>
          </p:cNvPr>
          <p:cNvPicPr>
            <a:picLocks noChangeAspect="1"/>
          </p:cNvPicPr>
          <p:nvPr/>
        </p:nvPicPr>
        <p:blipFill>
          <a:blip r:embed="rId2"/>
          <a:stretch>
            <a:fillRect/>
          </a:stretch>
        </p:blipFill>
        <p:spPr>
          <a:xfrm>
            <a:off x="159204" y="197593"/>
            <a:ext cx="1102665" cy="1102665"/>
          </a:xfrm>
          <a:prstGeom prst="rect">
            <a:avLst/>
          </a:prstGeom>
        </p:spPr>
      </p:pic>
    </p:spTree>
    <p:extLst>
      <p:ext uri="{BB962C8B-B14F-4D97-AF65-F5344CB8AC3E}">
        <p14:creationId xmlns:p14="http://schemas.microsoft.com/office/powerpoint/2010/main" val="16700869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txBox="1">
            <a:spLocks/>
          </p:cNvSpPr>
          <p:nvPr/>
        </p:nvSpPr>
        <p:spPr>
          <a:xfrm>
            <a:off x="2751827" y="2958861"/>
            <a:ext cx="6797062" cy="903560"/>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vert="horz" lIns="121917" tIns="60958" rIns="121917" bIns="60958" rtlCol="0" anchor="ctr">
            <a:no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sz="5400" b="1" dirty="0">
                <a:latin typeface="+mj-lt"/>
              </a:rPr>
              <a:t>Biomedical Science</a:t>
            </a:r>
          </a:p>
        </p:txBody>
      </p:sp>
      <p:pic>
        <p:nvPicPr>
          <p:cNvPr id="2050" name="Picture 2" descr="Image result for biomedical scienc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077455">
            <a:off x="299053" y="486586"/>
            <a:ext cx="2800515" cy="1618240"/>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2054" name="Picture 6" descr="Image result for biomedical science">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18506">
            <a:off x="8406716" y="824549"/>
            <a:ext cx="3115891" cy="1751148"/>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287830" y="1013117"/>
            <a:ext cx="3572196" cy="1231102"/>
          </a:xfrm>
          <a:prstGeom prst="rect">
            <a:avLst/>
          </a:prstGeom>
          <a:noFill/>
        </p:spPr>
        <p:txBody>
          <a:bodyPr wrap="square" lIns="121917" tIns="60958" rIns="121917" bIns="60958" rtlCol="0">
            <a:spAutoFit/>
          </a:bodyPr>
          <a:lstStyle/>
          <a:p>
            <a:r>
              <a:rPr lang="en-GB" sz="3600" dirty="0">
                <a:solidFill>
                  <a:schemeClr val="accent1"/>
                </a:solidFill>
              </a:rPr>
              <a:t>Biomedical scientist</a:t>
            </a:r>
          </a:p>
        </p:txBody>
      </p:sp>
      <p:sp>
        <p:nvSpPr>
          <p:cNvPr id="20" name="TextBox 19"/>
          <p:cNvSpPr txBox="1"/>
          <p:nvPr/>
        </p:nvSpPr>
        <p:spPr>
          <a:xfrm>
            <a:off x="4883714" y="2072261"/>
            <a:ext cx="3572196" cy="677104"/>
          </a:xfrm>
          <a:prstGeom prst="rect">
            <a:avLst/>
          </a:prstGeom>
          <a:noFill/>
        </p:spPr>
        <p:txBody>
          <a:bodyPr wrap="square" lIns="121917" tIns="60958" rIns="121917" bIns="60958" rtlCol="0">
            <a:spAutoFit/>
          </a:bodyPr>
          <a:lstStyle/>
          <a:p>
            <a:r>
              <a:rPr lang="en-GB" sz="3600" dirty="0">
                <a:solidFill>
                  <a:schemeClr val="accent1"/>
                </a:solidFill>
              </a:rPr>
              <a:t>Biology teacher</a:t>
            </a:r>
          </a:p>
        </p:txBody>
      </p:sp>
      <p:sp>
        <p:nvSpPr>
          <p:cNvPr id="21" name="TextBox 20"/>
          <p:cNvSpPr txBox="1"/>
          <p:nvPr/>
        </p:nvSpPr>
        <p:spPr>
          <a:xfrm>
            <a:off x="192683" y="3847836"/>
            <a:ext cx="3572196" cy="677104"/>
          </a:xfrm>
          <a:prstGeom prst="rect">
            <a:avLst/>
          </a:prstGeom>
          <a:noFill/>
        </p:spPr>
        <p:txBody>
          <a:bodyPr wrap="square" lIns="121917" tIns="60958" rIns="121917" bIns="60958" rtlCol="0">
            <a:spAutoFit/>
          </a:bodyPr>
          <a:lstStyle/>
          <a:p>
            <a:r>
              <a:rPr lang="en-GB" sz="3600" dirty="0">
                <a:solidFill>
                  <a:schemeClr val="accent1"/>
                </a:solidFill>
              </a:rPr>
              <a:t>Science journalist</a:t>
            </a:r>
          </a:p>
        </p:txBody>
      </p:sp>
      <p:sp>
        <p:nvSpPr>
          <p:cNvPr id="23" name="TextBox 22"/>
          <p:cNvSpPr txBox="1"/>
          <p:nvPr/>
        </p:nvSpPr>
        <p:spPr>
          <a:xfrm>
            <a:off x="8311918" y="4310213"/>
            <a:ext cx="3572196" cy="1231102"/>
          </a:xfrm>
          <a:prstGeom prst="rect">
            <a:avLst/>
          </a:prstGeom>
          <a:noFill/>
        </p:spPr>
        <p:txBody>
          <a:bodyPr wrap="square" lIns="121917" tIns="60958" rIns="121917" bIns="60958" rtlCol="0">
            <a:spAutoFit/>
          </a:bodyPr>
          <a:lstStyle/>
          <a:p>
            <a:r>
              <a:rPr lang="en-GB" sz="3600" dirty="0">
                <a:solidFill>
                  <a:schemeClr val="accent1"/>
                </a:solidFill>
              </a:rPr>
              <a:t>Science technician </a:t>
            </a:r>
          </a:p>
        </p:txBody>
      </p:sp>
      <p:sp>
        <p:nvSpPr>
          <p:cNvPr id="24" name="TextBox 23"/>
          <p:cNvSpPr txBox="1"/>
          <p:nvPr/>
        </p:nvSpPr>
        <p:spPr>
          <a:xfrm>
            <a:off x="1501732" y="4635593"/>
            <a:ext cx="3572196" cy="1231102"/>
          </a:xfrm>
          <a:prstGeom prst="rect">
            <a:avLst/>
          </a:prstGeom>
          <a:noFill/>
        </p:spPr>
        <p:txBody>
          <a:bodyPr wrap="square" lIns="121917" tIns="60958" rIns="121917" bIns="60958" rtlCol="0">
            <a:spAutoFit/>
          </a:bodyPr>
          <a:lstStyle/>
          <a:p>
            <a:r>
              <a:rPr lang="en-GB" sz="3600" dirty="0">
                <a:solidFill>
                  <a:schemeClr val="accent1"/>
                </a:solidFill>
              </a:rPr>
              <a:t>Science researcher</a:t>
            </a:r>
          </a:p>
        </p:txBody>
      </p:sp>
      <p:sp>
        <p:nvSpPr>
          <p:cNvPr id="11" name="Speech Bubble: Oval 10">
            <a:extLst>
              <a:ext uri="{FF2B5EF4-FFF2-40B4-BE49-F238E27FC236}">
                <a16:creationId xmlns:a16="http://schemas.microsoft.com/office/drawing/2014/main" id="{30E3C436-8C92-4E21-8C87-D48EA92449FE}"/>
              </a:ext>
            </a:extLst>
          </p:cNvPr>
          <p:cNvSpPr/>
          <p:nvPr/>
        </p:nvSpPr>
        <p:spPr>
          <a:xfrm>
            <a:off x="9548889" y="3013690"/>
            <a:ext cx="3049253" cy="1697461"/>
          </a:xfrm>
          <a:prstGeom prst="wedgeEllipseCallout">
            <a:avLst>
              <a:gd name="adj1" fmla="val -56957"/>
              <a:gd name="adj2" fmla="val -30336"/>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TOP TIP!</a:t>
            </a:r>
          </a:p>
          <a:p>
            <a:pPr algn="ctr"/>
            <a:r>
              <a:rPr lang="en-GB" dirty="0"/>
              <a:t>If you’re not sure what any of the jobs are, look them up on prospects.ac.uk!</a:t>
            </a:r>
          </a:p>
          <a:p>
            <a:pPr algn="ctr"/>
            <a:endParaRPr lang="en-GB" dirty="0"/>
          </a:p>
        </p:txBody>
      </p:sp>
      <p:pic>
        <p:nvPicPr>
          <p:cNvPr id="4" name="Picture 3" descr="A picture containing food, fruit&#10;&#10;Description automatically generated">
            <a:extLst>
              <a:ext uri="{FF2B5EF4-FFF2-40B4-BE49-F238E27FC236}">
                <a16:creationId xmlns:a16="http://schemas.microsoft.com/office/drawing/2014/main" id="{A58AE9F2-C1B3-4C4B-AF1E-BB9247CD308C}"/>
              </a:ext>
            </a:extLst>
          </p:cNvPr>
          <p:cNvPicPr>
            <a:picLocks noChangeAspect="1"/>
          </p:cNvPicPr>
          <p:nvPr/>
        </p:nvPicPr>
        <p:blipFill>
          <a:blip r:embed="rId6"/>
          <a:stretch>
            <a:fillRect/>
          </a:stretch>
        </p:blipFill>
        <p:spPr>
          <a:xfrm>
            <a:off x="4161189" y="4442875"/>
            <a:ext cx="3572197" cy="2009222"/>
          </a:xfrm>
          <a:prstGeom prst="ellipse">
            <a:avLst/>
          </a:prstGeom>
          <a:ln w="190500" cap="rnd">
            <a:solidFill>
              <a:schemeClr val="accent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6" name="TextBox 15">
            <a:extLst>
              <a:ext uri="{FF2B5EF4-FFF2-40B4-BE49-F238E27FC236}">
                <a16:creationId xmlns:a16="http://schemas.microsoft.com/office/drawing/2014/main" id="{C8BE55B8-F272-4F59-84B5-62CF6BB3CACD}"/>
              </a:ext>
            </a:extLst>
          </p:cNvPr>
          <p:cNvSpPr txBox="1"/>
          <p:nvPr/>
        </p:nvSpPr>
        <p:spPr>
          <a:xfrm>
            <a:off x="108716" y="2419859"/>
            <a:ext cx="3572196" cy="677104"/>
          </a:xfrm>
          <a:prstGeom prst="rect">
            <a:avLst/>
          </a:prstGeom>
          <a:noFill/>
        </p:spPr>
        <p:txBody>
          <a:bodyPr wrap="square" lIns="121917" tIns="60958" rIns="121917" bIns="60958" rtlCol="0">
            <a:spAutoFit/>
          </a:bodyPr>
          <a:lstStyle/>
          <a:p>
            <a:r>
              <a:rPr lang="en-GB" sz="3600" dirty="0">
                <a:solidFill>
                  <a:schemeClr val="accent1"/>
                </a:solidFill>
              </a:rPr>
              <a:t>Dental therapist</a:t>
            </a:r>
          </a:p>
        </p:txBody>
      </p:sp>
      <p:sp>
        <p:nvSpPr>
          <p:cNvPr id="17" name="TextBox 16">
            <a:extLst>
              <a:ext uri="{FF2B5EF4-FFF2-40B4-BE49-F238E27FC236}">
                <a16:creationId xmlns:a16="http://schemas.microsoft.com/office/drawing/2014/main" id="{F2CEF6EA-4F54-4185-8314-3DA1CE56C72B}"/>
              </a:ext>
            </a:extLst>
          </p:cNvPr>
          <p:cNvSpPr txBox="1"/>
          <p:nvPr/>
        </p:nvSpPr>
        <p:spPr>
          <a:xfrm>
            <a:off x="5711293" y="336013"/>
            <a:ext cx="3572196" cy="1231102"/>
          </a:xfrm>
          <a:prstGeom prst="rect">
            <a:avLst/>
          </a:prstGeom>
          <a:noFill/>
        </p:spPr>
        <p:txBody>
          <a:bodyPr wrap="square" lIns="121917" tIns="60958" rIns="121917" bIns="60958" rtlCol="0">
            <a:spAutoFit/>
          </a:bodyPr>
          <a:lstStyle/>
          <a:p>
            <a:r>
              <a:rPr lang="en-GB" sz="3600" dirty="0">
                <a:solidFill>
                  <a:schemeClr val="accent1"/>
                </a:solidFill>
              </a:rPr>
              <a:t>Environmental engineer</a:t>
            </a:r>
          </a:p>
        </p:txBody>
      </p:sp>
    </p:spTree>
    <p:extLst>
      <p:ext uri="{BB962C8B-B14F-4D97-AF65-F5344CB8AC3E}">
        <p14:creationId xmlns:p14="http://schemas.microsoft.com/office/powerpoint/2010/main" val="304724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par>
                                <p:cTn id="10" presetID="53" presetClass="entr" presetSubtype="16" fill="hold" nodeType="withEffect">
                                  <p:stCondLst>
                                    <p:cond delay="0"/>
                                  </p:stCondLst>
                                  <p:childTnLst>
                                    <p:set>
                                      <p:cBhvr>
                                        <p:cTn id="11" dur="1" fill="hold">
                                          <p:stCondLst>
                                            <p:cond delay="0"/>
                                          </p:stCondLst>
                                        </p:cTn>
                                        <p:tgtEl>
                                          <p:spTgt spid="2054"/>
                                        </p:tgtEl>
                                        <p:attrNameLst>
                                          <p:attrName>style.visibility</p:attrName>
                                        </p:attrNameLst>
                                      </p:cBhvr>
                                      <p:to>
                                        <p:strVal val="visible"/>
                                      </p:to>
                                    </p:set>
                                    <p:anim calcmode="lin" valueType="num">
                                      <p:cBhvr>
                                        <p:cTn id="12" dur="500" fill="hold"/>
                                        <p:tgtEl>
                                          <p:spTgt spid="2054"/>
                                        </p:tgtEl>
                                        <p:attrNameLst>
                                          <p:attrName>ppt_w</p:attrName>
                                        </p:attrNameLst>
                                      </p:cBhvr>
                                      <p:tavLst>
                                        <p:tav tm="0">
                                          <p:val>
                                            <p:fltVal val="0"/>
                                          </p:val>
                                        </p:tav>
                                        <p:tav tm="100000">
                                          <p:val>
                                            <p:strVal val="#ppt_w"/>
                                          </p:val>
                                        </p:tav>
                                      </p:tavLst>
                                    </p:anim>
                                    <p:anim calcmode="lin" valueType="num">
                                      <p:cBhvr>
                                        <p:cTn id="13" dur="500" fill="hold"/>
                                        <p:tgtEl>
                                          <p:spTgt spid="2054"/>
                                        </p:tgtEl>
                                        <p:attrNameLst>
                                          <p:attrName>ppt_h</p:attrName>
                                        </p:attrNameLst>
                                      </p:cBhvr>
                                      <p:tavLst>
                                        <p:tav tm="0">
                                          <p:val>
                                            <p:fltVal val="0"/>
                                          </p:val>
                                        </p:tav>
                                        <p:tav tm="100000">
                                          <p:val>
                                            <p:strVal val="#ppt_h"/>
                                          </p:val>
                                        </p:tav>
                                      </p:tavLst>
                                    </p:anim>
                                    <p:animEffect transition="in" filter="fade">
                                      <p:cBhvr>
                                        <p:cTn id="14" dur="500"/>
                                        <p:tgtEl>
                                          <p:spTgt spid="2054"/>
                                        </p:tgtEl>
                                      </p:cBhvr>
                                    </p:animEffect>
                                  </p:childTnLst>
                                </p:cTn>
                              </p:par>
                              <p:par>
                                <p:cTn id="15" presetID="5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childTnLst>
                                </p:cTn>
                              </p:par>
                              <p:par>
                                <p:cTn id="34" presetID="1" presetClass="entr" presetSubtype="0"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500" fill="hold"/>
                                        <p:tgtEl>
                                          <p:spTgt spid="11"/>
                                        </p:tgtEl>
                                        <p:attrNameLst>
                                          <p:attrName>ppt_x</p:attrName>
                                        </p:attrNameLst>
                                      </p:cBhvr>
                                      <p:tavLst>
                                        <p:tav tm="0">
                                          <p:val>
                                            <p:strVal val="#ppt_x"/>
                                          </p:val>
                                        </p:tav>
                                        <p:tav tm="100000">
                                          <p:val>
                                            <p:strVal val="#ppt_x"/>
                                          </p:val>
                                        </p:tav>
                                      </p:tavLst>
                                    </p:anim>
                                    <p:anim calcmode="lin" valueType="num">
                                      <p:cBhvr additive="base">
                                        <p:cTn id="4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bldP spid="21" grpId="0"/>
      <p:bldP spid="23" grpId="0"/>
      <p:bldP spid="24" grpId="0"/>
      <p:bldP spid="11" grpId="0" animBg="1"/>
      <p:bldP spid="16" grpId="0"/>
      <p:bldP spid="1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lowchart: Connector 21">
            <a:extLst>
              <a:ext uri="{FF2B5EF4-FFF2-40B4-BE49-F238E27FC236}">
                <a16:creationId xmlns:a16="http://schemas.microsoft.com/office/drawing/2014/main" id="{15C68E48-6C97-4C18-9E8A-1EB7151D5CD1}"/>
              </a:ext>
            </a:extLst>
          </p:cNvPr>
          <p:cNvSpPr/>
          <p:nvPr/>
        </p:nvSpPr>
        <p:spPr>
          <a:xfrm>
            <a:off x="687334" y="3615541"/>
            <a:ext cx="906561" cy="84194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lowchart: Connector 22">
            <a:extLst>
              <a:ext uri="{FF2B5EF4-FFF2-40B4-BE49-F238E27FC236}">
                <a16:creationId xmlns:a16="http://schemas.microsoft.com/office/drawing/2014/main" id="{1A3B2292-1E82-49FA-B957-4596862BEEAB}"/>
              </a:ext>
            </a:extLst>
          </p:cNvPr>
          <p:cNvSpPr/>
          <p:nvPr/>
        </p:nvSpPr>
        <p:spPr>
          <a:xfrm>
            <a:off x="682950" y="1540214"/>
            <a:ext cx="906561" cy="84194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lowchart: Connector 19">
            <a:extLst>
              <a:ext uri="{FF2B5EF4-FFF2-40B4-BE49-F238E27FC236}">
                <a16:creationId xmlns:a16="http://schemas.microsoft.com/office/drawing/2014/main" id="{9C4B521E-B54E-4331-96DE-1F6F6063B075}"/>
              </a:ext>
            </a:extLst>
          </p:cNvPr>
          <p:cNvSpPr/>
          <p:nvPr/>
        </p:nvSpPr>
        <p:spPr>
          <a:xfrm>
            <a:off x="692002" y="2587052"/>
            <a:ext cx="906561" cy="84194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0D482BB2-639E-4587-B0B7-5D62D7FF3087}"/>
              </a:ext>
            </a:extLst>
          </p:cNvPr>
          <p:cNvSpPr/>
          <p:nvPr/>
        </p:nvSpPr>
        <p:spPr>
          <a:xfrm>
            <a:off x="102326" y="4150729"/>
            <a:ext cx="11914851" cy="2335131"/>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p:cNvSpPr txBox="1">
            <a:spLocks/>
          </p:cNvSpPr>
          <p:nvPr/>
        </p:nvSpPr>
        <p:spPr>
          <a:xfrm>
            <a:off x="1454376" y="108825"/>
            <a:ext cx="10562801" cy="109063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vert="horz" lIns="121917" tIns="60958" rIns="121917" bIns="60958" rtlCol="0" anchor="ctr">
            <a:normAutofit/>
          </a:bodyPr>
          <a:lstStyle>
            <a:lvl1pPr algn="ctr" defTabSz="914400" rtl="0" eaLnBrk="1" latinLnBrk="0" hangingPunct="1">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GB" b="1" dirty="0">
                <a:latin typeface="+mj-lt"/>
              </a:rPr>
              <a:t>Summary</a:t>
            </a:r>
          </a:p>
        </p:txBody>
      </p:sp>
      <p:pic>
        <p:nvPicPr>
          <p:cNvPr id="6" name="Picture 5">
            <a:extLst>
              <a:ext uri="{FF2B5EF4-FFF2-40B4-BE49-F238E27FC236}">
                <a16:creationId xmlns:a16="http://schemas.microsoft.com/office/drawing/2014/main" id="{4E761785-C1C5-457A-9892-69E983525DE1}"/>
              </a:ext>
            </a:extLst>
          </p:cNvPr>
          <p:cNvPicPr>
            <a:picLocks noChangeAspect="1"/>
          </p:cNvPicPr>
          <p:nvPr/>
        </p:nvPicPr>
        <p:blipFill>
          <a:blip r:embed="rId2"/>
          <a:stretch>
            <a:fillRect/>
          </a:stretch>
        </p:blipFill>
        <p:spPr>
          <a:xfrm>
            <a:off x="174823" y="251913"/>
            <a:ext cx="1102665" cy="1102665"/>
          </a:xfrm>
          <a:prstGeom prst="rect">
            <a:avLst/>
          </a:prstGeom>
        </p:spPr>
      </p:pic>
      <p:sp>
        <p:nvSpPr>
          <p:cNvPr id="2" name="TextBox 1">
            <a:extLst>
              <a:ext uri="{FF2B5EF4-FFF2-40B4-BE49-F238E27FC236}">
                <a16:creationId xmlns:a16="http://schemas.microsoft.com/office/drawing/2014/main" id="{F7B5A963-47B1-4A9C-8F2A-38CC2C0AFE6D}"/>
              </a:ext>
            </a:extLst>
          </p:cNvPr>
          <p:cNvSpPr txBox="1"/>
          <p:nvPr/>
        </p:nvSpPr>
        <p:spPr>
          <a:xfrm>
            <a:off x="1911123" y="1578407"/>
            <a:ext cx="9391286" cy="830997"/>
          </a:xfrm>
          <a:prstGeom prst="rect">
            <a:avLst/>
          </a:prstGeom>
          <a:noFill/>
        </p:spPr>
        <p:txBody>
          <a:bodyPr wrap="square" rtlCol="0">
            <a:spAutoFit/>
          </a:bodyPr>
          <a:lstStyle/>
          <a:p>
            <a:r>
              <a:rPr lang="en-GB" sz="2400" dirty="0"/>
              <a:t>There are lots of different HE courses and whatever you are interested in, there will be something related to it that you can study!</a:t>
            </a:r>
          </a:p>
        </p:txBody>
      </p:sp>
      <p:sp>
        <p:nvSpPr>
          <p:cNvPr id="7" name="TextBox 6">
            <a:extLst>
              <a:ext uri="{FF2B5EF4-FFF2-40B4-BE49-F238E27FC236}">
                <a16:creationId xmlns:a16="http://schemas.microsoft.com/office/drawing/2014/main" id="{52817C2E-F7BC-4FEF-BB6A-F3AB72548E26}"/>
              </a:ext>
            </a:extLst>
          </p:cNvPr>
          <p:cNvSpPr txBox="1"/>
          <p:nvPr/>
        </p:nvSpPr>
        <p:spPr>
          <a:xfrm>
            <a:off x="1911123" y="2452493"/>
            <a:ext cx="9391286" cy="1200329"/>
          </a:xfrm>
          <a:prstGeom prst="rect">
            <a:avLst/>
          </a:prstGeom>
          <a:noFill/>
        </p:spPr>
        <p:txBody>
          <a:bodyPr wrap="square" rtlCol="0">
            <a:spAutoFit/>
          </a:bodyPr>
          <a:lstStyle/>
          <a:p>
            <a:r>
              <a:rPr lang="en-GB" sz="2400" dirty="0"/>
              <a:t>There are lots of potential routes to HE, but you will always need to have English and Maths GCSE Grade 4, and some Level 3 qualifications. Extracurricular activities can also help show your interest and skills!</a:t>
            </a:r>
          </a:p>
        </p:txBody>
      </p:sp>
      <p:sp>
        <p:nvSpPr>
          <p:cNvPr id="9" name="TextBox 8">
            <a:extLst>
              <a:ext uri="{FF2B5EF4-FFF2-40B4-BE49-F238E27FC236}">
                <a16:creationId xmlns:a16="http://schemas.microsoft.com/office/drawing/2014/main" id="{EA1C6F4E-AD4E-41D6-877B-B6FE9CDBDCA5}"/>
              </a:ext>
            </a:extLst>
          </p:cNvPr>
          <p:cNvSpPr txBox="1"/>
          <p:nvPr/>
        </p:nvSpPr>
        <p:spPr>
          <a:xfrm>
            <a:off x="1911123" y="3735231"/>
            <a:ext cx="9080205" cy="830997"/>
          </a:xfrm>
          <a:prstGeom prst="rect">
            <a:avLst/>
          </a:prstGeom>
          <a:noFill/>
        </p:spPr>
        <p:txBody>
          <a:bodyPr wrap="square" rtlCol="0">
            <a:spAutoFit/>
          </a:bodyPr>
          <a:lstStyle/>
          <a:p>
            <a:r>
              <a:rPr lang="en-GB" sz="2400" dirty="0"/>
              <a:t>Whatever you study at HE, there are lots of jobs that you can do because every HE course will give you lots of different skills!</a:t>
            </a:r>
          </a:p>
        </p:txBody>
      </p:sp>
      <p:sp>
        <p:nvSpPr>
          <p:cNvPr id="10" name="TextBox 9">
            <a:extLst>
              <a:ext uri="{FF2B5EF4-FFF2-40B4-BE49-F238E27FC236}">
                <a16:creationId xmlns:a16="http://schemas.microsoft.com/office/drawing/2014/main" id="{72919F83-2682-4CB9-A394-6F83EE5A9229}"/>
              </a:ext>
            </a:extLst>
          </p:cNvPr>
          <p:cNvSpPr txBox="1"/>
          <p:nvPr/>
        </p:nvSpPr>
        <p:spPr>
          <a:xfrm>
            <a:off x="2474649" y="4748761"/>
            <a:ext cx="9391286" cy="1200329"/>
          </a:xfrm>
          <a:prstGeom prst="rect">
            <a:avLst/>
          </a:prstGeom>
          <a:noFill/>
        </p:spPr>
        <p:txBody>
          <a:bodyPr wrap="square" rtlCol="0">
            <a:spAutoFit/>
          </a:bodyPr>
          <a:lstStyle/>
          <a:p>
            <a:r>
              <a:rPr lang="en-GB" sz="2400" dirty="0">
                <a:solidFill>
                  <a:schemeClr val="bg2"/>
                </a:solidFill>
              </a:rPr>
              <a:t>If you know a job you might be interested in have a look on prospects.ac.uk to find out more about it and how to get there!</a:t>
            </a:r>
          </a:p>
          <a:p>
            <a:r>
              <a:rPr lang="en-GB" sz="2400" dirty="0">
                <a:solidFill>
                  <a:schemeClr val="bg2"/>
                </a:solidFill>
              </a:rPr>
              <a:t>You can also research courses on ucas.com</a:t>
            </a:r>
          </a:p>
        </p:txBody>
      </p:sp>
      <p:sp>
        <p:nvSpPr>
          <p:cNvPr id="4" name="Rectangle 3">
            <a:extLst>
              <a:ext uri="{FF2B5EF4-FFF2-40B4-BE49-F238E27FC236}">
                <a16:creationId xmlns:a16="http://schemas.microsoft.com/office/drawing/2014/main" id="{027CDE75-1AE1-45FF-8003-A43510A3FA67}"/>
              </a:ext>
            </a:extLst>
          </p:cNvPr>
          <p:cNvSpPr/>
          <p:nvPr/>
        </p:nvSpPr>
        <p:spPr>
          <a:xfrm>
            <a:off x="473793" y="4643125"/>
            <a:ext cx="2683273" cy="1323439"/>
          </a:xfrm>
          <a:prstGeom prst="rect">
            <a:avLst/>
          </a:prstGeom>
          <a:noFill/>
        </p:spPr>
        <p:txBody>
          <a:bodyPr wrap="square" lIns="91440" tIns="45720" rIns="91440" bIns="45720">
            <a:spAutoFit/>
          </a:bodyPr>
          <a:lstStyle/>
          <a:p>
            <a:r>
              <a:rPr lang="en-US" sz="4000" dirty="0">
                <a:ln w="0"/>
                <a:solidFill>
                  <a:schemeClr val="bg2"/>
                </a:solidFill>
                <a:effectLst>
                  <a:outerShdw blurRad="38100" dist="25400" dir="5400000" algn="ctr" rotWithShape="0">
                    <a:srgbClr val="6E747A">
                      <a:alpha val="43000"/>
                    </a:srgbClr>
                  </a:outerShdw>
                </a:effectLst>
              </a:rPr>
              <a:t>Next </a:t>
            </a:r>
          </a:p>
          <a:p>
            <a:r>
              <a:rPr lang="en-US" sz="4000" dirty="0">
                <a:ln w="0"/>
                <a:solidFill>
                  <a:schemeClr val="bg2"/>
                </a:solidFill>
                <a:effectLst>
                  <a:outerShdw blurRad="38100" dist="25400" dir="5400000" algn="ctr" rotWithShape="0">
                    <a:srgbClr val="6E747A">
                      <a:alpha val="43000"/>
                    </a:srgbClr>
                  </a:outerShdw>
                </a:effectLst>
              </a:rPr>
              <a:t>steps?</a:t>
            </a:r>
            <a:endParaRPr lang="en-US" sz="4000" b="0" cap="none" spc="0" dirty="0">
              <a:ln w="0"/>
              <a:solidFill>
                <a:schemeClr val="bg2"/>
              </a:solidFill>
              <a:effectLst>
                <a:outerShdw blurRad="38100" dist="25400" dir="5400000" algn="ctr" rotWithShape="0">
                  <a:srgbClr val="6E747A">
                    <a:alpha val="43000"/>
                  </a:srgbClr>
                </a:outerShdw>
              </a:effectLst>
            </a:endParaRPr>
          </a:p>
        </p:txBody>
      </p:sp>
      <p:sp>
        <p:nvSpPr>
          <p:cNvPr id="3" name="Rectangle 2">
            <a:extLst>
              <a:ext uri="{FF2B5EF4-FFF2-40B4-BE49-F238E27FC236}">
                <a16:creationId xmlns:a16="http://schemas.microsoft.com/office/drawing/2014/main" id="{E988BC88-9778-4106-9D91-97A0BC7BBA15}"/>
              </a:ext>
            </a:extLst>
          </p:cNvPr>
          <p:cNvSpPr/>
          <p:nvPr/>
        </p:nvSpPr>
        <p:spPr>
          <a:xfrm>
            <a:off x="837233" y="1486074"/>
            <a:ext cx="710452" cy="923330"/>
          </a:xfrm>
          <a:prstGeom prst="rect">
            <a:avLst/>
          </a:prstGeom>
          <a:noFill/>
        </p:spPr>
        <p:txBody>
          <a:bodyPr wrap="none" lIns="91440" tIns="45720" rIns="91440" bIns="45720">
            <a:spAutoFit/>
          </a:bodyPr>
          <a:lstStyle/>
          <a:p>
            <a:pPr algn="ctr"/>
            <a:r>
              <a:rPr lang="en-GB" sz="5400" b="0" cap="none" spc="0" dirty="0">
                <a:ln w="0"/>
                <a:solidFill>
                  <a:schemeClr val="bg2"/>
                </a:solidFill>
                <a:effectLst>
                  <a:outerShdw blurRad="38100" dist="25400" dir="5400000" algn="ctr" rotWithShape="0">
                    <a:srgbClr val="6E747A">
                      <a:alpha val="43000"/>
                    </a:srgbClr>
                  </a:outerShdw>
                </a:effectLst>
              </a:rPr>
              <a:t>1.</a:t>
            </a:r>
          </a:p>
        </p:txBody>
      </p:sp>
      <p:sp>
        <p:nvSpPr>
          <p:cNvPr id="11" name="Rectangle 10">
            <a:extLst>
              <a:ext uri="{FF2B5EF4-FFF2-40B4-BE49-F238E27FC236}">
                <a16:creationId xmlns:a16="http://schemas.microsoft.com/office/drawing/2014/main" id="{1B1E0979-29E4-4A5A-8190-27BEEBD259EF}"/>
              </a:ext>
            </a:extLst>
          </p:cNvPr>
          <p:cNvSpPr/>
          <p:nvPr/>
        </p:nvSpPr>
        <p:spPr>
          <a:xfrm>
            <a:off x="837232" y="2534902"/>
            <a:ext cx="710451" cy="923330"/>
          </a:xfrm>
          <a:prstGeom prst="rect">
            <a:avLst/>
          </a:prstGeom>
          <a:noFill/>
        </p:spPr>
        <p:txBody>
          <a:bodyPr wrap="none" lIns="91440" tIns="45720" rIns="91440" bIns="45720">
            <a:spAutoFit/>
          </a:bodyPr>
          <a:lstStyle/>
          <a:p>
            <a:pPr algn="ctr"/>
            <a:r>
              <a:rPr lang="en-GB" sz="5400" dirty="0">
                <a:ln w="0"/>
                <a:solidFill>
                  <a:schemeClr val="bg2"/>
                </a:solidFill>
                <a:effectLst>
                  <a:outerShdw blurRad="38100" dist="25400" dir="5400000" algn="ctr" rotWithShape="0">
                    <a:srgbClr val="6E747A">
                      <a:alpha val="43000"/>
                    </a:srgbClr>
                  </a:outerShdw>
                </a:effectLst>
              </a:rPr>
              <a:t>2</a:t>
            </a:r>
            <a:r>
              <a:rPr lang="en-GB" sz="5400" b="0" cap="none" spc="0" dirty="0">
                <a:ln w="0"/>
                <a:solidFill>
                  <a:schemeClr val="bg2"/>
                </a:solidFill>
                <a:effectLst>
                  <a:outerShdw blurRad="38100" dist="25400" dir="5400000" algn="ctr" rotWithShape="0">
                    <a:srgbClr val="6E747A">
                      <a:alpha val="43000"/>
                    </a:srgbClr>
                  </a:outerShdw>
                </a:effectLst>
              </a:rPr>
              <a:t>.</a:t>
            </a:r>
          </a:p>
        </p:txBody>
      </p:sp>
      <p:sp>
        <p:nvSpPr>
          <p:cNvPr id="12" name="Rectangle 11">
            <a:extLst>
              <a:ext uri="{FF2B5EF4-FFF2-40B4-BE49-F238E27FC236}">
                <a16:creationId xmlns:a16="http://schemas.microsoft.com/office/drawing/2014/main" id="{2238130D-4B6C-4873-96D1-4400442A1947}"/>
              </a:ext>
            </a:extLst>
          </p:cNvPr>
          <p:cNvSpPr/>
          <p:nvPr/>
        </p:nvSpPr>
        <p:spPr>
          <a:xfrm>
            <a:off x="837233" y="3586309"/>
            <a:ext cx="710451" cy="923330"/>
          </a:xfrm>
          <a:prstGeom prst="rect">
            <a:avLst/>
          </a:prstGeom>
          <a:noFill/>
        </p:spPr>
        <p:txBody>
          <a:bodyPr wrap="none" lIns="91440" tIns="45720" rIns="91440" bIns="45720">
            <a:spAutoFit/>
          </a:bodyPr>
          <a:lstStyle/>
          <a:p>
            <a:pPr algn="ctr"/>
            <a:r>
              <a:rPr lang="en-GB" sz="5400" dirty="0">
                <a:ln w="0"/>
                <a:solidFill>
                  <a:schemeClr val="bg2"/>
                </a:solidFill>
                <a:effectLst>
                  <a:outerShdw blurRad="38100" dist="25400" dir="5400000" algn="ctr" rotWithShape="0">
                    <a:srgbClr val="6E747A">
                      <a:alpha val="43000"/>
                    </a:srgbClr>
                  </a:outerShdw>
                </a:effectLst>
              </a:rPr>
              <a:t>3</a:t>
            </a:r>
            <a:r>
              <a:rPr lang="en-GB" sz="5400" b="0" cap="none" spc="0" dirty="0">
                <a:ln w="0"/>
                <a:solidFill>
                  <a:schemeClr val="bg2"/>
                </a:solidFill>
                <a:effectLst>
                  <a:outerShdw blurRad="38100" dist="25400" dir="5400000" algn="ctr" rotWithShape="0">
                    <a:srgbClr val="6E747A">
                      <a:alpha val="43000"/>
                    </a:srgbClr>
                  </a:outerShdw>
                </a:effectLst>
              </a:rPr>
              <a:t>.</a:t>
            </a:r>
          </a:p>
        </p:txBody>
      </p:sp>
    </p:spTree>
    <p:extLst>
      <p:ext uri="{BB962C8B-B14F-4D97-AF65-F5344CB8AC3E}">
        <p14:creationId xmlns:p14="http://schemas.microsoft.com/office/powerpoint/2010/main" val="2348544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80">
                                          <p:stCondLst>
                                            <p:cond delay="0"/>
                                          </p:stCondLst>
                                        </p:cTn>
                                        <p:tgtEl>
                                          <p:spTgt spid="23"/>
                                        </p:tgtEl>
                                      </p:cBhvr>
                                    </p:animEffect>
                                    <p:anim calcmode="lin" valueType="num">
                                      <p:cBhvr>
                                        <p:cTn id="8"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13" dur="26">
                                          <p:stCondLst>
                                            <p:cond delay="650"/>
                                          </p:stCondLst>
                                        </p:cTn>
                                        <p:tgtEl>
                                          <p:spTgt spid="23"/>
                                        </p:tgtEl>
                                      </p:cBhvr>
                                      <p:to x="100000" y="60000"/>
                                    </p:animScale>
                                    <p:animScale>
                                      <p:cBhvr>
                                        <p:cTn id="14" dur="166" decel="50000">
                                          <p:stCondLst>
                                            <p:cond delay="676"/>
                                          </p:stCondLst>
                                        </p:cTn>
                                        <p:tgtEl>
                                          <p:spTgt spid="23"/>
                                        </p:tgtEl>
                                      </p:cBhvr>
                                      <p:to x="100000" y="100000"/>
                                    </p:animScale>
                                    <p:animScale>
                                      <p:cBhvr>
                                        <p:cTn id="15" dur="26">
                                          <p:stCondLst>
                                            <p:cond delay="1312"/>
                                          </p:stCondLst>
                                        </p:cTn>
                                        <p:tgtEl>
                                          <p:spTgt spid="23"/>
                                        </p:tgtEl>
                                      </p:cBhvr>
                                      <p:to x="100000" y="80000"/>
                                    </p:animScale>
                                    <p:animScale>
                                      <p:cBhvr>
                                        <p:cTn id="16" dur="166" decel="50000">
                                          <p:stCondLst>
                                            <p:cond delay="1338"/>
                                          </p:stCondLst>
                                        </p:cTn>
                                        <p:tgtEl>
                                          <p:spTgt spid="23"/>
                                        </p:tgtEl>
                                      </p:cBhvr>
                                      <p:to x="100000" y="100000"/>
                                    </p:animScale>
                                    <p:animScale>
                                      <p:cBhvr>
                                        <p:cTn id="17" dur="26">
                                          <p:stCondLst>
                                            <p:cond delay="1642"/>
                                          </p:stCondLst>
                                        </p:cTn>
                                        <p:tgtEl>
                                          <p:spTgt spid="23"/>
                                        </p:tgtEl>
                                      </p:cBhvr>
                                      <p:to x="100000" y="90000"/>
                                    </p:animScale>
                                    <p:animScale>
                                      <p:cBhvr>
                                        <p:cTn id="18" dur="166" decel="50000">
                                          <p:stCondLst>
                                            <p:cond delay="1668"/>
                                          </p:stCondLst>
                                        </p:cTn>
                                        <p:tgtEl>
                                          <p:spTgt spid="23"/>
                                        </p:tgtEl>
                                      </p:cBhvr>
                                      <p:to x="100000" y="100000"/>
                                    </p:animScale>
                                    <p:animScale>
                                      <p:cBhvr>
                                        <p:cTn id="19" dur="26">
                                          <p:stCondLst>
                                            <p:cond delay="1808"/>
                                          </p:stCondLst>
                                        </p:cTn>
                                        <p:tgtEl>
                                          <p:spTgt spid="23"/>
                                        </p:tgtEl>
                                      </p:cBhvr>
                                      <p:to x="100000" y="95000"/>
                                    </p:animScale>
                                    <p:animScale>
                                      <p:cBhvr>
                                        <p:cTn id="20" dur="166" decel="50000">
                                          <p:stCondLst>
                                            <p:cond delay="1834"/>
                                          </p:stCondLst>
                                        </p:cTn>
                                        <p:tgtEl>
                                          <p:spTgt spid="2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80">
                                          <p:stCondLst>
                                            <p:cond delay="0"/>
                                          </p:stCondLst>
                                        </p:cTn>
                                        <p:tgtEl>
                                          <p:spTgt spid="3"/>
                                        </p:tgtEl>
                                      </p:cBhvr>
                                    </p:animEffect>
                                    <p:anim calcmode="lin" valueType="num">
                                      <p:cBhvr>
                                        <p:cTn id="24"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gtEl>
                                      </p:cBhvr>
                                      <p:to x="100000" y="60000"/>
                                    </p:animScale>
                                    <p:animScale>
                                      <p:cBhvr>
                                        <p:cTn id="30" dur="166" decel="50000">
                                          <p:stCondLst>
                                            <p:cond delay="676"/>
                                          </p:stCondLst>
                                        </p:cTn>
                                        <p:tgtEl>
                                          <p:spTgt spid="3"/>
                                        </p:tgtEl>
                                      </p:cBhvr>
                                      <p:to x="100000" y="100000"/>
                                    </p:animScale>
                                    <p:animScale>
                                      <p:cBhvr>
                                        <p:cTn id="31" dur="26">
                                          <p:stCondLst>
                                            <p:cond delay="1312"/>
                                          </p:stCondLst>
                                        </p:cTn>
                                        <p:tgtEl>
                                          <p:spTgt spid="3"/>
                                        </p:tgtEl>
                                      </p:cBhvr>
                                      <p:to x="100000" y="80000"/>
                                    </p:animScale>
                                    <p:animScale>
                                      <p:cBhvr>
                                        <p:cTn id="32" dur="166" decel="50000">
                                          <p:stCondLst>
                                            <p:cond delay="1338"/>
                                          </p:stCondLst>
                                        </p:cTn>
                                        <p:tgtEl>
                                          <p:spTgt spid="3"/>
                                        </p:tgtEl>
                                      </p:cBhvr>
                                      <p:to x="100000" y="100000"/>
                                    </p:animScale>
                                    <p:animScale>
                                      <p:cBhvr>
                                        <p:cTn id="33" dur="26">
                                          <p:stCondLst>
                                            <p:cond delay="1642"/>
                                          </p:stCondLst>
                                        </p:cTn>
                                        <p:tgtEl>
                                          <p:spTgt spid="3"/>
                                        </p:tgtEl>
                                      </p:cBhvr>
                                      <p:to x="100000" y="90000"/>
                                    </p:animScale>
                                    <p:animScale>
                                      <p:cBhvr>
                                        <p:cTn id="34" dur="166" decel="50000">
                                          <p:stCondLst>
                                            <p:cond delay="1668"/>
                                          </p:stCondLst>
                                        </p:cTn>
                                        <p:tgtEl>
                                          <p:spTgt spid="3"/>
                                        </p:tgtEl>
                                      </p:cBhvr>
                                      <p:to x="100000" y="100000"/>
                                    </p:animScale>
                                    <p:animScale>
                                      <p:cBhvr>
                                        <p:cTn id="35" dur="26">
                                          <p:stCondLst>
                                            <p:cond delay="1808"/>
                                          </p:stCondLst>
                                        </p:cTn>
                                        <p:tgtEl>
                                          <p:spTgt spid="3"/>
                                        </p:tgtEl>
                                      </p:cBhvr>
                                      <p:to x="100000" y="95000"/>
                                    </p:animScale>
                                    <p:animScale>
                                      <p:cBhvr>
                                        <p:cTn id="36" dur="166" decel="50000">
                                          <p:stCondLst>
                                            <p:cond delay="1834"/>
                                          </p:stCondLst>
                                        </p:cTn>
                                        <p:tgtEl>
                                          <p:spTgt spid="3"/>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down)">
                                      <p:cBhvr>
                                        <p:cTn id="39" dur="580">
                                          <p:stCondLst>
                                            <p:cond delay="0"/>
                                          </p:stCondLst>
                                        </p:cTn>
                                        <p:tgtEl>
                                          <p:spTgt spid="2"/>
                                        </p:tgtEl>
                                      </p:cBhvr>
                                    </p:animEffect>
                                    <p:anim calcmode="lin" valueType="num">
                                      <p:cBhvr>
                                        <p:cTn id="40"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45" dur="26">
                                          <p:stCondLst>
                                            <p:cond delay="650"/>
                                          </p:stCondLst>
                                        </p:cTn>
                                        <p:tgtEl>
                                          <p:spTgt spid="2"/>
                                        </p:tgtEl>
                                      </p:cBhvr>
                                      <p:to x="100000" y="60000"/>
                                    </p:animScale>
                                    <p:animScale>
                                      <p:cBhvr>
                                        <p:cTn id="46" dur="166" decel="50000">
                                          <p:stCondLst>
                                            <p:cond delay="676"/>
                                          </p:stCondLst>
                                        </p:cTn>
                                        <p:tgtEl>
                                          <p:spTgt spid="2"/>
                                        </p:tgtEl>
                                      </p:cBhvr>
                                      <p:to x="100000" y="100000"/>
                                    </p:animScale>
                                    <p:animScale>
                                      <p:cBhvr>
                                        <p:cTn id="47" dur="26">
                                          <p:stCondLst>
                                            <p:cond delay="1312"/>
                                          </p:stCondLst>
                                        </p:cTn>
                                        <p:tgtEl>
                                          <p:spTgt spid="2"/>
                                        </p:tgtEl>
                                      </p:cBhvr>
                                      <p:to x="100000" y="80000"/>
                                    </p:animScale>
                                    <p:animScale>
                                      <p:cBhvr>
                                        <p:cTn id="48" dur="166" decel="50000">
                                          <p:stCondLst>
                                            <p:cond delay="1338"/>
                                          </p:stCondLst>
                                        </p:cTn>
                                        <p:tgtEl>
                                          <p:spTgt spid="2"/>
                                        </p:tgtEl>
                                      </p:cBhvr>
                                      <p:to x="100000" y="100000"/>
                                    </p:animScale>
                                    <p:animScale>
                                      <p:cBhvr>
                                        <p:cTn id="49" dur="26">
                                          <p:stCondLst>
                                            <p:cond delay="1642"/>
                                          </p:stCondLst>
                                        </p:cTn>
                                        <p:tgtEl>
                                          <p:spTgt spid="2"/>
                                        </p:tgtEl>
                                      </p:cBhvr>
                                      <p:to x="100000" y="90000"/>
                                    </p:animScale>
                                    <p:animScale>
                                      <p:cBhvr>
                                        <p:cTn id="50" dur="166" decel="50000">
                                          <p:stCondLst>
                                            <p:cond delay="1668"/>
                                          </p:stCondLst>
                                        </p:cTn>
                                        <p:tgtEl>
                                          <p:spTgt spid="2"/>
                                        </p:tgtEl>
                                      </p:cBhvr>
                                      <p:to x="100000" y="100000"/>
                                    </p:animScale>
                                    <p:animScale>
                                      <p:cBhvr>
                                        <p:cTn id="51" dur="26">
                                          <p:stCondLst>
                                            <p:cond delay="1808"/>
                                          </p:stCondLst>
                                        </p:cTn>
                                        <p:tgtEl>
                                          <p:spTgt spid="2"/>
                                        </p:tgtEl>
                                      </p:cBhvr>
                                      <p:to x="100000" y="95000"/>
                                    </p:animScale>
                                    <p:animScale>
                                      <p:cBhvr>
                                        <p:cTn id="52" dur="166" decel="50000">
                                          <p:stCondLst>
                                            <p:cond delay="1834"/>
                                          </p:stCondLst>
                                        </p:cTn>
                                        <p:tgtEl>
                                          <p:spTgt spid="2"/>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21" presetClass="entr" presetSubtype="1"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wheel(1)">
                                      <p:cBhvr>
                                        <p:cTn id="57" dur="2000"/>
                                        <p:tgtEl>
                                          <p:spTgt spid="20"/>
                                        </p:tgtEl>
                                      </p:cBhvr>
                                    </p:animEffect>
                                  </p:childTnLst>
                                </p:cTn>
                              </p:par>
                              <p:par>
                                <p:cTn id="58" presetID="21" presetClass="entr" presetSubtype="1"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wheel(1)">
                                      <p:cBhvr>
                                        <p:cTn id="60" dur="2000"/>
                                        <p:tgtEl>
                                          <p:spTgt spid="11"/>
                                        </p:tgtEl>
                                      </p:cBhvr>
                                    </p:animEffect>
                                  </p:childTnLst>
                                </p:cTn>
                              </p:par>
                              <p:par>
                                <p:cTn id="61" presetID="21" presetClass="entr" presetSubtype="1" fill="hold" grpId="0"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wheel(1)">
                                      <p:cBhvr>
                                        <p:cTn id="63" dur="2000"/>
                                        <p:tgtEl>
                                          <p:spTgt spid="7"/>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grpId="0" nodeType="click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p:cTn id="73" dur="500" fill="hold"/>
                                        <p:tgtEl>
                                          <p:spTgt spid="22"/>
                                        </p:tgtEl>
                                        <p:attrNameLst>
                                          <p:attrName>ppt_w</p:attrName>
                                        </p:attrNameLst>
                                      </p:cBhvr>
                                      <p:tavLst>
                                        <p:tav tm="0">
                                          <p:val>
                                            <p:fltVal val="0"/>
                                          </p:val>
                                        </p:tav>
                                        <p:tav tm="100000">
                                          <p:val>
                                            <p:strVal val="#ppt_w"/>
                                          </p:val>
                                        </p:tav>
                                      </p:tavLst>
                                    </p:anim>
                                    <p:anim calcmode="lin" valueType="num">
                                      <p:cBhvr>
                                        <p:cTn id="74" dur="500" fill="hold"/>
                                        <p:tgtEl>
                                          <p:spTgt spid="22"/>
                                        </p:tgtEl>
                                        <p:attrNameLst>
                                          <p:attrName>ppt_h</p:attrName>
                                        </p:attrNameLst>
                                      </p:cBhvr>
                                      <p:tavLst>
                                        <p:tav tm="0">
                                          <p:val>
                                            <p:fltVal val="0"/>
                                          </p:val>
                                        </p:tav>
                                        <p:tav tm="100000">
                                          <p:val>
                                            <p:strVal val="#ppt_h"/>
                                          </p:val>
                                        </p:tav>
                                      </p:tavLst>
                                    </p:anim>
                                    <p:animEffect transition="in" filter="fade">
                                      <p:cBhvr>
                                        <p:cTn id="75" dur="500"/>
                                        <p:tgtEl>
                                          <p:spTgt spid="22"/>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500" fill="hold"/>
                                        <p:tgtEl>
                                          <p:spTgt spid="9"/>
                                        </p:tgtEl>
                                        <p:attrNameLst>
                                          <p:attrName>ppt_w</p:attrName>
                                        </p:attrNameLst>
                                      </p:cBhvr>
                                      <p:tavLst>
                                        <p:tav tm="0">
                                          <p:val>
                                            <p:fltVal val="0"/>
                                          </p:val>
                                        </p:tav>
                                        <p:tav tm="100000">
                                          <p:val>
                                            <p:strVal val="#ppt_w"/>
                                          </p:val>
                                        </p:tav>
                                      </p:tavLst>
                                    </p:anim>
                                    <p:anim calcmode="lin" valueType="num">
                                      <p:cBhvr>
                                        <p:cTn id="79" dur="500" fill="hold"/>
                                        <p:tgtEl>
                                          <p:spTgt spid="9"/>
                                        </p:tgtEl>
                                        <p:attrNameLst>
                                          <p:attrName>ppt_h</p:attrName>
                                        </p:attrNameLst>
                                      </p:cBhvr>
                                      <p:tavLst>
                                        <p:tav tm="0">
                                          <p:val>
                                            <p:fltVal val="0"/>
                                          </p:val>
                                        </p:tav>
                                        <p:tav tm="100000">
                                          <p:val>
                                            <p:strVal val="#ppt_h"/>
                                          </p:val>
                                        </p:tav>
                                      </p:tavLst>
                                    </p:anim>
                                    <p:animEffect transition="in" filter="fade">
                                      <p:cBhvr>
                                        <p:cTn id="80" dur="500"/>
                                        <p:tgtEl>
                                          <p:spTgt spid="9"/>
                                        </p:tgtEl>
                                      </p:cBhvr>
                                    </p:animEffect>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500" fill="hold"/>
                                        <p:tgtEl>
                                          <p:spTgt spid="10"/>
                                        </p:tgtEl>
                                        <p:attrNameLst>
                                          <p:attrName>ppt_x</p:attrName>
                                        </p:attrNameLst>
                                      </p:cBhvr>
                                      <p:tavLst>
                                        <p:tav tm="0">
                                          <p:val>
                                            <p:strVal val="0-#ppt_w/2"/>
                                          </p:val>
                                        </p:tav>
                                        <p:tav tm="100000">
                                          <p:val>
                                            <p:strVal val="#ppt_x"/>
                                          </p:val>
                                        </p:tav>
                                      </p:tavLst>
                                    </p:anim>
                                    <p:anim calcmode="lin" valueType="num">
                                      <p:cBhvr additive="base">
                                        <p:cTn id="86" dur="500" fill="hold"/>
                                        <p:tgtEl>
                                          <p:spTgt spid="10"/>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500" fill="hold"/>
                                        <p:tgtEl>
                                          <p:spTgt spid="4"/>
                                        </p:tgtEl>
                                        <p:attrNameLst>
                                          <p:attrName>ppt_x</p:attrName>
                                        </p:attrNameLst>
                                      </p:cBhvr>
                                      <p:tavLst>
                                        <p:tav tm="0">
                                          <p:val>
                                            <p:strVal val="0-#ppt_w/2"/>
                                          </p:val>
                                        </p:tav>
                                        <p:tav tm="100000">
                                          <p:val>
                                            <p:strVal val="#ppt_x"/>
                                          </p:val>
                                        </p:tav>
                                      </p:tavLst>
                                    </p:anim>
                                    <p:anim calcmode="lin" valueType="num">
                                      <p:cBhvr additive="base">
                                        <p:cTn id="90" dur="500" fill="hold"/>
                                        <p:tgtEl>
                                          <p:spTgt spid="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500" fill="hold"/>
                                        <p:tgtEl>
                                          <p:spTgt spid="16"/>
                                        </p:tgtEl>
                                        <p:attrNameLst>
                                          <p:attrName>ppt_x</p:attrName>
                                        </p:attrNameLst>
                                      </p:cBhvr>
                                      <p:tavLst>
                                        <p:tav tm="0">
                                          <p:val>
                                            <p:strVal val="0-#ppt_w/2"/>
                                          </p:val>
                                        </p:tav>
                                        <p:tav tm="100000">
                                          <p:val>
                                            <p:strVal val="#ppt_x"/>
                                          </p:val>
                                        </p:tav>
                                      </p:tavLst>
                                    </p:anim>
                                    <p:anim calcmode="lin" valueType="num">
                                      <p:cBhvr additive="base">
                                        <p:cTn id="94"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0" grpId="0" animBg="1"/>
      <p:bldP spid="16" grpId="0" animBg="1"/>
      <p:bldP spid="2" grpId="0"/>
      <p:bldP spid="7" grpId="0"/>
      <p:bldP spid="9" grpId="0"/>
      <p:bldP spid="10" grpId="0"/>
      <p:bldP spid="4" grpId="0"/>
      <p:bldP spid="3" grpId="0"/>
      <p:bldP spid="11" grpId="0"/>
      <p:bldP spid="1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98665" y="0"/>
            <a:ext cx="4103912" cy="1325563"/>
          </a:xfrm>
        </p:spPr>
        <p:txBody>
          <a:bodyPr>
            <a:normAutofit/>
          </a:bodyPr>
          <a:lstStyle/>
          <a:p>
            <a:r>
              <a:rPr lang="en-GB" sz="4000" dirty="0"/>
              <a:t>Where next...</a:t>
            </a:r>
          </a:p>
        </p:txBody>
      </p:sp>
      <p:grpSp>
        <p:nvGrpSpPr>
          <p:cNvPr id="2" name="Group 1">
            <a:extLst>
              <a:ext uri="{FF2B5EF4-FFF2-40B4-BE49-F238E27FC236}">
                <a16:creationId xmlns:a16="http://schemas.microsoft.com/office/drawing/2014/main" id="{807E8EBE-ABAF-4B30-9B4C-04440E26F2A2}"/>
              </a:ext>
            </a:extLst>
          </p:cNvPr>
          <p:cNvGrpSpPr/>
          <p:nvPr/>
        </p:nvGrpSpPr>
        <p:grpSpPr>
          <a:xfrm>
            <a:off x="327144" y="1096538"/>
            <a:ext cx="2960916" cy="4073840"/>
            <a:chOff x="593309" y="1079353"/>
            <a:chExt cx="2960916" cy="4073840"/>
          </a:xfrm>
        </p:grpSpPr>
        <p:sp>
          <p:nvSpPr>
            <p:cNvPr id="7" name="Title 2"/>
            <p:cNvSpPr txBox="1">
              <a:spLocks/>
            </p:cNvSpPr>
            <p:nvPr/>
          </p:nvSpPr>
          <p:spPr>
            <a:xfrm>
              <a:off x="879059" y="1079353"/>
              <a:ext cx="146413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GB" sz="4000" dirty="0"/>
                <a:t>Ask!</a:t>
              </a:r>
            </a:p>
          </p:txBody>
        </p:sp>
        <p:sp>
          <p:nvSpPr>
            <p:cNvPr id="12" name="TextBox 11"/>
            <p:cNvSpPr txBox="1"/>
            <p:nvPr/>
          </p:nvSpPr>
          <p:spPr>
            <a:xfrm>
              <a:off x="593309" y="3521977"/>
              <a:ext cx="2960916" cy="1631216"/>
            </a:xfrm>
            <a:prstGeom prst="rect">
              <a:avLst/>
            </a:prstGeom>
            <a:noFill/>
          </p:spPr>
          <p:txBody>
            <a:bodyPr wrap="square" rtlCol="0">
              <a:spAutoFit/>
            </a:bodyPr>
            <a:lstStyle/>
            <a:p>
              <a:r>
                <a:rPr lang="en-GB" sz="2000" dirty="0"/>
                <a:t>About:</a:t>
              </a:r>
            </a:p>
            <a:p>
              <a:pPr marL="285750" indent="-285750">
                <a:buFont typeface="Arial" panose="020B0604020202020204" pitchFamily="34" charset="0"/>
                <a:buChar char="•"/>
              </a:pPr>
              <a:r>
                <a:rPr lang="en-GB" sz="2000" dirty="0"/>
                <a:t>Life at university</a:t>
              </a:r>
            </a:p>
            <a:p>
              <a:pPr marL="285750" indent="-285750">
                <a:buFont typeface="Arial" panose="020B0604020202020204" pitchFamily="34" charset="0"/>
                <a:buChar char="•"/>
              </a:pPr>
              <a:r>
                <a:rPr lang="en-GB" sz="2000" dirty="0"/>
                <a:t>Applying to courses</a:t>
              </a:r>
            </a:p>
            <a:p>
              <a:pPr marL="285750" indent="-285750">
                <a:buFont typeface="Arial" panose="020B0604020202020204" pitchFamily="34" charset="0"/>
                <a:buChar char="•"/>
              </a:pPr>
              <a:r>
                <a:rPr lang="en-GB" sz="2000" dirty="0"/>
                <a:t>Student finance</a:t>
              </a:r>
            </a:p>
            <a:p>
              <a:pPr marL="285750" indent="-285750">
                <a:buFont typeface="Arial" panose="020B0604020202020204" pitchFamily="34" charset="0"/>
                <a:buChar char="•"/>
              </a:pPr>
              <a:r>
                <a:rPr lang="en-GB" sz="2000" dirty="0"/>
                <a:t>Careers and skills</a:t>
              </a:r>
            </a:p>
          </p:txBody>
        </p:sp>
        <p:pic>
          <p:nvPicPr>
            <p:cNvPr id="1026" name="Picture 2" descr="Image result for question mark icon">
              <a:hlinkClick r:id="rId2"/>
            </p:cNvPr>
            <p:cNvPicPr>
              <a:picLocks noChangeAspect="1" noChangeArrowheads="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65016" y="2244124"/>
              <a:ext cx="1260000" cy="12600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 name="Group 3">
            <a:extLst>
              <a:ext uri="{FF2B5EF4-FFF2-40B4-BE49-F238E27FC236}">
                <a16:creationId xmlns:a16="http://schemas.microsoft.com/office/drawing/2014/main" id="{F35A89AE-AA4F-45D4-8059-9805352582E6}"/>
              </a:ext>
            </a:extLst>
          </p:cNvPr>
          <p:cNvGrpSpPr/>
          <p:nvPr/>
        </p:nvGrpSpPr>
        <p:grpSpPr>
          <a:xfrm>
            <a:off x="3060081" y="1096538"/>
            <a:ext cx="2969079" cy="3761066"/>
            <a:chOff x="3740089" y="1079353"/>
            <a:chExt cx="2969079" cy="3761066"/>
          </a:xfrm>
        </p:grpSpPr>
        <p:sp>
          <p:nvSpPr>
            <p:cNvPr id="8" name="Title 2"/>
            <p:cNvSpPr txBox="1">
              <a:spLocks/>
            </p:cNvSpPr>
            <p:nvPr/>
          </p:nvSpPr>
          <p:spPr>
            <a:xfrm>
              <a:off x="4161912" y="1079353"/>
              <a:ext cx="146413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GB" sz="4000" dirty="0"/>
                <a:t>Talk!</a:t>
              </a:r>
            </a:p>
          </p:txBody>
        </p:sp>
        <p:sp>
          <p:nvSpPr>
            <p:cNvPr id="13" name="TextBox 12"/>
            <p:cNvSpPr txBox="1"/>
            <p:nvPr/>
          </p:nvSpPr>
          <p:spPr>
            <a:xfrm>
              <a:off x="3740089" y="3516980"/>
              <a:ext cx="2969079" cy="1323439"/>
            </a:xfrm>
            <a:prstGeom prst="rect">
              <a:avLst/>
            </a:prstGeom>
            <a:noFill/>
          </p:spPr>
          <p:txBody>
            <a:bodyPr wrap="square" rtlCol="0">
              <a:spAutoFit/>
            </a:bodyPr>
            <a:lstStyle/>
            <a:p>
              <a:r>
                <a:rPr lang="en-GB" sz="2000" dirty="0"/>
                <a:t>To:</a:t>
              </a:r>
            </a:p>
            <a:p>
              <a:pPr marL="285750" indent="-285750">
                <a:buFont typeface="Arial" panose="020B0604020202020204" pitchFamily="34" charset="0"/>
                <a:buChar char="•"/>
              </a:pPr>
              <a:r>
                <a:rPr lang="en-GB" sz="2000" dirty="0"/>
                <a:t>Parents/ Guardians</a:t>
              </a:r>
            </a:p>
            <a:p>
              <a:pPr marL="285750" indent="-285750">
                <a:buFont typeface="Arial" panose="020B0604020202020204" pitchFamily="34" charset="0"/>
                <a:buChar char="•"/>
              </a:pPr>
              <a:r>
                <a:rPr lang="en-GB" sz="2000" dirty="0"/>
                <a:t>Teachers</a:t>
              </a:r>
            </a:p>
            <a:p>
              <a:pPr marL="285750" indent="-285750">
                <a:buFont typeface="Arial" panose="020B0604020202020204" pitchFamily="34" charset="0"/>
                <a:buChar char="•"/>
              </a:pPr>
              <a:r>
                <a:rPr lang="en-GB" sz="2000" dirty="0"/>
                <a:t>Careers advisors</a:t>
              </a:r>
            </a:p>
          </p:txBody>
        </p:sp>
        <p:pic>
          <p:nvPicPr>
            <p:cNvPr id="1028" name="Picture 4" descr="Image result for talk icon">
              <a:hlinkClick r:id="rId4"/>
            </p:cNvPr>
            <p:cNvPicPr>
              <a:picLocks noChangeAspect="1" noChangeArrowheads="1"/>
            </p:cNvPicPr>
            <p:nvPr/>
          </p:nvPicPr>
          <p:blipFill>
            <a:blip r:embed="rId5">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155106" y="2109502"/>
              <a:ext cx="1260000" cy="12600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Group 4">
            <a:extLst>
              <a:ext uri="{FF2B5EF4-FFF2-40B4-BE49-F238E27FC236}">
                <a16:creationId xmlns:a16="http://schemas.microsoft.com/office/drawing/2014/main" id="{372F4BE3-7F17-420A-8468-54D86364746D}"/>
              </a:ext>
            </a:extLst>
          </p:cNvPr>
          <p:cNvGrpSpPr/>
          <p:nvPr/>
        </p:nvGrpSpPr>
        <p:grpSpPr>
          <a:xfrm>
            <a:off x="5818824" y="1019335"/>
            <a:ext cx="2993574" cy="4068842"/>
            <a:chOff x="6895032" y="918561"/>
            <a:chExt cx="2993574" cy="4068842"/>
          </a:xfrm>
        </p:grpSpPr>
        <p:sp>
          <p:nvSpPr>
            <p:cNvPr id="6" name="Title 2"/>
            <p:cNvSpPr txBox="1">
              <a:spLocks/>
            </p:cNvSpPr>
            <p:nvPr/>
          </p:nvSpPr>
          <p:spPr>
            <a:xfrm>
              <a:off x="7139963" y="918561"/>
              <a:ext cx="274864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GB" sz="4000" dirty="0"/>
                <a:t>Research!</a:t>
              </a:r>
            </a:p>
          </p:txBody>
        </p:sp>
        <p:sp>
          <p:nvSpPr>
            <p:cNvPr id="14" name="TextBox 13"/>
            <p:cNvSpPr txBox="1"/>
            <p:nvPr/>
          </p:nvSpPr>
          <p:spPr>
            <a:xfrm>
              <a:off x="6895032" y="3356187"/>
              <a:ext cx="2773137" cy="1631216"/>
            </a:xfrm>
            <a:prstGeom prst="rect">
              <a:avLst/>
            </a:prstGeom>
            <a:noFill/>
          </p:spPr>
          <p:txBody>
            <a:bodyPr wrap="square" rtlCol="0">
              <a:spAutoFit/>
            </a:bodyPr>
            <a:lstStyle/>
            <a:p>
              <a:r>
                <a:rPr lang="en-GB" sz="2000" dirty="0"/>
                <a:t>At:</a:t>
              </a:r>
            </a:p>
            <a:p>
              <a:pPr marL="285750" indent="-285750">
                <a:buFont typeface="Arial" panose="020B0604020202020204" pitchFamily="34" charset="0"/>
                <a:buChar char="•"/>
              </a:pPr>
              <a:r>
                <a:rPr lang="en-GB" sz="2000" dirty="0"/>
                <a:t>prospects.ac.uk</a:t>
              </a:r>
            </a:p>
            <a:p>
              <a:pPr marL="285750" indent="-285750">
                <a:buFont typeface="Arial" panose="020B0604020202020204" pitchFamily="34" charset="0"/>
                <a:buChar char="•"/>
              </a:pPr>
              <a:r>
                <a:rPr lang="en-GB" sz="2000" dirty="0"/>
                <a:t>ucas.com</a:t>
              </a:r>
            </a:p>
            <a:p>
              <a:pPr marL="285750" indent="-285750">
                <a:buFont typeface="Arial" panose="020B0604020202020204" pitchFamily="34" charset="0"/>
                <a:buChar char="•"/>
              </a:pPr>
              <a:r>
                <a:rPr lang="en-GB" sz="2000" dirty="0"/>
                <a:t>discoveruni.org.uk</a:t>
              </a:r>
            </a:p>
            <a:p>
              <a:pPr marL="285750" indent="-285750">
                <a:buFont typeface="Arial" panose="020B0604020202020204" pitchFamily="34" charset="0"/>
                <a:buChar char="•"/>
              </a:pPr>
              <a:r>
                <a:rPr lang="en-GB" sz="2000" dirty="0" err="1"/>
                <a:t>heppsy</a:t>
              </a:r>
              <a:r>
                <a:rPr lang="en-GB" sz="2000" dirty="0"/>
                <a:t>/learners</a:t>
              </a:r>
            </a:p>
          </p:txBody>
        </p:sp>
        <p:pic>
          <p:nvPicPr>
            <p:cNvPr id="15" name="Picture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41316" y="1876709"/>
              <a:ext cx="1404000" cy="1404000"/>
            </a:xfrm>
            <a:prstGeom prst="rect">
              <a:avLst/>
            </a:prstGeom>
          </p:spPr>
        </p:pic>
      </p:grpSp>
      <p:sp>
        <p:nvSpPr>
          <p:cNvPr id="16" name="Title 2">
            <a:extLst>
              <a:ext uri="{FF2B5EF4-FFF2-40B4-BE49-F238E27FC236}">
                <a16:creationId xmlns:a16="http://schemas.microsoft.com/office/drawing/2014/main" id="{94C23E6A-B5D8-4EAB-9A2F-DEC49B6F9F73}"/>
              </a:ext>
            </a:extLst>
          </p:cNvPr>
          <p:cNvSpPr txBox="1">
            <a:spLocks/>
          </p:cNvSpPr>
          <p:nvPr/>
        </p:nvSpPr>
        <p:spPr>
          <a:xfrm>
            <a:off x="9554330" y="978363"/>
            <a:ext cx="226207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GB" sz="4000" dirty="0"/>
              <a:t>Follow!</a:t>
            </a:r>
          </a:p>
        </p:txBody>
      </p:sp>
      <p:pic>
        <p:nvPicPr>
          <p:cNvPr id="10" name="Picture 4">
            <a:extLst>
              <a:ext uri="{FF2B5EF4-FFF2-40B4-BE49-F238E27FC236}">
                <a16:creationId xmlns:a16="http://schemas.microsoft.com/office/drawing/2014/main" id="{20DCA968-EA87-4851-A40C-45980EEC210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41607" y="2233396"/>
            <a:ext cx="1175393" cy="117457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ow School Librarians Connect Using Twitter - Elementary Librarian">
            <a:extLst>
              <a:ext uri="{FF2B5EF4-FFF2-40B4-BE49-F238E27FC236}">
                <a16:creationId xmlns:a16="http://schemas.microsoft.com/office/drawing/2014/main" id="{21EB92D5-A36F-494C-AE00-62F6A97F4F8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88010" y="2013012"/>
            <a:ext cx="686527" cy="686527"/>
          </a:xfrm>
          <a:prstGeom prst="flowChartAlternateProcess">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966848D9-3900-4506-A3F5-AB7BB6C27E4A}"/>
              </a:ext>
            </a:extLst>
          </p:cNvPr>
          <p:cNvSpPr txBox="1"/>
          <p:nvPr/>
        </p:nvSpPr>
        <p:spPr>
          <a:xfrm>
            <a:off x="8903942" y="3456961"/>
            <a:ext cx="3211929" cy="1908215"/>
          </a:xfrm>
          <a:prstGeom prst="rect">
            <a:avLst/>
          </a:prstGeom>
          <a:noFill/>
        </p:spPr>
        <p:txBody>
          <a:bodyPr wrap="square" rtlCol="0">
            <a:spAutoFit/>
          </a:bodyPr>
          <a:lstStyle/>
          <a:p>
            <a:r>
              <a:rPr lang="en-GB" sz="2000" dirty="0"/>
              <a:t>On:</a:t>
            </a:r>
          </a:p>
          <a:p>
            <a:pPr marL="285750" indent="-285750">
              <a:buFont typeface="Arial" panose="020B0604020202020204" pitchFamily="34" charset="0"/>
              <a:buChar char="•"/>
            </a:pPr>
            <a:r>
              <a:rPr lang="en-GB" sz="2000" dirty="0"/>
              <a:t>Twitter: </a:t>
            </a:r>
            <a:r>
              <a:rPr lang="en-GB" dirty="0"/>
              <a:t>@</a:t>
            </a:r>
            <a:r>
              <a:rPr lang="en-GB" dirty="0" err="1"/>
              <a:t>HeppSYbustour</a:t>
            </a:r>
            <a:endParaRPr lang="en-GB" sz="2000" dirty="0"/>
          </a:p>
          <a:p>
            <a:pPr marL="285750" indent="-285750">
              <a:buFont typeface="Arial" panose="020B0604020202020204" pitchFamily="34" charset="0"/>
              <a:buChar char="•"/>
            </a:pPr>
            <a:r>
              <a:rPr lang="en-GB" sz="2000" dirty="0"/>
              <a:t>Instagram: </a:t>
            </a:r>
            <a:r>
              <a:rPr lang="en-GB" dirty="0"/>
              <a:t>@</a:t>
            </a:r>
            <a:r>
              <a:rPr lang="en-GB" dirty="0" err="1"/>
              <a:t>heppsy_bus_tour</a:t>
            </a:r>
            <a:endParaRPr lang="en-GB" sz="2000" dirty="0"/>
          </a:p>
          <a:p>
            <a:pPr marL="285750" indent="-285750">
              <a:buFont typeface="Arial" panose="020B0604020202020204" pitchFamily="34" charset="0"/>
              <a:buChar char="•"/>
            </a:pPr>
            <a:r>
              <a:rPr lang="en-GB" sz="2000" dirty="0"/>
              <a:t>For updates, HE information and activities </a:t>
            </a:r>
          </a:p>
        </p:txBody>
      </p:sp>
    </p:spTree>
    <p:extLst>
      <p:ext uri="{BB962C8B-B14F-4D97-AF65-F5344CB8AC3E}">
        <p14:creationId xmlns:p14="http://schemas.microsoft.com/office/powerpoint/2010/main" val="556570766"/>
      </p:ext>
    </p:extLst>
  </p:cSld>
  <p:clrMapOvr>
    <a:masterClrMapping/>
  </p:clrMapOvr>
</p:sld>
</file>

<file path=ppt/theme/theme1.xml><?xml version="1.0" encoding="utf-8"?>
<a:theme xmlns:a="http://schemas.openxmlformats.org/drawingml/2006/main" name="Main Logos">
  <a:themeElements>
    <a:clrScheme name="Custom 8">
      <a:dk1>
        <a:srgbClr val="000000"/>
      </a:dk1>
      <a:lt1>
        <a:srgbClr val="FFFFFF"/>
      </a:lt1>
      <a:dk2>
        <a:srgbClr val="666666"/>
      </a:dk2>
      <a:lt2>
        <a:srgbClr val="F3FAFB"/>
      </a:lt2>
      <a:accent1>
        <a:srgbClr val="6B237B"/>
      </a:accent1>
      <a:accent2>
        <a:srgbClr val="AC025B"/>
      </a:accent2>
      <a:accent3>
        <a:srgbClr val="00AAEF"/>
      </a:accent3>
      <a:accent4>
        <a:srgbClr val="231B68"/>
      </a:accent4>
      <a:accent5>
        <a:srgbClr val="7FBA00"/>
      </a:accent5>
      <a:accent6>
        <a:srgbClr val="000000"/>
      </a:accent6>
      <a:hlink>
        <a:srgbClr val="AC025B"/>
      </a:hlink>
      <a:folHlink>
        <a:srgbClr val="AC025B"/>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31AF7EBC-13E5-4000-A0CA-8C91037A0D85}"/>
    </a:ext>
  </a:extLst>
</a:theme>
</file>

<file path=ppt/theme/theme2.xml><?xml version="1.0" encoding="utf-8"?>
<a:theme xmlns:a="http://schemas.openxmlformats.org/drawingml/2006/main" name="All Partners">
  <a:themeElements>
    <a:clrScheme name="HeppSY">
      <a:dk1>
        <a:srgbClr val="000000"/>
      </a:dk1>
      <a:lt1>
        <a:srgbClr val="FFFFFF"/>
      </a:lt1>
      <a:dk2>
        <a:srgbClr val="666666"/>
      </a:dk2>
      <a:lt2>
        <a:srgbClr val="F3FAFB"/>
      </a:lt2>
      <a:accent1>
        <a:srgbClr val="97C238"/>
      </a:accent1>
      <a:accent2>
        <a:srgbClr val="9999CC"/>
      </a:accent2>
      <a:accent3>
        <a:srgbClr val="AEDBE5"/>
      </a:accent3>
      <a:accent4>
        <a:srgbClr val="F39618"/>
      </a:accent4>
      <a:accent5>
        <a:srgbClr val="000000"/>
      </a:accent5>
      <a:accent6>
        <a:srgbClr val="FEFFFF"/>
      </a:accent6>
      <a:hlink>
        <a:srgbClr val="97C238"/>
      </a:hlink>
      <a:folHlink>
        <a:srgbClr val="97C238"/>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DD4B4525-3ED9-4B55-8777-E2FCB41DDE72}"/>
    </a:ext>
  </a:extLst>
</a:theme>
</file>

<file path=ppt/theme/theme3.xml><?xml version="1.0" encoding="utf-8"?>
<a:theme xmlns:a="http://schemas.openxmlformats.org/drawingml/2006/main" name="All Colleges">
  <a:themeElements>
    <a:clrScheme name="HeppSY">
      <a:dk1>
        <a:srgbClr val="000000"/>
      </a:dk1>
      <a:lt1>
        <a:srgbClr val="FFFFFF"/>
      </a:lt1>
      <a:dk2>
        <a:srgbClr val="666666"/>
      </a:dk2>
      <a:lt2>
        <a:srgbClr val="F3FAFB"/>
      </a:lt2>
      <a:accent1>
        <a:srgbClr val="97C238"/>
      </a:accent1>
      <a:accent2>
        <a:srgbClr val="9999CC"/>
      </a:accent2>
      <a:accent3>
        <a:srgbClr val="AEDBE5"/>
      </a:accent3>
      <a:accent4>
        <a:srgbClr val="F39618"/>
      </a:accent4>
      <a:accent5>
        <a:srgbClr val="000000"/>
      </a:accent5>
      <a:accent6>
        <a:srgbClr val="FEFFFF"/>
      </a:accent6>
      <a:hlink>
        <a:srgbClr val="97C238"/>
      </a:hlink>
      <a:folHlink>
        <a:srgbClr val="97C238"/>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71D32108-4640-4D37-9330-8E463688C025}"/>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HeppSY Powerpoint Template edit</Template>
  <TotalTime>481</TotalTime>
  <Words>2652</Words>
  <Application>Microsoft Office PowerPoint</Application>
  <PresentationFormat>Widescreen</PresentationFormat>
  <Paragraphs>321</Paragraphs>
  <Slides>47</Slides>
  <Notes>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47</vt:i4>
      </vt:variant>
    </vt:vector>
  </HeadingPairs>
  <TitlesOfParts>
    <vt:vector size="57" baseType="lpstr">
      <vt:lpstr>Arial</vt:lpstr>
      <vt:lpstr>Arial Rounded MT Bold</vt:lpstr>
      <vt:lpstr>Calibri</vt:lpstr>
      <vt:lpstr>Calibri Light</vt:lpstr>
      <vt:lpstr>Eras Demi ITC</vt:lpstr>
      <vt:lpstr>Verdana</vt:lpstr>
      <vt:lpstr>Wingdings 3</vt:lpstr>
      <vt:lpstr>Main Logos</vt:lpstr>
      <vt:lpstr>All Partners</vt:lpstr>
      <vt:lpstr>All Colleges</vt:lpstr>
      <vt:lpstr>PowerPoint Presentation</vt:lpstr>
      <vt:lpstr>These resources are provided by HeppSY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Where next...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Katrina Heath</dc:creator>
  <cp:lastModifiedBy>Fay Robinson</cp:lastModifiedBy>
  <cp:revision>50</cp:revision>
  <dcterms:created xsi:type="dcterms:W3CDTF">2019-06-10T13:43:06Z</dcterms:created>
  <dcterms:modified xsi:type="dcterms:W3CDTF">2020-05-21T08:43:12Z</dcterms:modified>
</cp:coreProperties>
</file>