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2" r:id="rId1"/>
    <p:sldMasterId id="2147483678" r:id="rId2"/>
    <p:sldMasterId id="2147483714" r:id="rId3"/>
  </p:sldMasterIdLst>
  <p:notesMasterIdLst>
    <p:notesMasterId r:id="rId32"/>
  </p:notesMasterIdLst>
  <p:sldIdLst>
    <p:sldId id="256" r:id="rId4"/>
    <p:sldId id="260" r:id="rId5"/>
    <p:sldId id="265" r:id="rId6"/>
    <p:sldId id="290" r:id="rId7"/>
    <p:sldId id="305" r:id="rId8"/>
    <p:sldId id="291" r:id="rId9"/>
    <p:sldId id="292" r:id="rId10"/>
    <p:sldId id="293" r:id="rId11"/>
    <p:sldId id="294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310" r:id="rId21"/>
    <p:sldId id="277" r:id="rId22"/>
    <p:sldId id="279" r:id="rId23"/>
    <p:sldId id="281" r:id="rId24"/>
    <p:sldId id="283" r:id="rId25"/>
    <p:sldId id="285" r:id="rId26"/>
    <p:sldId id="311" r:id="rId27"/>
    <p:sldId id="287" r:id="rId28"/>
    <p:sldId id="288" r:id="rId29"/>
    <p:sldId id="312" r:id="rId30"/>
    <p:sldId id="313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EC23AE7-72B4-421B-8433-6BCC37FDD8A7}">
          <p14:sldIdLst>
            <p14:sldId id="256"/>
            <p14:sldId id="260"/>
            <p14:sldId id="265"/>
            <p14:sldId id="290"/>
            <p14:sldId id="305"/>
            <p14:sldId id="291"/>
            <p14:sldId id="292"/>
            <p14:sldId id="293"/>
            <p14:sldId id="294"/>
            <p14:sldId id="268"/>
            <p14:sldId id="270"/>
            <p14:sldId id="271"/>
            <p14:sldId id="272"/>
            <p14:sldId id="273"/>
            <p14:sldId id="274"/>
            <p14:sldId id="275"/>
            <p14:sldId id="276"/>
            <p14:sldId id="310"/>
            <p14:sldId id="277"/>
            <p14:sldId id="279"/>
            <p14:sldId id="281"/>
            <p14:sldId id="283"/>
            <p14:sldId id="285"/>
            <p14:sldId id="311"/>
            <p14:sldId id="287"/>
            <p14:sldId id="288"/>
            <p14:sldId id="312"/>
            <p14:sldId id="31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cob flannery" initials="jf" lastIdx="1" clrIdx="0">
    <p:extLst>
      <p:ext uri="{19B8F6BF-5375-455C-9EA6-DF929625EA0E}">
        <p15:presenceInfo xmlns:p15="http://schemas.microsoft.com/office/powerpoint/2012/main" userId="81825a82709670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23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4"/>
  </p:normalViewPr>
  <p:slideViewPr>
    <p:cSldViewPr snapToGrid="0" snapToObjects="1">
      <p:cViewPr varScale="1">
        <p:scale>
          <a:sx n="68" d="100"/>
          <a:sy n="68" d="100"/>
        </p:scale>
        <p:origin x="81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5D8A7-1323-F64B-BAE0-EABBA4D89DB5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DF47E-12AA-B542-95EF-52A7AE2A78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444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4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5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6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7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8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9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10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11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12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6DE80-E248-424B-B297-D193E3919E3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22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r>
              <a:rPr lang="en-GB" altLang="en-GB" dirty="0"/>
              <a:t>1. screen use in bed- before bed time!</a:t>
            </a:r>
          </a:p>
          <a:p>
            <a:r>
              <a:rPr lang="en-GB" altLang="en-GB" dirty="0"/>
              <a:t>2. messy bed AND</a:t>
            </a:r>
            <a:r>
              <a:rPr lang="en-GB" altLang="en-GB" baseline="0" dirty="0"/>
              <a:t> the pillows are cushions</a:t>
            </a:r>
          </a:p>
          <a:p>
            <a:r>
              <a:rPr lang="en-GB" altLang="en-GB" baseline="0" dirty="0"/>
              <a:t>3. lamp AND bedroom light on</a:t>
            </a:r>
          </a:p>
          <a:p>
            <a:r>
              <a:rPr lang="en-GB" altLang="en-GB" baseline="0" dirty="0"/>
              <a:t>4. more mess--&gt; distraction</a:t>
            </a:r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14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r>
              <a:rPr lang="en-GB" altLang="en-GB" dirty="0"/>
              <a:t>1.</a:t>
            </a:r>
            <a:r>
              <a:rPr lang="en-GB" altLang="en-GB" baseline="0" dirty="0"/>
              <a:t> free of clutter</a:t>
            </a:r>
          </a:p>
          <a:p>
            <a:r>
              <a:rPr lang="en-GB" altLang="en-GB" baseline="0" dirty="0"/>
              <a:t>2. clean bed with comfortable mattress and pillows</a:t>
            </a:r>
          </a:p>
          <a:p>
            <a:r>
              <a:rPr lang="en-GB" altLang="en-GB" baseline="0" dirty="0"/>
              <a:t>3. curtain/shades able to block or let in natural daylight</a:t>
            </a:r>
          </a:p>
          <a:p>
            <a:r>
              <a:rPr lang="en-GB" altLang="en-GB" baseline="0" dirty="0"/>
              <a:t>4. lamp turned off </a:t>
            </a:r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15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16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17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19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20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21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22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23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GB" alt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40F7B55A-F8F4-47FB-AA86-A41B3AEB9D35}" type="slidenum">
              <a:rPr lang="en-GB" altLang="en-GB" smtClean="0"/>
              <a:t>25</a:t>
            </a:fld>
            <a:endParaRPr lang="en-GB" altLang="en-GB" dirty="0"/>
          </a:p>
        </p:txBody>
      </p:sp>
    </p:spTree>
    <p:extLst>
      <p:ext uri="{BB962C8B-B14F-4D97-AF65-F5344CB8AC3E}">
        <p14:creationId xmlns:p14="http://schemas.microsoft.com/office/powerpoint/2010/main" val="14031855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870" indent="-285719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2875" indent="-22857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026" indent="-22857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176" indent="-22857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326" indent="-228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477" indent="-228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8627" indent="-228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5778" indent="-228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2353DA7-24CF-41E0-916D-72E7729FA6F8}" type="slidenum">
              <a:rPr lang="en-GB" altLang="en-US" sz="1200">
                <a:latin typeface="Calibri" panose="020F0502020204030204" pitchFamily="34" charset="0"/>
              </a:rPr>
              <a:pPr/>
              <a:t>26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727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4/30/2020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4/30/2020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194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68620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4/30/2020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161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  <p:pic>
        <p:nvPicPr>
          <p:cNvPr id="2050" name="Picture 2" descr="image004">
            <a:extLst>
              <a:ext uri="{FF2B5EF4-FFF2-40B4-BE49-F238E27FC236}">
                <a16:creationId xmlns:a16="http://schemas.microsoft.com/office/drawing/2014/main" id="{BF6C5017-837A-4074-9505-626E47DFC69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031" y="5817181"/>
            <a:ext cx="2223476" cy="823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7073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89"/>
          <a:stretch/>
        </p:blipFill>
        <p:spPr>
          <a:xfrm>
            <a:off x="539005" y="5843759"/>
            <a:ext cx="9543250" cy="869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2784E6-0BC8-DB4E-85C5-40D160C2BA3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252656" y="6027972"/>
            <a:ext cx="1137209" cy="492101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BBD914C0-441D-4747-AECE-72607606484D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  <p:pic>
        <p:nvPicPr>
          <p:cNvPr id="3074" name="Picture 2" descr="image004">
            <a:extLst>
              <a:ext uri="{FF2B5EF4-FFF2-40B4-BE49-F238E27FC236}">
                <a16:creationId xmlns:a16="http://schemas.microsoft.com/office/drawing/2014/main" id="{9BDFE0D6-AA1E-4A5A-9151-1FBE66AFAFA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202" y="4164434"/>
            <a:ext cx="3308350" cy="122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005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7DDFCF1-4CE4-E84A-805D-D40A188E98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1063" r="11765"/>
          <a:stretch/>
        </p:blipFill>
        <p:spPr>
          <a:xfrm>
            <a:off x="542612" y="5783995"/>
            <a:ext cx="9897452" cy="1018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98207A-8CDF-9143-9F22-490B2EA5AA7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577853" y="6115433"/>
            <a:ext cx="930210" cy="4025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83801C86-551B-4D87-A482-30E21FF8039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  <p:pic>
        <p:nvPicPr>
          <p:cNvPr id="4098" name="Picture 2" descr="image004">
            <a:extLst>
              <a:ext uri="{FF2B5EF4-FFF2-40B4-BE49-F238E27FC236}">
                <a16:creationId xmlns:a16="http://schemas.microsoft.com/office/drawing/2014/main" id="{7E1403CA-B9B1-4A56-B183-D20D12B7C33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994" y="4164434"/>
            <a:ext cx="3242859" cy="1201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2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childrenssleepcharity.org.uk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hyperlink" Target="mailto:info@thesleepcharity.org.uk" TargetMode="External"/><Relationship Id="rId4" Type="http://schemas.openxmlformats.org/officeDocument/2006/relationships/hyperlink" Target="http://www.facebook.com/thechildrenssleepcharity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hyperlink" Target="https://www.google.com/url?sa=i&amp;rct=j&amp;q=&amp;esrc=s&amp;source=images&amp;cd=&amp;ved=2ahUKEwj38bHTt8vkAhW15OAKHVoDCaEQjRx6BAgBEAQ&amp;url=https://www.iconfinder.com/icons/2058263/did_you_know_faq_find_out_help_question_question_mark_icon&amp;psig=AOvVaw1zqkfIJ-HtOoARLclbFQBN&amp;ust=156838287180052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hyperlink" Target="https://www.google.com/url?sa=i&amp;rct=j&amp;q=&amp;esrc=s&amp;source=images&amp;cd=&amp;ved=2ahUKEwi-uf-UuMvkAhW58uAKHe7DDwYQjRx6BAgBEAQ&amp;url=https://www.iconfinder.com/icons/110273/comment_talk_icon&amp;psig=AOvVaw1xDBq2Uql8Li4lGFlvomcf&amp;ust=156838300727479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0DD9C41-5022-4A33-8B9F-238FECEFE0D4}"/>
              </a:ext>
            </a:extLst>
          </p:cNvPr>
          <p:cNvSpPr txBox="1">
            <a:spLocks/>
          </p:cNvSpPr>
          <p:nvPr/>
        </p:nvSpPr>
        <p:spPr>
          <a:xfrm>
            <a:off x="499567" y="1635104"/>
            <a:ext cx="5664349" cy="1499178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914" tIns="60957" rIns="121914" bIns="60957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solidFill>
                  <a:srgbClr val="6B23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Sleep</a:t>
            </a:r>
            <a:endParaRPr lang="en-GB" sz="7200" b="1" dirty="0">
              <a:solidFill>
                <a:srgbClr val="6B237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E5D4FACF-0C9C-4FAF-A122-078CFB6C7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5220" y="284502"/>
            <a:ext cx="2799080" cy="2799080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77F608A7-41EA-4015-9BFF-2ADBE85FC6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4744" y="2869127"/>
            <a:ext cx="1190476" cy="1190476"/>
          </a:xfrm>
          <a:prstGeom prst="rect">
            <a:avLst/>
          </a:prstGeom>
        </p:spPr>
      </p:pic>
      <p:pic>
        <p:nvPicPr>
          <p:cNvPr id="12" name="Picture 11" descr="A picture containing room&#10;&#10;Description automatically generated">
            <a:extLst>
              <a:ext uri="{FF2B5EF4-FFF2-40B4-BE49-F238E27FC236}">
                <a16:creationId xmlns:a16="http://schemas.microsoft.com/office/drawing/2014/main" id="{816CBEBA-2F50-45BB-BA62-1B4B98D1AF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9810" y="763491"/>
            <a:ext cx="1837055" cy="184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96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HeppSY stands for Higher Education Progression Partnership South Yorkshire.</a:t>
            </a:r>
          </a:p>
          <a:p>
            <a:r>
              <a:rPr lang="en-GB" dirty="0"/>
              <a:t>HeppSY is part of a national programme which supports young people in Year 9 to Year 13.</a:t>
            </a:r>
          </a:p>
          <a:p>
            <a:r>
              <a:rPr lang="en-GB" dirty="0"/>
              <a:t>We provide impartial information and advice and engage with all higher education opportunities to help young people make the best choices for them individually.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655808" cy="1325563"/>
          </a:xfrm>
        </p:spPr>
        <p:txBody>
          <a:bodyPr/>
          <a:lstStyle/>
          <a:p>
            <a:r>
              <a:rPr lang="en-GB" dirty="0"/>
              <a:t>These resources are provided by </a:t>
            </a:r>
            <a:r>
              <a:rPr lang="en-GB" dirty="0" err="1"/>
              <a:t>HeppSY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8711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3078541"/>
            <a:ext cx="10515600" cy="2067195"/>
          </a:xfrm>
        </p:spPr>
        <p:txBody>
          <a:bodyPr>
            <a:noAutofit/>
          </a:bodyPr>
          <a:lstStyle/>
          <a:p>
            <a:r>
              <a:rPr lang="en-GB" sz="2900" dirty="0"/>
              <a:t>Be able to identify the study skills that lead to long term success.</a:t>
            </a:r>
          </a:p>
          <a:p>
            <a:r>
              <a:rPr lang="en-GB" sz="2900" dirty="0"/>
              <a:t>Anticipate academic challenge and proactively put in place support mechanisms for yourself.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" y="622763"/>
            <a:ext cx="4338320" cy="1008112"/>
          </a:xfrm>
          <a:prstGeom prst="rect">
            <a:avLst/>
          </a:prstGeom>
          <a:solidFill>
            <a:srgbClr val="6B237B"/>
          </a:solidFill>
          <a:ln w="28575"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914" tIns="60957" rIns="121914" bIns="6095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Outcomes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78A1275-D86B-4705-AA99-3CF2A977C1C5}"/>
              </a:ext>
            </a:extLst>
          </p:cNvPr>
          <p:cNvSpPr txBox="1">
            <a:spLocks/>
          </p:cNvSpPr>
          <p:nvPr/>
        </p:nvSpPr>
        <p:spPr>
          <a:xfrm>
            <a:off x="0" y="1736501"/>
            <a:ext cx="7242314" cy="749247"/>
          </a:xfrm>
          <a:prstGeom prst="rect">
            <a:avLst/>
          </a:prstGeom>
          <a:solidFill>
            <a:srgbClr val="6B237B">
              <a:alpha val="65000"/>
            </a:srgbClr>
          </a:solidFill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spc="-14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This presentation will help you: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266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14413" y="217791"/>
            <a:ext cx="7782420" cy="823149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680" tIns="60840" rIns="121680" bIns="60840" numCol="1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Why are we talking about sleep?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F344C16-C06B-457F-9DBF-34BB26CA8410}"/>
              </a:ext>
            </a:extLst>
          </p:cNvPr>
          <p:cNvGrpSpPr/>
          <p:nvPr/>
        </p:nvGrpSpPr>
        <p:grpSpPr>
          <a:xfrm rot="20237161">
            <a:off x="833732" y="3865582"/>
            <a:ext cx="2130879" cy="1849994"/>
            <a:chOff x="1629994" y="2164911"/>
            <a:chExt cx="2130879" cy="1849994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265" t="16769" r="48812" b="51828"/>
            <a:stretch/>
          </p:blipFill>
          <p:spPr bwMode="auto">
            <a:xfrm rot="21185115">
              <a:off x="1629994" y="2164911"/>
              <a:ext cx="2130879" cy="184999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 rot="20534638">
              <a:off x="2158278" y="2863013"/>
              <a:ext cx="1552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b="1" dirty="0">
                  <a:solidFill>
                    <a:schemeClr val="bg1"/>
                  </a:solidFill>
                </a:rPr>
                <a:t>Focus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6A74244-A76D-4211-8A82-BC1F229A4D92}"/>
              </a:ext>
            </a:extLst>
          </p:cNvPr>
          <p:cNvGrpSpPr/>
          <p:nvPr/>
        </p:nvGrpSpPr>
        <p:grpSpPr>
          <a:xfrm rot="19985115">
            <a:off x="2841944" y="2140556"/>
            <a:ext cx="2017440" cy="1957683"/>
            <a:chOff x="3876797" y="1359335"/>
            <a:chExt cx="2017440" cy="1957683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16769" r="23563" b="50000"/>
            <a:stretch/>
          </p:blipFill>
          <p:spPr bwMode="auto">
            <a:xfrm>
              <a:off x="3876797" y="1359335"/>
              <a:ext cx="2017440" cy="195768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4326350" y="1943471"/>
              <a:ext cx="15526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b="1" dirty="0"/>
                <a:t>Mental</a:t>
              </a:r>
            </a:p>
            <a:p>
              <a:pPr lvl="0"/>
              <a:r>
                <a:rPr lang="en-GB" b="1" dirty="0"/>
                <a:t>Health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A792A2D-EFCB-427D-89E7-BDF504C57CEB}"/>
              </a:ext>
            </a:extLst>
          </p:cNvPr>
          <p:cNvGrpSpPr/>
          <p:nvPr/>
        </p:nvGrpSpPr>
        <p:grpSpPr>
          <a:xfrm>
            <a:off x="5333318" y="1526613"/>
            <a:ext cx="2041353" cy="1990371"/>
            <a:chOff x="6123068" y="1259254"/>
            <a:chExt cx="2184576" cy="2049002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313" t="32056" r="892" b="37817"/>
            <a:stretch/>
          </p:blipFill>
          <p:spPr bwMode="auto">
            <a:xfrm rot="20606254">
              <a:off x="6123068" y="1259254"/>
              <a:ext cx="2184576" cy="204900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 rot="1053812">
              <a:off x="6480091" y="2166875"/>
              <a:ext cx="1552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sz="1600" b="1" dirty="0"/>
                <a:t>Motivation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 rot="1444831">
            <a:off x="8818178" y="2944297"/>
            <a:ext cx="1552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b="1" dirty="0">
                <a:solidFill>
                  <a:schemeClr val="bg1"/>
                </a:solidFill>
              </a:rPr>
              <a:t>Mood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CCF7611-D841-4403-8A79-1AA7F606ED54}"/>
              </a:ext>
            </a:extLst>
          </p:cNvPr>
          <p:cNvGrpSpPr/>
          <p:nvPr/>
        </p:nvGrpSpPr>
        <p:grpSpPr>
          <a:xfrm>
            <a:off x="9483159" y="3730714"/>
            <a:ext cx="2210207" cy="2011318"/>
            <a:chOff x="9748973" y="3629591"/>
            <a:chExt cx="2344646" cy="2122626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316" t="32056" r="892" b="37541"/>
            <a:stretch/>
          </p:blipFill>
          <p:spPr bwMode="auto">
            <a:xfrm rot="365935">
              <a:off x="9748973" y="3629591"/>
              <a:ext cx="2242269" cy="212262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 rot="2600701">
              <a:off x="10129589" y="4456111"/>
              <a:ext cx="1964030" cy="682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b="1" dirty="0"/>
                <a:t>Immune</a:t>
              </a:r>
            </a:p>
            <a:p>
              <a:pPr lvl="0"/>
              <a:r>
                <a:rPr lang="en-GB" b="1" dirty="0"/>
                <a:t> system</a:t>
              </a:r>
            </a:p>
          </p:txBody>
        </p:sp>
      </p:grp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4" t="41834" r="16488" b="5588"/>
          <a:stretch/>
        </p:blipFill>
        <p:spPr bwMode="auto">
          <a:xfrm>
            <a:off x="4492610" y="4106771"/>
            <a:ext cx="3548098" cy="228526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U-Turn 1">
            <a:extLst>
              <a:ext uri="{FF2B5EF4-FFF2-40B4-BE49-F238E27FC236}">
                <a16:creationId xmlns:a16="http://schemas.microsoft.com/office/drawing/2014/main" id="{10192896-321D-4DDA-8BFA-BFF96894A64C}"/>
              </a:ext>
            </a:extLst>
          </p:cNvPr>
          <p:cNvSpPr/>
          <p:nvPr/>
        </p:nvSpPr>
        <p:spPr>
          <a:xfrm>
            <a:off x="7542963" y="6051334"/>
            <a:ext cx="45719" cy="45719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A1738CC9-5112-402C-8738-2C906B13DCA4}"/>
              </a:ext>
            </a:extLst>
          </p:cNvPr>
          <p:cNvSpPr txBox="1">
            <a:spLocks/>
          </p:cNvSpPr>
          <p:nvPr/>
        </p:nvSpPr>
        <p:spPr>
          <a:xfrm>
            <a:off x="0" y="1141365"/>
            <a:ext cx="4683784" cy="673778"/>
          </a:xfrm>
          <a:prstGeom prst="rect">
            <a:avLst/>
          </a:prstGeom>
          <a:solidFill>
            <a:srgbClr val="6B237B">
              <a:alpha val="65000"/>
            </a:srgbClr>
          </a:solidFill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spc="-14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Sleep helps with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8917934-194D-4AA4-9411-675C7B2A807B}"/>
              </a:ext>
            </a:extLst>
          </p:cNvPr>
          <p:cNvGrpSpPr/>
          <p:nvPr/>
        </p:nvGrpSpPr>
        <p:grpSpPr>
          <a:xfrm>
            <a:off x="7603581" y="2230707"/>
            <a:ext cx="2054974" cy="2060516"/>
            <a:chOff x="8345443" y="2122681"/>
            <a:chExt cx="2130879" cy="1849994"/>
          </a:xfrm>
        </p:grpSpPr>
        <p:pic>
          <p:nvPicPr>
            <p:cNvPr id="23" name="Picture 3">
              <a:extLst>
                <a:ext uri="{FF2B5EF4-FFF2-40B4-BE49-F238E27FC236}">
                  <a16:creationId xmlns:a16="http://schemas.microsoft.com/office/drawing/2014/main" id="{8D96B51B-AE43-4EBA-8F56-BC9E1AA335B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265" t="16769" r="48812" b="51828"/>
            <a:stretch/>
          </p:blipFill>
          <p:spPr bwMode="auto">
            <a:xfrm rot="2559439">
              <a:off x="8345443" y="2122681"/>
              <a:ext cx="2130879" cy="184999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22738F7-0938-4244-A790-92B230A59C19}"/>
                </a:ext>
              </a:extLst>
            </p:cNvPr>
            <p:cNvSpPr txBox="1"/>
            <p:nvPr/>
          </p:nvSpPr>
          <p:spPr>
            <a:xfrm rot="1444831">
              <a:off x="8818177" y="2944296"/>
              <a:ext cx="1552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b="1" dirty="0">
                  <a:solidFill>
                    <a:schemeClr val="bg1"/>
                  </a:solidFill>
                </a:rPr>
                <a:t>Mood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31C62CDB-8D0F-4FA9-816F-1593C14452E5}"/>
              </a:ext>
            </a:extLst>
          </p:cNvPr>
          <p:cNvSpPr txBox="1">
            <a:spLocks/>
          </p:cNvSpPr>
          <p:nvPr/>
        </p:nvSpPr>
        <p:spPr>
          <a:xfrm>
            <a:off x="0" y="1894534"/>
            <a:ext cx="2239031" cy="673778"/>
          </a:xfrm>
          <a:prstGeom prst="rect">
            <a:avLst/>
          </a:prstGeom>
          <a:solidFill>
            <a:srgbClr val="6B237B">
              <a:alpha val="65000"/>
            </a:srgbClr>
          </a:solidFill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spc="-14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your…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741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516032"/>
            <a:ext cx="8436461" cy="861532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680" tIns="60840" rIns="121680" bIns="60840" numCol="1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happens when you're tired?</a:t>
            </a:r>
          </a:p>
        </p:txBody>
      </p:sp>
      <p:sp>
        <p:nvSpPr>
          <p:cNvPr id="6" name="AutoShape 2" descr="Image result for falling asleep in class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680" tIns="60840" rIns="121680" bIns="6084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13833" y="2138474"/>
            <a:ext cx="3215680" cy="861532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Difficulty Concentrating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363" y="4618904"/>
            <a:ext cx="3025992" cy="861532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Irritable and short tempered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3833" y="3310375"/>
            <a:ext cx="3149903" cy="861532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Reduced academic performance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7472" y="1525889"/>
            <a:ext cx="3506121" cy="44305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265F26B-BBA3-47E1-8112-63176809D943}"/>
              </a:ext>
            </a:extLst>
          </p:cNvPr>
          <p:cNvSpPr txBox="1"/>
          <p:nvPr/>
        </p:nvSpPr>
        <p:spPr>
          <a:xfrm>
            <a:off x="3993574" y="2138474"/>
            <a:ext cx="3215680" cy="492200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Lack of enthusiasm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F0D25F-EC2E-4075-96DE-BCD80D19872A}"/>
              </a:ext>
            </a:extLst>
          </p:cNvPr>
          <p:cNvSpPr txBox="1"/>
          <p:nvPr/>
        </p:nvSpPr>
        <p:spPr>
          <a:xfrm>
            <a:off x="4037764" y="3310375"/>
            <a:ext cx="3215680" cy="861532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Reduced sporting performance</a:t>
            </a:r>
          </a:p>
        </p:txBody>
      </p:sp>
    </p:spTree>
    <p:extLst>
      <p:ext uri="{BB962C8B-B14F-4D97-AF65-F5344CB8AC3E}">
        <p14:creationId xmlns:p14="http://schemas.microsoft.com/office/powerpoint/2010/main" val="353808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585899"/>
            <a:ext cx="8436461" cy="828068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680" tIns="60840" rIns="121680" bIns="60840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/>
              <a:t>Why do we sleep?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1388" y="3487190"/>
            <a:ext cx="4332630" cy="615311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/>
              <a:t>Rest &amp; Relaxation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388" y="2051856"/>
            <a:ext cx="4563210" cy="1107753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/>
              <a:t>Restore &amp; Consolidate information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587" y="2145660"/>
            <a:ext cx="2677774" cy="1509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75"/>
          <a:stretch/>
        </p:blipFill>
        <p:spPr bwMode="auto">
          <a:xfrm>
            <a:off x="5037587" y="3748148"/>
            <a:ext cx="2677774" cy="1695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3"/>
          <a:stretch/>
        </p:blipFill>
        <p:spPr bwMode="auto">
          <a:xfrm>
            <a:off x="7812827" y="2145660"/>
            <a:ext cx="4164179" cy="3298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1902233-D8CA-48DC-8ADA-04D73E70F080}"/>
              </a:ext>
            </a:extLst>
          </p:cNvPr>
          <p:cNvSpPr txBox="1"/>
          <p:nvPr/>
        </p:nvSpPr>
        <p:spPr>
          <a:xfrm>
            <a:off x="391388" y="4559090"/>
            <a:ext cx="4332630" cy="615311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/>
              <a:t>Recovery</a:t>
            </a:r>
          </a:p>
        </p:txBody>
      </p:sp>
    </p:spTree>
    <p:extLst>
      <p:ext uri="{BB962C8B-B14F-4D97-AF65-F5344CB8AC3E}">
        <p14:creationId xmlns:p14="http://schemas.microsoft.com/office/powerpoint/2010/main" val="3929418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69410"/>
            <a:ext cx="8436461" cy="831923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680" tIns="60840" rIns="121680" bIns="60840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Melatonin and Sleep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443385" y="4624073"/>
            <a:ext cx="2961075" cy="1230864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Teenagers release melatonin later in the evening- this is why you fall asleep later!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98508" y="4624073"/>
            <a:ext cx="2714462" cy="676866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Screens interfere with melatonin production.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0906" y="4624073"/>
            <a:ext cx="2714463" cy="953865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Melatonin is the hormone that regulates the sleep-wake cycle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29" y="1753360"/>
            <a:ext cx="2714462" cy="266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Image result for cartoon screen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688" y="1753360"/>
            <a:ext cx="2714462" cy="266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32"/>
          <a:stretch/>
        </p:blipFill>
        <p:spPr bwMode="auto">
          <a:xfrm>
            <a:off x="8478897" y="1753358"/>
            <a:ext cx="2714461" cy="266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98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782145"/>
            <a:ext cx="10139680" cy="861775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680" tIns="60840" rIns="121680" bIns="60840" numCol="1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How many hours of quality sleep does a young person need?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82934" y="3429023"/>
            <a:ext cx="768085" cy="861775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72041" y="3347760"/>
            <a:ext cx="2592288" cy="861775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hours</a:t>
            </a:r>
          </a:p>
        </p:txBody>
      </p:sp>
      <p:sp>
        <p:nvSpPr>
          <p:cNvPr id="2" name="Rectangle 1"/>
          <p:cNvSpPr/>
          <p:nvPr/>
        </p:nvSpPr>
        <p:spPr>
          <a:xfrm>
            <a:off x="1961065" y="2455209"/>
            <a:ext cx="2021869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16600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971457" y="2455209"/>
            <a:ext cx="3283126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16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16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13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13795"/>
            <a:ext cx="8019189" cy="930203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680" tIns="60840" rIns="121680" bIns="60840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is quality sleep?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15692" y="1636211"/>
            <a:ext cx="8522096" cy="2000305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Sleeping 85% of the time whilst in bed</a:t>
            </a:r>
          </a:p>
          <a:p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19600" y="2811638"/>
            <a:ext cx="8522096" cy="1436291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Falling asleep in 30 minutes or less</a:t>
            </a:r>
          </a:p>
          <a:p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9600" y="4056399"/>
            <a:ext cx="8832981" cy="2000305"/>
          </a:xfrm>
          <a:prstGeom prst="rect">
            <a:avLst/>
          </a:prstGeom>
          <a:noFill/>
        </p:spPr>
        <p:txBody>
          <a:bodyPr wrap="square" lIns="121680" tIns="60840" rIns="121680" bIns="60840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Waking up no more than </a:t>
            </a:r>
          </a:p>
          <a:p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 once per night</a:t>
            </a:r>
          </a:p>
          <a:p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90" y="3679057"/>
            <a:ext cx="3874960" cy="2181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9568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61242" y="1128912"/>
            <a:ext cx="8622562" cy="13233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solidFill>
                  <a:srgbClr val="6B23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your routines before bed?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879598" y="3719210"/>
            <a:ext cx="8622562" cy="1373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solidFill>
                  <a:srgbClr val="6B23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your routines waking up?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1" r="24871"/>
          <a:stretch/>
        </p:blipFill>
        <p:spPr bwMode="auto">
          <a:xfrm>
            <a:off x="541288" y="3703319"/>
            <a:ext cx="2031593" cy="1888425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66C9F2-26B8-475D-A0D3-A855B7A41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1398" y="425624"/>
            <a:ext cx="1835055" cy="18411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63EF47-1D26-43F8-BB94-E2DA9CC9FC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0138" y="2105626"/>
            <a:ext cx="791418" cy="791418"/>
          </a:xfrm>
          <a:prstGeom prst="rect">
            <a:avLst/>
          </a:prstGeom>
        </p:spPr>
      </p:pic>
      <p:pic>
        <p:nvPicPr>
          <p:cNvPr id="9" name="Picture 8" descr="A picture containing room&#10;&#10;Description automatically generated">
            <a:extLst>
              <a:ext uri="{FF2B5EF4-FFF2-40B4-BE49-F238E27FC236}">
                <a16:creationId xmlns:a16="http://schemas.microsoft.com/office/drawing/2014/main" id="{6D5B33EF-F8D8-4F33-B1D4-82F7EB415C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2881" y="4894532"/>
            <a:ext cx="1633359" cy="1633359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D0E106D1-4E46-42D4-B9C0-DA203319C5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2563" y="2721262"/>
            <a:ext cx="1186374" cy="123969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18AF6767-5405-458E-A9B1-2FF3FD3CEC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39918" y="2479014"/>
            <a:ext cx="1362242" cy="136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08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47232"/>
            <a:ext cx="7782420" cy="862099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Routine Tips: Before Bed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048" y="4400918"/>
            <a:ext cx="4032448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out the caffeine in drinks such as cola, tea and coffee, particularly 4 hours before bed.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1048" y="3051628"/>
            <a:ext cx="4386744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Wind down – there’s lots of ways to wind down  and relax such as taking a warm bath, reading a book, using sleep apps.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3192" y="1702338"/>
            <a:ext cx="4032448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Don’t binge before bedtime – eating too much or too little can cause discomfort and may prevent sleep.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88BBE58-3D27-4A01-8EE8-56AA9AE09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710" y="1327213"/>
            <a:ext cx="4219114" cy="281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91ED12A-3CE9-4F3F-9FAC-636B49FAF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710" y="4202676"/>
            <a:ext cx="2243211" cy="126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D827303-B8AB-4658-9F2B-223BC48AD7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173"/>
          <a:stretch/>
        </p:blipFill>
        <p:spPr bwMode="auto">
          <a:xfrm>
            <a:off x="8726006" y="4202676"/>
            <a:ext cx="1902817" cy="126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352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14553"/>
            <a:ext cx="7782420" cy="792888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Routine Tips: Waking Up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97F91E-74F4-4B61-9A73-FBAA49C97BE8}"/>
              </a:ext>
            </a:extLst>
          </p:cNvPr>
          <p:cNvSpPr txBox="1"/>
          <p:nvPr/>
        </p:nvSpPr>
        <p:spPr>
          <a:xfrm>
            <a:off x="7702521" y="1459466"/>
            <a:ext cx="4032448" cy="150810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Keep regular sleep hours – going to bed when you’re tired and getting up roughly at the same time each day helps teach your body to sleep better.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610939-E808-4107-8057-93ECB81358CF}"/>
              </a:ext>
            </a:extLst>
          </p:cNvPr>
          <p:cNvSpPr txBox="1"/>
          <p:nvPr/>
        </p:nvSpPr>
        <p:spPr>
          <a:xfrm>
            <a:off x="7782420" y="3115407"/>
            <a:ext cx="4032448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Enjoy the daylight – open your curtains or blinds and let in natural light. This can help boost your mood and energy levels.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3B4A2C-BD6B-4C03-AB16-EA384CBA5CEA}"/>
              </a:ext>
            </a:extLst>
          </p:cNvPr>
          <p:cNvSpPr txBox="1"/>
          <p:nvPr/>
        </p:nvSpPr>
        <p:spPr>
          <a:xfrm>
            <a:off x="7782420" y="4664616"/>
            <a:ext cx="4032448" cy="67710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Eat breakfast and drink water – it’s simple and effective.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0C3F2F9-3EB7-4882-BB17-E9951A6DE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620" y="1654776"/>
            <a:ext cx="4423659" cy="232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01EF928-C811-46A6-A845-FAB2EAFF0E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998" t="30809" b="13117"/>
          <a:stretch/>
        </p:blipFill>
        <p:spPr>
          <a:xfrm>
            <a:off x="2642114" y="4035219"/>
            <a:ext cx="1802979" cy="12035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73C892-BF5F-4469-980C-09E567539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0457" y="4035218"/>
            <a:ext cx="1876822" cy="12108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29F609-783F-416D-B247-E167E5B21E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692" r="24400" b="17984"/>
          <a:stretch/>
        </p:blipFill>
        <p:spPr>
          <a:xfrm>
            <a:off x="1983620" y="4027883"/>
            <a:ext cx="589178" cy="121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5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3386829" y="3011989"/>
            <a:ext cx="5360941" cy="1508107"/>
          </a:xfrm>
          <a:prstGeom prst="roundRect">
            <a:avLst/>
          </a:prstGeom>
          <a:solidFill>
            <a:srgbClr val="6B237B"/>
          </a:solidFill>
          <a:ln w="57150">
            <a:solidFill>
              <a:srgbClr val="6B23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/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Screens are an excellent way to wind down before bed. </a:t>
            </a:r>
            <a:endParaRPr lang="en-US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973453" y="156333"/>
            <a:ext cx="5885520" cy="1085024"/>
            <a:chOff x="-734198" y="-1677860"/>
            <a:chExt cx="7295290" cy="3947795"/>
          </a:xfrm>
        </p:grpSpPr>
        <p:sp>
          <p:nvSpPr>
            <p:cNvPr id="10" name="Rounded Rectangle 9"/>
            <p:cNvSpPr/>
            <p:nvPr/>
          </p:nvSpPr>
          <p:spPr>
            <a:xfrm>
              <a:off x="-343897" y="-1677860"/>
              <a:ext cx="6904989" cy="3947795"/>
            </a:xfrm>
            <a:prstGeom prst="roundRect">
              <a:avLst/>
            </a:prstGeom>
            <a:solidFill>
              <a:srgbClr val="FF0000"/>
            </a:solidFill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-734198" y="-1166266"/>
              <a:ext cx="7148772" cy="257560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4572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9144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3716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18288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2860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7432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2004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657600" fontAlgn="base">
                <a:spcBef>
                  <a:spcPct val="0"/>
                </a:spcBef>
                <a:spcAft>
                  <a:spcPct val="0"/>
                </a:spcAft>
                <a:tabLst>
                  <a:tab pos="9144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609585" lvl="1" algn="ctr" defTabSz="1219170" eaLnBrk="0" hangingPunct="0">
                <a:tabLst>
                  <a:tab pos="1219170" algn="l"/>
                </a:tabLst>
              </a:pPr>
              <a:r>
                <a:rPr lang="en-US" altLang="en-US" sz="4000" b="1" dirty="0">
                  <a:solidFill>
                    <a:schemeClr val="bg1"/>
                  </a:solidFill>
                </a:rPr>
                <a:t>False</a:t>
              </a: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375453" y="200511"/>
            <a:ext cx="5570643" cy="1040847"/>
          </a:xfrm>
          <a:prstGeom prst="roundRect">
            <a:avLst/>
          </a:prstGeom>
          <a:solidFill>
            <a:srgbClr val="00B050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21917" tIns="60958" rIns="121917" bIns="609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-974315" y="266933"/>
            <a:ext cx="7752861" cy="7797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1917" tIns="60958" rIns="121917" bIns="60958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609585" lvl="1" algn="ctr" defTabSz="1219170" eaLnBrk="0" hangingPunct="0">
              <a:tabLst>
                <a:tab pos="1219170" algn="l"/>
              </a:tabLst>
            </a:pPr>
            <a:r>
              <a:rPr lang="en-US" altLang="en-US" sz="4300" b="1" dirty="0">
                <a:solidFill>
                  <a:schemeClr val="bg1"/>
                </a:solidFill>
              </a:rPr>
              <a:t>True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366964" y="4629630"/>
            <a:ext cx="5400668" cy="1429345"/>
          </a:xfrm>
          <a:prstGeom prst="roundRect">
            <a:avLst/>
          </a:prstGeom>
          <a:solidFill>
            <a:srgbClr val="6B237B"/>
          </a:solidFill>
          <a:ln w="57150">
            <a:solidFill>
              <a:srgbClr val="6B23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/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Having a sugar free snack before bed can help with sleep. 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395979" y="1415082"/>
            <a:ext cx="5342639" cy="1505467"/>
          </a:xfrm>
          <a:prstGeom prst="roundRect">
            <a:avLst/>
          </a:prstGeom>
          <a:solidFill>
            <a:srgbClr val="6B237B"/>
          </a:solidFill>
          <a:ln w="57150">
            <a:solidFill>
              <a:srgbClr val="6B23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/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we eat during the day impacts our sleep at night.</a:t>
            </a: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2A4FE36-F920-4E0C-B741-F23FD777CABE}"/>
              </a:ext>
            </a:extLst>
          </p:cNvPr>
          <p:cNvSpPr/>
          <p:nvPr/>
        </p:nvSpPr>
        <p:spPr>
          <a:xfrm rot="764940">
            <a:off x="5475238" y="1291734"/>
            <a:ext cx="3487308" cy="1614951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Your diet affects your brain health and activity – this isn’t just what you eat, but when you eat too!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A9A5682-5B84-409D-8C79-14D6F25ED3A7}"/>
              </a:ext>
            </a:extLst>
          </p:cNvPr>
          <p:cNvSpPr/>
          <p:nvPr/>
        </p:nvSpPr>
        <p:spPr>
          <a:xfrm rot="20973486">
            <a:off x="3638637" y="2998416"/>
            <a:ext cx="3286125" cy="171733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Blue light from screens interrupts the production of melatonin – the sleep hormone!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343FC35-B9B1-4D3D-8367-4091752B6113}"/>
              </a:ext>
            </a:extLst>
          </p:cNvPr>
          <p:cNvSpPr/>
          <p:nvPr/>
        </p:nvSpPr>
        <p:spPr>
          <a:xfrm rot="578637">
            <a:off x="5477537" y="4559918"/>
            <a:ext cx="3452935" cy="1710183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Sugar free snacks take longer to digest, so your blood sugar won’t spike just before you try to sleep!</a:t>
            </a:r>
          </a:p>
        </p:txBody>
      </p:sp>
    </p:spTree>
    <p:extLst>
      <p:ext uri="{BB962C8B-B14F-4D97-AF65-F5344CB8AC3E}">
        <p14:creationId xmlns:p14="http://schemas.microsoft.com/office/powerpoint/2010/main" val="209724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1424E-6 -2.22222E-6 L -0.2351 -2.2222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8867E-6 -4.07407E-6 L 0.25501 -4.07407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8 4.81481E-6 L -0.2351 4.81481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0" grpId="0" animBg="1"/>
      <p:bldP spid="22" grpId="0" animBg="1"/>
      <p:bldP spid="11" grpId="0" animBg="1"/>
      <p:bldP spid="12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>
            <a:extLst>
              <a:ext uri="{FF2B5EF4-FFF2-40B4-BE49-F238E27FC236}">
                <a16:creationId xmlns:a16="http://schemas.microsoft.com/office/drawing/2014/main" id="{EA3E402A-17ED-41B8-BEEE-5C871CBC3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514" y="303854"/>
            <a:ext cx="7949153" cy="530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514" y="332429"/>
            <a:ext cx="7949153" cy="530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6576930" y="2496778"/>
            <a:ext cx="1002919" cy="9144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76470" y="4292921"/>
            <a:ext cx="1294828" cy="125457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120965" y="2687278"/>
            <a:ext cx="1002919" cy="9144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415650" y="967335"/>
            <a:ext cx="543428" cy="53340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0131062" y="1569357"/>
            <a:ext cx="2177143" cy="3036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354492" y="1764143"/>
            <a:ext cx="1837508" cy="2677656"/>
          </a:xfrm>
          <a:prstGeom prst="rect">
            <a:avLst/>
          </a:prstGeom>
          <a:solidFill>
            <a:srgbClr val="6B237B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this bedroom harming Rachel's sleep?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786E6B-599A-4D16-92CE-19C9A16D9BE6}"/>
              </a:ext>
            </a:extLst>
          </p:cNvPr>
          <p:cNvSpPr txBox="1"/>
          <p:nvPr/>
        </p:nvSpPr>
        <p:spPr>
          <a:xfrm>
            <a:off x="390878" y="465925"/>
            <a:ext cx="2441131" cy="86177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Screen use before bed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20EDFF-46D5-4A98-9FB1-4C4275AE755D}"/>
              </a:ext>
            </a:extLst>
          </p:cNvPr>
          <p:cNvSpPr txBox="1"/>
          <p:nvPr/>
        </p:nvSpPr>
        <p:spPr>
          <a:xfrm>
            <a:off x="390878" y="2700356"/>
            <a:ext cx="2676221" cy="160043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Using bright main lights whilst winding down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8B954C-CC0A-4DE3-8570-099B08928F27}"/>
              </a:ext>
            </a:extLst>
          </p:cNvPr>
          <p:cNvSpPr txBox="1"/>
          <p:nvPr/>
        </p:nvSpPr>
        <p:spPr>
          <a:xfrm>
            <a:off x="390878" y="4489651"/>
            <a:ext cx="2441131" cy="86177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Poor pillow quality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BB2D7D1-6F0A-4A29-87CC-7A6BE966BA2E}"/>
              </a:ext>
            </a:extLst>
          </p:cNvPr>
          <p:cNvSpPr txBox="1"/>
          <p:nvPr/>
        </p:nvSpPr>
        <p:spPr>
          <a:xfrm>
            <a:off x="390878" y="1516304"/>
            <a:ext cx="2441131" cy="86177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Messy and untidy space</a:t>
            </a:r>
          </a:p>
        </p:txBody>
      </p:sp>
    </p:spTree>
    <p:extLst>
      <p:ext uri="{BB962C8B-B14F-4D97-AF65-F5344CB8AC3E}">
        <p14:creationId xmlns:p14="http://schemas.microsoft.com/office/powerpoint/2010/main" val="245687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2" grpId="0" animBg="1"/>
      <p:bldP spid="9" grpId="0"/>
      <p:bldP spid="14" grpId="0"/>
      <p:bldP spid="1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233841"/>
            <a:ext cx="7782420" cy="904080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Your restful bedroom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5394" y="1582345"/>
            <a:ext cx="3264363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Ideally a room that is dark, cool, quiet and comfortable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757" y="1706336"/>
            <a:ext cx="7723414" cy="386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8792789" y="3282043"/>
            <a:ext cx="636959" cy="613683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361464" y="2371045"/>
            <a:ext cx="783916" cy="722200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221040" y="2066244"/>
            <a:ext cx="865559" cy="87817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B70681-A3C2-4792-925E-3BF786E7A7D5}"/>
              </a:ext>
            </a:extLst>
          </p:cNvPr>
          <p:cNvSpPr txBox="1"/>
          <p:nvPr/>
        </p:nvSpPr>
        <p:spPr>
          <a:xfrm>
            <a:off x="235393" y="3294607"/>
            <a:ext cx="3264363" cy="270843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bedroom is tidy, has suitable curtains and the student is using a small lamp whilst reading to wind down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F0CC1C2-789B-4D69-9790-AC3EE2054127}"/>
              </a:ext>
            </a:extLst>
          </p:cNvPr>
          <p:cNvSpPr/>
          <p:nvPr/>
        </p:nvSpPr>
        <p:spPr>
          <a:xfrm>
            <a:off x="9854144" y="2506605"/>
            <a:ext cx="636959" cy="613683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49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270473"/>
            <a:ext cx="7782420" cy="861770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Apps to help with Sleeping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69343" y="4969368"/>
            <a:ext cx="6235697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en-GB" alt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Sleep Cycle: </a:t>
            </a:r>
            <a:r>
              <a:rPr lang="en-GB" alt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tracks and evaluates your sleep patterns, wakes you at the optimal time so you feel less groggy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33703" y="1526483"/>
            <a:ext cx="3721064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en-GB" alt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Pzizz</a:t>
            </a:r>
            <a:r>
              <a:rPr lang="en-GB" alt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plays relaxing noises for nap and deep sleep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4695" y="1520257"/>
            <a:ext cx="3721064" cy="123110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en-GB" alt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Calm: </a:t>
            </a:r>
            <a:r>
              <a:rPr lang="en-GB" alt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helps you sleep through music and stories </a:t>
            </a:r>
          </a:p>
        </p:txBody>
      </p:sp>
      <p:sp>
        <p:nvSpPr>
          <p:cNvPr id="2" name="Rectangle 1"/>
          <p:cNvSpPr/>
          <p:nvPr/>
        </p:nvSpPr>
        <p:spPr>
          <a:xfrm>
            <a:off x="8075798" y="1505323"/>
            <a:ext cx="3959448" cy="123110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en-GB" alt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Headspace: </a:t>
            </a:r>
            <a:r>
              <a:rPr lang="en-GB" alt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helps you meditate and calm down before bed.</a:t>
            </a:r>
          </a:p>
        </p:txBody>
      </p:sp>
      <p:pic>
        <p:nvPicPr>
          <p:cNvPr id="5122" name="Picture 2" descr="Image result for headspa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95" y="2971119"/>
            <a:ext cx="3036972" cy="171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64"/>
          <a:stretch/>
        </p:blipFill>
        <p:spPr bwMode="auto">
          <a:xfrm>
            <a:off x="3561119" y="2971119"/>
            <a:ext cx="1698497" cy="1723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5" descr="Screenshot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7" descr="Screenshot Ima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6"/>
          <a:stretch/>
        </p:blipFill>
        <p:spPr bwMode="auto">
          <a:xfrm>
            <a:off x="5465359" y="2978352"/>
            <a:ext cx="1043668" cy="171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686" y="2978351"/>
            <a:ext cx="970723" cy="171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1" descr="https://thesiliconreview.com/story_image_upload/article/thesiliconreview-pzizz-subscription-price-droppe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98" y="2978352"/>
            <a:ext cx="3235494" cy="172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44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426041"/>
            <a:ext cx="3078480" cy="878748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 Activity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1457884"/>
            <a:ext cx="6096000" cy="1261880"/>
          </a:xfrm>
          <a:prstGeom prst="rect">
            <a:avLst/>
          </a:prstGeom>
          <a:solidFill>
            <a:srgbClr val="6B237B">
              <a:alpha val="65000"/>
            </a:srgbClr>
          </a:solidFill>
        </p:spPr>
        <p:txBody>
          <a:bodyPr wrap="square" lIns="121917" tIns="60958" rIns="121917" bIns="60958" rtlCol="0">
            <a:spAutoFit/>
          </a:bodyPr>
          <a:lstStyle/>
          <a:p>
            <a:r>
              <a:rPr lang="en-GB" altLang="en-GB" sz="3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How can you help these students? </a:t>
            </a:r>
          </a:p>
        </p:txBody>
      </p:sp>
      <p:sp>
        <p:nvSpPr>
          <p:cNvPr id="7" name="TextBox 6"/>
          <p:cNvSpPr txBox="1"/>
          <p:nvPr/>
        </p:nvSpPr>
        <p:spPr>
          <a:xfrm rot="20813804">
            <a:off x="2415797" y="4219075"/>
            <a:ext cx="1417320" cy="147732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just"/>
            <a:r>
              <a:rPr lang="en-GB" altLang="en-GB" sz="4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Alise</a:t>
            </a:r>
            <a:endParaRPr lang="en-GB" altLang="en-GB" sz="4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917495">
            <a:off x="685706" y="2712065"/>
            <a:ext cx="2517995" cy="113876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just"/>
            <a:r>
              <a:rPr lang="en-GB" altLang="en-GB" sz="6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Chloe</a:t>
            </a:r>
          </a:p>
        </p:txBody>
      </p:sp>
      <p:sp>
        <p:nvSpPr>
          <p:cNvPr id="9" name="TextBox 8"/>
          <p:cNvSpPr txBox="1"/>
          <p:nvPr/>
        </p:nvSpPr>
        <p:spPr>
          <a:xfrm rot="20476273">
            <a:off x="3327150" y="2876985"/>
            <a:ext cx="2182443" cy="80021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just"/>
            <a:r>
              <a:rPr lang="en-GB" altLang="en-GB" sz="4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</a:t>
            </a:r>
          </a:p>
        </p:txBody>
      </p:sp>
      <p:sp>
        <p:nvSpPr>
          <p:cNvPr id="10" name="TextBox 9"/>
          <p:cNvSpPr txBox="1"/>
          <p:nvPr/>
        </p:nvSpPr>
        <p:spPr>
          <a:xfrm rot="664863">
            <a:off x="4468245" y="4324467"/>
            <a:ext cx="1841556" cy="69762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just"/>
            <a:r>
              <a:rPr lang="en-GB" altLang="en-GB" sz="37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James</a:t>
            </a:r>
          </a:p>
        </p:txBody>
      </p:sp>
      <p:sp>
        <p:nvSpPr>
          <p:cNvPr id="11" name="TextBox 10"/>
          <p:cNvSpPr txBox="1"/>
          <p:nvPr/>
        </p:nvSpPr>
        <p:spPr>
          <a:xfrm rot="20846767">
            <a:off x="5387467" y="3062785"/>
            <a:ext cx="2707450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just"/>
            <a:r>
              <a:rPr lang="en-GB" altLang="en-GB" sz="5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Jessica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51" r="-28999"/>
          <a:stretch/>
        </p:blipFill>
        <p:spPr bwMode="auto">
          <a:xfrm>
            <a:off x="9030388" y="448211"/>
            <a:ext cx="5670952" cy="4915329"/>
          </a:xfrm>
          <a:prstGeom prst="flowChartConnector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426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A656B8C-F3B0-4906-B0DB-37FDCDA0DB76}"/>
              </a:ext>
            </a:extLst>
          </p:cNvPr>
          <p:cNvGrpSpPr/>
          <p:nvPr/>
        </p:nvGrpSpPr>
        <p:grpSpPr>
          <a:xfrm>
            <a:off x="716231" y="785540"/>
            <a:ext cx="3246169" cy="1154097"/>
            <a:chOff x="949911" y="520823"/>
            <a:chExt cx="3246169" cy="1154097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669836CD-1523-4C85-8B69-6A2BCC5BB809}"/>
                </a:ext>
              </a:extLst>
            </p:cNvPr>
            <p:cNvSpPr/>
            <p:nvPr/>
          </p:nvSpPr>
          <p:spPr>
            <a:xfrm>
              <a:off x="949911" y="520823"/>
              <a:ext cx="1154097" cy="1154097"/>
            </a:xfrm>
            <a:prstGeom prst="ellipse">
              <a:avLst/>
            </a:prstGeom>
            <a:solidFill>
              <a:schemeClr val="accent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6C7C4F6-B4DD-4296-9A8A-0FC234997016}"/>
                </a:ext>
              </a:extLst>
            </p:cNvPr>
            <p:cNvSpPr txBox="1"/>
            <p:nvPr/>
          </p:nvSpPr>
          <p:spPr>
            <a:xfrm>
              <a:off x="1239520" y="595567"/>
              <a:ext cx="29565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9150A25-76C3-40B3-9554-0E8C2C8B1947}"/>
              </a:ext>
            </a:extLst>
          </p:cNvPr>
          <p:cNvGrpSpPr/>
          <p:nvPr/>
        </p:nvGrpSpPr>
        <p:grpSpPr>
          <a:xfrm>
            <a:off x="739510" y="3766968"/>
            <a:ext cx="3246170" cy="1154097"/>
            <a:chOff x="949910" y="2410583"/>
            <a:chExt cx="3246170" cy="1154097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F5036179-D444-4316-A2B2-DCAB0DC4C88D}"/>
                </a:ext>
              </a:extLst>
            </p:cNvPr>
            <p:cNvSpPr/>
            <p:nvPr/>
          </p:nvSpPr>
          <p:spPr>
            <a:xfrm>
              <a:off x="949910" y="2410583"/>
              <a:ext cx="1154097" cy="1154097"/>
            </a:xfrm>
            <a:prstGeom prst="ellipse">
              <a:avLst/>
            </a:prstGeom>
            <a:solidFill>
              <a:schemeClr val="accent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396CB0D-A4CB-41DF-8692-3D992C5261A0}"/>
                </a:ext>
              </a:extLst>
            </p:cNvPr>
            <p:cNvSpPr txBox="1"/>
            <p:nvPr/>
          </p:nvSpPr>
          <p:spPr>
            <a:xfrm>
              <a:off x="1239520" y="2514326"/>
              <a:ext cx="29565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pic>
        <p:nvPicPr>
          <p:cNvPr id="14" name="Picture 1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5350402-DFC2-4EAA-9BF2-68CF6F09D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99829">
            <a:off x="7116621" y="697153"/>
            <a:ext cx="3902054" cy="1837846"/>
          </a:xfrm>
          <a:prstGeom prst="rect">
            <a:avLst/>
          </a:prstGeom>
          <a:ln w="25400">
            <a:solidFill>
              <a:schemeClr val="accent1">
                <a:shade val="50000"/>
              </a:schemeClr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91FCC49-9820-4C5C-8A60-75EAA9925093}"/>
              </a:ext>
            </a:extLst>
          </p:cNvPr>
          <p:cNvSpPr txBox="1"/>
          <p:nvPr/>
        </p:nvSpPr>
        <p:spPr>
          <a:xfrm>
            <a:off x="2300447" y="860284"/>
            <a:ext cx="4292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Look at the student’s day and identify any problems that may be effecting their sleep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990748-57A7-492E-8832-3C06A48C11E7}"/>
              </a:ext>
            </a:extLst>
          </p:cNvPr>
          <p:cNvSpPr txBox="1"/>
          <p:nvPr/>
        </p:nvSpPr>
        <p:spPr>
          <a:xfrm>
            <a:off x="7159890" y="3601480"/>
            <a:ext cx="4292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Write down the problems and an alternative solution that may help their sleep</a:t>
            </a:r>
          </a:p>
        </p:txBody>
      </p:sp>
      <p:pic>
        <p:nvPicPr>
          <p:cNvPr id="21" name="Picture 20" descr="A picture containing bird&#10;&#10;Description automatically generated">
            <a:extLst>
              <a:ext uri="{FF2B5EF4-FFF2-40B4-BE49-F238E27FC236}">
                <a16:creationId xmlns:a16="http://schemas.microsoft.com/office/drawing/2014/main" id="{36EF626B-AB2D-4BC5-AE54-78F6EBFB1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32071">
            <a:off x="2466579" y="3428999"/>
            <a:ext cx="4204105" cy="198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22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2516723" y="3637"/>
            <a:ext cx="7782420" cy="1056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 err="1">
                <a:solidFill>
                  <a:srgbClr val="6B237B"/>
                </a:solidFill>
              </a:rPr>
              <a:t>Alise</a:t>
            </a:r>
            <a:endParaRPr lang="en-GB" altLang="en-GB" b="1" dirty="0">
              <a:solidFill>
                <a:srgbClr val="6B237B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890111"/>
              </p:ext>
            </p:extLst>
          </p:nvPr>
        </p:nvGraphicFramePr>
        <p:xfrm>
          <a:off x="300446" y="1097280"/>
          <a:ext cx="11299371" cy="518595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3935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6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269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Wake-up time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08:10am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snoozes alarm once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Breakfast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08:15am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eats Krave cereal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School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09:00am- 14:55pm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6 classes a day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Snack 1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12:10pm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eats a Cadbury bar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Football practice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15:00-16:00pm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Snack 2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16:30pm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eats a bag of crisps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Dinner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19:00pm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eats pasta with chicken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64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Video games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20:00-21:30pm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plays in the lounge, lights off, head phones in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Snack 3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21:45pm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eats three slices of pizza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64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Bed time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23:00pm</a:t>
                      </a:r>
                      <a:endParaRPr lang="en-GB" sz="240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falls asleep fully dressed, face and teeth unwashed</a:t>
                      </a:r>
                      <a:endParaRPr lang="en-GB" sz="24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86378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2582038" y="0"/>
            <a:ext cx="7782420" cy="1056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solidFill>
                  <a:srgbClr val="6B237B"/>
                </a:solidFill>
              </a:rPr>
              <a:t>Chloe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073332"/>
              </p:ext>
            </p:extLst>
          </p:nvPr>
        </p:nvGraphicFramePr>
        <p:xfrm>
          <a:off x="574766" y="1056117"/>
          <a:ext cx="10894423" cy="5353537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4419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7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349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0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Wake-up time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06:30am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doesn't need an alarm; wakes up at 6:30 on the dot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Breakfast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08:30am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½ toast with butter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School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09:00am- 14:55pm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6 classes a day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Lunch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13:00pm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a cup of noodles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7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Swimming practice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15:00-16:00pm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6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Snack 1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16:05pm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an apple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Dinner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17:00pm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beef noodle soup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0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Winding down time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18:00-20:00pm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reads books, watches TV, talks to friends/family, plays around on phone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0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Snack 2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20:30pm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drinks a mug of hot chocolate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40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Bed time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21:00pm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brushes her teeth, takes a shower, changes into night clothes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7076" marR="6707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8141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2725730" y="0"/>
            <a:ext cx="7782420" cy="1056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solidFill>
                  <a:srgbClr val="6B237B"/>
                </a:solidFill>
              </a:rPr>
              <a:t>Mark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1552940"/>
              </p:ext>
            </p:extLst>
          </p:nvPr>
        </p:nvGraphicFramePr>
        <p:xfrm>
          <a:off x="496389" y="953589"/>
          <a:ext cx="10985862" cy="531658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164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4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68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6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Wake-up time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07:30am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snoozes alarm three times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School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09:00am- 14:55pm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6 classes a day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Snack 1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09:10am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a bag of Haribo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Lunch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12:30pm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five slices of pizza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Snack 2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13:30pm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a banana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Drama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15:00-16:00pm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4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Relax at home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17:00-19:00pm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hangs out with friends, watches TV, plays around on phone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4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Dinner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19:30pm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eats a pasta bake with chocolate ice cream for dessert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932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Bed time</a:t>
                      </a:r>
                      <a:endParaRPr lang="en-GB" sz="200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20:00pm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brushes his teeth, takes a shower, changes into night clothes, falls asleep with the lights on </a:t>
                      </a:r>
                      <a:endParaRPr lang="en-GB" sz="2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86805" marR="8680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787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2135494" y="201682"/>
            <a:ext cx="7453351" cy="80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solidFill>
                  <a:srgbClr val="6B237B"/>
                </a:solidFill>
              </a:rPr>
              <a:t>James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527087"/>
              </p:ext>
            </p:extLst>
          </p:nvPr>
        </p:nvGraphicFramePr>
        <p:xfrm>
          <a:off x="914400" y="980077"/>
          <a:ext cx="9984268" cy="564171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05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7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3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8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Wake-up time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08:45am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snoozes alarm twice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Breakfast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08:55am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breakfast bar at school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1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School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09:00am- 14:55pm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6 classes a day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Snack 1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10:30am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banana and apple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Lunch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13:00pm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bacon sandwich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8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Science club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15:00-16:00pm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Snack 2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16:30pm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handful of grapes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4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Nap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16:45-18:00pm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falls asleep on the sofa in the lounge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Dinner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18:30pm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salad and casserole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224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Wind down time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19:30-23:00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watches TV, talks to friends, scrolls through social media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068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Bed time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in bed at 23:00pm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falls asleep at 01:30am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brushes his teeth, takes a shower, changes into night clothes, falls asleep with phone in his hand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7668" marR="77668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6920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1445569" y="-138889"/>
            <a:ext cx="7782420" cy="1056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solidFill>
                  <a:srgbClr val="6B237B"/>
                </a:solidFill>
              </a:rPr>
              <a:t>Jay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958972"/>
              </p:ext>
            </p:extLst>
          </p:nvPr>
        </p:nvGraphicFramePr>
        <p:xfrm>
          <a:off x="627018" y="862149"/>
          <a:ext cx="10843525" cy="5583768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3925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88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88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9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Wake-up time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09:30am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snoozes alarm ten times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9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Breakfast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10:00am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banana at school, drinks a cup of coffee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69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School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09:00am- 14:55pm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6 classes a day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9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Snack 1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11:10am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Twix bar, drinks a cup of water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65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Lunch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13:00pm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fish and chips, drinks a bottle of cranberry juice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39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Snack 2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14:00pm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drinks a bottle of orange juice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69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Orchestra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15:00-16:00pm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953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Dinner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18:30pm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eats a chicken noodle soup and angel cake for dessert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drinks a cup of tea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39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Walk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19:00-20:00pm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goes for a walk around the park with his family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39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Bed time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23:30pm</a:t>
                      </a:r>
                      <a:endParaRPr lang="en-GB" sz="180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wakes up often to use the bathroom</a:t>
                      </a:r>
                      <a:endParaRPr lang="en-GB" sz="18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73784" marR="7378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9258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4DBE0AF-65DB-4ADA-873B-A47338ABFD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0900" y="680721"/>
            <a:ext cx="5954485" cy="63831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Common Problems and Solutions:</a:t>
            </a:r>
          </a:p>
          <a:p>
            <a:pPr marL="0" indent="0">
              <a:buNone/>
            </a:pPr>
            <a:endParaRPr lang="en-GB" dirty="0">
              <a:solidFill>
                <a:srgbClr val="6B237B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3881A64-2108-4C4B-96E8-42480BF07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97" y="299176"/>
            <a:ext cx="3159034" cy="1325563"/>
          </a:xfrm>
        </p:spPr>
        <p:txBody>
          <a:bodyPr/>
          <a:lstStyle/>
          <a:p>
            <a:r>
              <a:rPr lang="en-GB" dirty="0"/>
              <a:t>Answers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1AD9BC-7164-4F87-B566-78301AD25D9A}"/>
              </a:ext>
            </a:extLst>
          </p:cNvPr>
          <p:cNvSpPr/>
          <p:nvPr/>
        </p:nvSpPr>
        <p:spPr>
          <a:xfrm>
            <a:off x="276497" y="1700576"/>
            <a:ext cx="581950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eating habits at irregular times </a:t>
            </a:r>
          </a:p>
          <a:p>
            <a:r>
              <a:rPr lang="en-GB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Screen time usage before sleep</a:t>
            </a:r>
          </a:p>
          <a:p>
            <a:r>
              <a:rPr lang="en-GB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Not getting enough sleep</a:t>
            </a:r>
          </a:p>
          <a:p>
            <a:r>
              <a:rPr lang="en-GB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4.Not allowing time to wind down before sleeping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7B0536-1B29-405F-8EF9-67FD4D18C325}"/>
              </a:ext>
            </a:extLst>
          </p:cNvPr>
          <p:cNvSpPr/>
          <p:nvPr/>
        </p:nvSpPr>
        <p:spPr>
          <a:xfrm>
            <a:off x="6368143" y="1319031"/>
            <a:ext cx="544285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a balanced diet and at regular times throughout the day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Cut down on screen usage before bed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Try sleeping earlier and establishing a routine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down by reading, doing yoga or taking a warm bath</a:t>
            </a:r>
          </a:p>
        </p:txBody>
      </p:sp>
    </p:spTree>
    <p:extLst>
      <p:ext uri="{BB962C8B-B14F-4D97-AF65-F5344CB8AC3E}">
        <p14:creationId xmlns:p14="http://schemas.microsoft.com/office/powerpoint/2010/main" val="2091776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89116"/>
            <a:ext cx="7782420" cy="912519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 err="1"/>
              <a:t>HeppSY</a:t>
            </a:r>
            <a:r>
              <a:rPr lang="en-GB" altLang="en-GB" b="1" dirty="0"/>
              <a:t> team’s sleep Tips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008" y="1434239"/>
            <a:ext cx="5485735" cy="110799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Stick to a sleep schedule, even on weekends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3009" y="2797912"/>
            <a:ext cx="6720953" cy="110799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Practice a </a:t>
            </a:r>
            <a:r>
              <a:rPr lang="en-GB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relaxing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bedtime ritual and wind down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7639" y="4090571"/>
            <a:ext cx="6503453" cy="61554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Avoid naps in the afternoon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70276" y="1286302"/>
            <a:ext cx="5485735" cy="160043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Use a lamp - enough light for you to see but not too bright to let you doze off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824" y="3156791"/>
            <a:ext cx="4646751" cy="248310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088DC61-36EB-4E00-8743-3DEB8B9E5296}"/>
              </a:ext>
            </a:extLst>
          </p:cNvPr>
          <p:cNvSpPr txBox="1"/>
          <p:nvPr/>
        </p:nvSpPr>
        <p:spPr>
          <a:xfrm>
            <a:off x="477725" y="4956149"/>
            <a:ext cx="6503453" cy="61554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Exercise during the day</a:t>
            </a:r>
          </a:p>
        </p:txBody>
      </p:sp>
    </p:spTree>
    <p:extLst>
      <p:ext uri="{BB962C8B-B14F-4D97-AF65-F5344CB8AC3E}">
        <p14:creationId xmlns:p14="http://schemas.microsoft.com/office/powerpoint/2010/main" val="297047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8" grpId="0"/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9797" y="1364143"/>
            <a:ext cx="11272407" cy="4699643"/>
          </a:xfrm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en-GB" sz="3200" dirty="0"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Supporting young people to get a good night’s sleep is vital for their mental, physical and emotional well-being.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GB" sz="3200" b="1" dirty="0">
                <a:solidFill>
                  <a:srgbClr val="6B237B"/>
                </a:solidFill>
                <a:latin typeface="Arial" panose="020B0604020202020204" pitchFamily="34" charset="0"/>
                <a:ea typeface="MS PGothic" charset="0"/>
                <a:cs typeface="Arial" panose="020B0604020202020204" pitchFamily="34" charset="0"/>
              </a:rPr>
              <a:t>Any further questions? </a:t>
            </a:r>
            <a:endParaRPr lang="en-GB" altLang="en-US" sz="700" b="1" dirty="0">
              <a:solidFill>
                <a:srgbClr val="6B237B"/>
              </a:solidFill>
              <a:latin typeface="Arial" panose="020B0604020202020204" pitchFamily="34" charset="0"/>
              <a:cs typeface="Arial" panose="020B0604020202020204" pitchFamily="34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457189" lvl="1" indent="0">
              <a:lnSpc>
                <a:spcPct val="150000"/>
              </a:lnSpc>
              <a:buClr>
                <a:srgbClr val="B40230"/>
              </a:buClr>
              <a:buSzPct val="65000"/>
              <a:buNone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www.thechildrenssleepcharity.org.uk</a:t>
            </a: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189" lvl="1" indent="0">
              <a:lnSpc>
                <a:spcPct val="150000"/>
              </a:lnSpc>
              <a:buClr>
                <a:srgbClr val="B40230"/>
              </a:buClr>
              <a:buSzPct val="65000"/>
              <a:buNone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www.facebook.com/thechildrenssleepcharity</a:t>
            </a: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189" lvl="1" indent="0">
              <a:lnSpc>
                <a:spcPct val="150000"/>
              </a:lnSpc>
              <a:buClr>
                <a:srgbClr val="B40230"/>
              </a:buClr>
              <a:buSzPct val="65000"/>
              <a:buNone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info@thesleepcharity.org.uk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698983" y="6492876"/>
            <a:ext cx="2484437" cy="365125"/>
          </a:xfrm>
        </p:spPr>
        <p:txBody>
          <a:bodyPr lIns="121917" tIns="60958" rIns="121917" bIns="60958"/>
          <a:lstStyle/>
          <a:p>
            <a:pPr>
              <a:defRPr/>
            </a:pPr>
            <a:r>
              <a:rPr lang="en-GB" sz="800" dirty="0">
                <a:solidFill>
                  <a:srgbClr val="DB214C"/>
                </a:solidFill>
                <a:latin typeface="Kristen ITC" pitchFamily="66" charset="0"/>
              </a:rPr>
              <a:t>www.thechildrenssleepcharity.org.uk</a:t>
            </a:r>
          </a:p>
        </p:txBody>
      </p:sp>
      <p:pic>
        <p:nvPicPr>
          <p:cNvPr id="15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512" y="3143563"/>
            <a:ext cx="1157288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212644"/>
            <a:ext cx="9785445" cy="722410"/>
          </a:xfrm>
          <a:prstGeom prst="rect">
            <a:avLst/>
          </a:prstGeom>
          <a:solidFill>
            <a:srgbClr val="6B237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121917" tIns="60958" rIns="121917" bIns="60958" numCol="1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GB" b="1" dirty="0">
                <a:latin typeface="Arial" panose="020B0604020202020204" pitchFamily="34" charset="0"/>
                <a:cs typeface="Arial" panose="020B0604020202020204" pitchFamily="34" charset="0"/>
              </a:rPr>
              <a:t>Help and Support</a:t>
            </a:r>
          </a:p>
        </p:txBody>
      </p:sp>
    </p:spTree>
    <p:extLst>
      <p:ext uri="{BB962C8B-B14F-4D97-AF65-F5344CB8AC3E}">
        <p14:creationId xmlns:p14="http://schemas.microsoft.com/office/powerpoint/2010/main" val="1946361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lowchart: Connector 21">
            <a:extLst>
              <a:ext uri="{FF2B5EF4-FFF2-40B4-BE49-F238E27FC236}">
                <a16:creationId xmlns:a16="http://schemas.microsoft.com/office/drawing/2014/main" id="{15C68E48-6C97-4C18-9E8A-1EB7151D5CD1}"/>
              </a:ext>
            </a:extLst>
          </p:cNvPr>
          <p:cNvSpPr/>
          <p:nvPr/>
        </p:nvSpPr>
        <p:spPr>
          <a:xfrm>
            <a:off x="687334" y="3615541"/>
            <a:ext cx="906561" cy="84194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lowchart: Connector 22">
            <a:extLst>
              <a:ext uri="{FF2B5EF4-FFF2-40B4-BE49-F238E27FC236}">
                <a16:creationId xmlns:a16="http://schemas.microsoft.com/office/drawing/2014/main" id="{1A3B2292-1E82-49FA-B957-4596862BEEAB}"/>
              </a:ext>
            </a:extLst>
          </p:cNvPr>
          <p:cNvSpPr/>
          <p:nvPr/>
        </p:nvSpPr>
        <p:spPr>
          <a:xfrm>
            <a:off x="682950" y="1540214"/>
            <a:ext cx="906561" cy="84194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9C4B521E-B54E-4331-96DE-1F6F6063B075}"/>
              </a:ext>
            </a:extLst>
          </p:cNvPr>
          <p:cNvSpPr/>
          <p:nvPr/>
        </p:nvSpPr>
        <p:spPr>
          <a:xfrm>
            <a:off x="692002" y="2587052"/>
            <a:ext cx="906561" cy="84194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0D482BB2-639E-4587-B0B7-5D62D7FF3087}"/>
              </a:ext>
            </a:extLst>
          </p:cNvPr>
          <p:cNvSpPr/>
          <p:nvPr/>
        </p:nvSpPr>
        <p:spPr>
          <a:xfrm>
            <a:off x="102326" y="4150729"/>
            <a:ext cx="11914851" cy="2335131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54376" y="108825"/>
            <a:ext cx="10562801" cy="109063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121917" tIns="60958" rIns="121917" bIns="60958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761785-C1C5-457A-9892-69E983525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23" y="251913"/>
            <a:ext cx="1102665" cy="11026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B5A963-47B1-4A9C-8F2A-38CC2C0AFE6D}"/>
              </a:ext>
            </a:extLst>
          </p:cNvPr>
          <p:cNvSpPr txBox="1"/>
          <p:nvPr/>
        </p:nvSpPr>
        <p:spPr>
          <a:xfrm>
            <a:off x="1911123" y="1578407"/>
            <a:ext cx="9391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Sleep is important because it affects lot of different things like our memory, mental health and immune system!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817C2E-F7BC-4FEF-BB6A-F3AB72548E26}"/>
              </a:ext>
            </a:extLst>
          </p:cNvPr>
          <p:cNvSpPr txBox="1"/>
          <p:nvPr/>
        </p:nvSpPr>
        <p:spPr>
          <a:xfrm>
            <a:off x="1963482" y="2823927"/>
            <a:ext cx="9391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Young people need 8-10 hours of sleep every night!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1C6F4E-AD4E-41D6-877B-B6FE9CDBDCA5}"/>
              </a:ext>
            </a:extLst>
          </p:cNvPr>
          <p:cNvSpPr txBox="1"/>
          <p:nvPr/>
        </p:nvSpPr>
        <p:spPr>
          <a:xfrm>
            <a:off x="1963482" y="3650170"/>
            <a:ext cx="9080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Your bedtime and waking up routines can be tailored to give you a better night’s sleep!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919F83-2682-4CB9-A394-6F83EE5A9229}"/>
              </a:ext>
            </a:extLst>
          </p:cNvPr>
          <p:cNvSpPr txBox="1"/>
          <p:nvPr/>
        </p:nvSpPr>
        <p:spPr>
          <a:xfrm>
            <a:off x="2474649" y="4746139"/>
            <a:ext cx="7640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 about your sleep routines and see if you can make improvements to make sure you get all the sleep you need!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7CDE75-1AE1-45FF-8003-A43510A3FA67}"/>
              </a:ext>
            </a:extLst>
          </p:cNvPr>
          <p:cNvSpPr/>
          <p:nvPr/>
        </p:nvSpPr>
        <p:spPr>
          <a:xfrm>
            <a:off x="473793" y="4643125"/>
            <a:ext cx="268327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00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Next </a:t>
            </a:r>
          </a:p>
          <a:p>
            <a:r>
              <a:rPr lang="en-US" sz="400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steps?</a:t>
            </a:r>
            <a:endParaRPr lang="en-US" sz="4000" b="0" cap="none" spc="0" dirty="0">
              <a:ln w="0"/>
              <a:solidFill>
                <a:schemeClr val="bg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988BC88-9778-4106-9D91-97A0BC7BBA15}"/>
              </a:ext>
            </a:extLst>
          </p:cNvPr>
          <p:cNvSpPr/>
          <p:nvPr/>
        </p:nvSpPr>
        <p:spPr>
          <a:xfrm>
            <a:off x="837233" y="1486074"/>
            <a:ext cx="710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1E0979-29E4-4A5A-8190-27BEEBD259EF}"/>
              </a:ext>
            </a:extLst>
          </p:cNvPr>
          <p:cNvSpPr/>
          <p:nvPr/>
        </p:nvSpPr>
        <p:spPr>
          <a:xfrm>
            <a:off x="837232" y="2534902"/>
            <a:ext cx="710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  <a:r>
              <a:rPr lang="en-GB" sz="5400" b="0" cap="none" spc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38130D-4B6C-4873-96D1-4400442A1947}"/>
              </a:ext>
            </a:extLst>
          </p:cNvPr>
          <p:cNvSpPr/>
          <p:nvPr/>
        </p:nvSpPr>
        <p:spPr>
          <a:xfrm>
            <a:off x="837233" y="3586309"/>
            <a:ext cx="710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r>
              <a:rPr lang="en-GB" sz="5400" b="0" cap="none" spc="0" dirty="0">
                <a:ln w="0"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854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0" grpId="0" animBg="1"/>
      <p:bldP spid="16" grpId="0" animBg="1"/>
      <p:bldP spid="2" grpId="0"/>
      <p:bldP spid="7" grpId="0"/>
      <p:bldP spid="9" grpId="0"/>
      <p:bldP spid="10" grpId="0"/>
      <p:bldP spid="4" grpId="0"/>
      <p:bldP spid="3" grpId="0"/>
      <p:bldP spid="11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665" y="0"/>
            <a:ext cx="4103912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Where next...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07E8EBE-ABAF-4B30-9B4C-04440E26F2A2}"/>
              </a:ext>
            </a:extLst>
          </p:cNvPr>
          <p:cNvGrpSpPr/>
          <p:nvPr/>
        </p:nvGrpSpPr>
        <p:grpSpPr>
          <a:xfrm>
            <a:off x="327144" y="1096538"/>
            <a:ext cx="2960916" cy="4073840"/>
            <a:chOff x="593309" y="1079353"/>
            <a:chExt cx="2960916" cy="4073840"/>
          </a:xfrm>
        </p:grpSpPr>
        <p:sp>
          <p:nvSpPr>
            <p:cNvPr id="7" name="Title 2"/>
            <p:cNvSpPr txBox="1">
              <a:spLocks/>
            </p:cNvSpPr>
            <p:nvPr/>
          </p:nvSpPr>
          <p:spPr>
            <a:xfrm>
              <a:off x="879059" y="1079353"/>
              <a:ext cx="1464130" cy="13255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 spc="-150" baseline="0">
                  <a:solidFill>
                    <a:srgbClr val="7030A0"/>
                  </a:solidFill>
                  <a:latin typeface="Arial" charset="0"/>
                  <a:ea typeface="+mj-ea"/>
                  <a:cs typeface="+mj-cs"/>
                </a:defRPr>
              </a:lvl1pPr>
            </a:lstStyle>
            <a:p>
              <a:r>
                <a:rPr lang="en-GB" sz="4000" dirty="0">
                  <a:latin typeface="Arial" panose="020B0604020202020204" pitchFamily="34" charset="0"/>
                  <a:cs typeface="Arial" panose="020B0604020202020204" pitchFamily="34" charset="0"/>
                </a:rPr>
                <a:t>Ask!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3309" y="3521977"/>
              <a:ext cx="296091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About: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Life at university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Applying to courses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Student finance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Careers and skills</a:t>
              </a:r>
            </a:p>
          </p:txBody>
        </p:sp>
        <p:pic>
          <p:nvPicPr>
            <p:cNvPr id="1026" name="Picture 2" descr="Image result for question mark ic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5016" y="2244124"/>
              <a:ext cx="1260000" cy="12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35A89AE-AA4F-45D4-8059-9805352582E6}"/>
              </a:ext>
            </a:extLst>
          </p:cNvPr>
          <p:cNvGrpSpPr/>
          <p:nvPr/>
        </p:nvGrpSpPr>
        <p:grpSpPr>
          <a:xfrm>
            <a:off x="3060081" y="1096538"/>
            <a:ext cx="2969079" cy="3761066"/>
            <a:chOff x="3740089" y="1079353"/>
            <a:chExt cx="2969079" cy="3761066"/>
          </a:xfrm>
        </p:grpSpPr>
        <p:sp>
          <p:nvSpPr>
            <p:cNvPr id="8" name="Title 2"/>
            <p:cNvSpPr txBox="1">
              <a:spLocks/>
            </p:cNvSpPr>
            <p:nvPr/>
          </p:nvSpPr>
          <p:spPr>
            <a:xfrm>
              <a:off x="4161912" y="1079353"/>
              <a:ext cx="1464130" cy="13255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 spc="-150" baseline="0">
                  <a:solidFill>
                    <a:srgbClr val="7030A0"/>
                  </a:solidFill>
                  <a:latin typeface="Arial" charset="0"/>
                  <a:ea typeface="+mj-ea"/>
                  <a:cs typeface="+mj-cs"/>
                </a:defRPr>
              </a:lvl1pPr>
            </a:lstStyle>
            <a:p>
              <a:r>
                <a:rPr lang="en-GB" sz="4000" dirty="0">
                  <a:latin typeface="Arial" panose="020B0604020202020204" pitchFamily="34" charset="0"/>
                  <a:cs typeface="Arial" panose="020B0604020202020204" pitchFamily="34" charset="0"/>
                </a:rPr>
                <a:t>Talk!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40089" y="3516980"/>
              <a:ext cx="296907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To: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Parents/ Guardians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Teachers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Careers advisors</a:t>
              </a:r>
            </a:p>
          </p:txBody>
        </p:sp>
        <p:pic>
          <p:nvPicPr>
            <p:cNvPr id="1028" name="Picture 4" descr="Image result for talk icon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5106" y="2109502"/>
              <a:ext cx="1260000" cy="12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72F4BE3-7F17-420A-8468-54D86364746D}"/>
              </a:ext>
            </a:extLst>
          </p:cNvPr>
          <p:cNvGrpSpPr/>
          <p:nvPr/>
        </p:nvGrpSpPr>
        <p:grpSpPr>
          <a:xfrm>
            <a:off x="5818824" y="1019335"/>
            <a:ext cx="2993574" cy="4068842"/>
            <a:chOff x="6895032" y="918561"/>
            <a:chExt cx="2993574" cy="4068842"/>
          </a:xfrm>
        </p:grpSpPr>
        <p:sp>
          <p:nvSpPr>
            <p:cNvPr id="6" name="Title 2"/>
            <p:cNvSpPr txBox="1">
              <a:spLocks/>
            </p:cNvSpPr>
            <p:nvPr/>
          </p:nvSpPr>
          <p:spPr>
            <a:xfrm>
              <a:off x="7139963" y="918561"/>
              <a:ext cx="2748643" cy="13255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 spc="-150" baseline="0">
                  <a:solidFill>
                    <a:srgbClr val="7030A0"/>
                  </a:solidFill>
                  <a:latin typeface="Arial" charset="0"/>
                  <a:ea typeface="+mj-ea"/>
                  <a:cs typeface="+mj-cs"/>
                </a:defRPr>
              </a:lvl1pPr>
            </a:lstStyle>
            <a:p>
              <a:r>
                <a:rPr lang="en-GB" sz="4000" dirty="0">
                  <a:latin typeface="Arial" panose="020B0604020202020204" pitchFamily="34" charset="0"/>
                  <a:cs typeface="Arial" panose="020B0604020202020204" pitchFamily="34" charset="0"/>
                </a:rPr>
                <a:t>Research!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895032" y="3356187"/>
              <a:ext cx="2773137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At: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prospects.ac.uk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ucas.com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discoveruni.org.uk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000" dirty="0" err="1">
                  <a:latin typeface="Arial" panose="020B0604020202020204" pitchFamily="34" charset="0"/>
                  <a:cs typeface="Arial" panose="020B0604020202020204" pitchFamily="34" charset="0"/>
                </a:rPr>
                <a:t>heppsy</a:t>
              </a:r>
              <a:r>
                <a:rPr lang="en-GB" sz="2000" dirty="0">
                  <a:latin typeface="Arial" panose="020B0604020202020204" pitchFamily="34" charset="0"/>
                  <a:cs typeface="Arial" panose="020B0604020202020204" pitchFamily="34" charset="0"/>
                </a:rPr>
                <a:t>/learners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1316" y="1876709"/>
              <a:ext cx="1404000" cy="1404000"/>
            </a:xfrm>
            <a:prstGeom prst="rect">
              <a:avLst/>
            </a:prstGeom>
          </p:spPr>
        </p:pic>
      </p:grpSp>
      <p:sp>
        <p:nvSpPr>
          <p:cNvPr id="16" name="Title 2">
            <a:extLst>
              <a:ext uri="{FF2B5EF4-FFF2-40B4-BE49-F238E27FC236}">
                <a16:creationId xmlns:a16="http://schemas.microsoft.com/office/drawing/2014/main" id="{94C23E6A-B5D8-4EAB-9A2F-DEC49B6F9F73}"/>
              </a:ext>
            </a:extLst>
          </p:cNvPr>
          <p:cNvSpPr txBox="1">
            <a:spLocks/>
          </p:cNvSpPr>
          <p:nvPr/>
        </p:nvSpPr>
        <p:spPr>
          <a:xfrm>
            <a:off x="9554330" y="978363"/>
            <a:ext cx="22620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-150" baseline="0">
                <a:solidFill>
                  <a:srgbClr val="7030A0"/>
                </a:solidFill>
                <a:latin typeface="Arial" charset="0"/>
                <a:ea typeface="+mj-ea"/>
                <a:cs typeface="+mj-cs"/>
              </a:defRPr>
            </a:lvl1pPr>
          </a:lstStyle>
          <a:p>
            <a:r>
              <a:rPr lang="en-GB" sz="4000" dirty="0"/>
              <a:t>Follow!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20DCA968-EA87-4851-A40C-45980EEC2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607" y="2233396"/>
            <a:ext cx="1175393" cy="117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ow School Librarians Connect Using Twitter - Elementary Librarian">
            <a:extLst>
              <a:ext uri="{FF2B5EF4-FFF2-40B4-BE49-F238E27FC236}">
                <a16:creationId xmlns:a16="http://schemas.microsoft.com/office/drawing/2014/main" id="{21EB92D5-A36F-494C-AE00-62F6A97F4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010" y="2013012"/>
            <a:ext cx="686527" cy="686527"/>
          </a:xfrm>
          <a:prstGeom prst="flowChartAlternateProcess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66848D9-3900-4506-A3F5-AB7BB6C27E4A}"/>
              </a:ext>
            </a:extLst>
          </p:cNvPr>
          <p:cNvSpPr txBox="1"/>
          <p:nvPr/>
        </p:nvSpPr>
        <p:spPr>
          <a:xfrm>
            <a:off x="8903942" y="3456961"/>
            <a:ext cx="321192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Twitter: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HeppSYbustour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Instagram: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heppsy_bus_tour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updates, HE information and activities </a:t>
            </a:r>
          </a:p>
        </p:txBody>
      </p:sp>
    </p:spTree>
    <p:extLst>
      <p:ext uri="{BB962C8B-B14F-4D97-AF65-F5344CB8AC3E}">
        <p14:creationId xmlns:p14="http://schemas.microsoft.com/office/powerpoint/2010/main" val="556570766"/>
      </p:ext>
    </p:extLst>
  </p:cSld>
  <p:clrMapOvr>
    <a:masterClrMapping/>
  </p:clrMapOvr>
</p:sld>
</file>

<file path=ppt/theme/theme1.xml><?xml version="1.0" encoding="utf-8"?>
<a:theme xmlns:a="http://schemas.openxmlformats.org/drawingml/2006/main" name="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2.xml><?xml version="1.0" encoding="utf-8"?>
<a:theme xmlns:a="http://schemas.openxmlformats.org/drawingml/2006/main" name="All Partner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DD4B4525-3ED9-4B55-8777-E2FCB41DDE72}"/>
    </a:ext>
  </a:extLst>
</a:theme>
</file>

<file path=ppt/theme/theme3.xml><?xml version="1.0" encoding="utf-8"?>
<a:theme xmlns:a="http://schemas.openxmlformats.org/drawingml/2006/main" name="All College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71D32108-4640-4D37-9330-8E463688C02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HeppSY Powerpoint Template edit</Template>
  <TotalTime>970</TotalTime>
  <Words>1534</Words>
  <Application>Microsoft Office PowerPoint</Application>
  <PresentationFormat>Widescreen</PresentationFormat>
  <Paragraphs>328</Paragraphs>
  <Slides>28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Kristen ITC</vt:lpstr>
      <vt:lpstr>Main Logos</vt:lpstr>
      <vt:lpstr>All Partners</vt:lpstr>
      <vt:lpstr>All Colleges</vt:lpstr>
      <vt:lpstr>PowerPoint Presentation</vt:lpstr>
      <vt:lpstr>These resources are provided by HeppSY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 </vt:lpstr>
      <vt:lpstr>PowerPoint Presentation</vt:lpstr>
      <vt:lpstr>PowerPoint Presentation</vt:lpstr>
      <vt:lpstr>PowerPoint Presentation</vt:lpstr>
      <vt:lpstr>Where next...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Katrina Heath</dc:creator>
  <cp:lastModifiedBy>Sophie Rowe</cp:lastModifiedBy>
  <cp:revision>72</cp:revision>
  <dcterms:created xsi:type="dcterms:W3CDTF">2019-06-10T13:43:06Z</dcterms:created>
  <dcterms:modified xsi:type="dcterms:W3CDTF">2020-04-30T11:00:43Z</dcterms:modified>
</cp:coreProperties>
</file>