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2" r:id="rId1"/>
    <p:sldMasterId id="2147483678" r:id="rId2"/>
    <p:sldMasterId id="2147483714" r:id="rId3"/>
  </p:sldMasterIdLst>
  <p:notesMasterIdLst>
    <p:notesMasterId r:id="rId33"/>
  </p:notesMasterIdLst>
  <p:sldIdLst>
    <p:sldId id="256" r:id="rId4"/>
    <p:sldId id="260" r:id="rId5"/>
    <p:sldId id="261" r:id="rId6"/>
    <p:sldId id="263" r:id="rId7"/>
    <p:sldId id="264" r:id="rId8"/>
    <p:sldId id="307" r:id="rId9"/>
    <p:sldId id="308" r:id="rId10"/>
    <p:sldId id="266" r:id="rId11"/>
    <p:sldId id="323" r:id="rId12"/>
    <p:sldId id="313" r:id="rId13"/>
    <p:sldId id="314" r:id="rId14"/>
    <p:sldId id="316" r:id="rId15"/>
    <p:sldId id="315" r:id="rId16"/>
    <p:sldId id="317" r:id="rId17"/>
    <p:sldId id="318" r:id="rId18"/>
    <p:sldId id="319" r:id="rId19"/>
    <p:sldId id="320" r:id="rId20"/>
    <p:sldId id="276" r:id="rId21"/>
    <p:sldId id="295" r:id="rId22"/>
    <p:sldId id="306" r:id="rId23"/>
    <p:sldId id="279" r:id="rId24"/>
    <p:sldId id="310" r:id="rId25"/>
    <p:sldId id="280" r:id="rId26"/>
    <p:sldId id="311" r:id="rId27"/>
    <p:sldId id="281" r:id="rId28"/>
    <p:sldId id="312" r:id="rId29"/>
    <p:sldId id="282" r:id="rId30"/>
    <p:sldId id="303" r:id="rId31"/>
    <p:sldId id="288"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EC23AE7-72B4-421B-8433-6BCC37FDD8A7}">
          <p14:sldIdLst>
            <p14:sldId id="256"/>
            <p14:sldId id="260"/>
            <p14:sldId id="261"/>
            <p14:sldId id="263"/>
            <p14:sldId id="264"/>
            <p14:sldId id="307"/>
            <p14:sldId id="308"/>
            <p14:sldId id="266"/>
            <p14:sldId id="323"/>
            <p14:sldId id="313"/>
            <p14:sldId id="314"/>
            <p14:sldId id="316"/>
            <p14:sldId id="315"/>
            <p14:sldId id="317"/>
            <p14:sldId id="318"/>
            <p14:sldId id="319"/>
            <p14:sldId id="320"/>
            <p14:sldId id="276"/>
            <p14:sldId id="295"/>
            <p14:sldId id="306"/>
            <p14:sldId id="279"/>
            <p14:sldId id="310"/>
            <p14:sldId id="280"/>
            <p14:sldId id="311"/>
            <p14:sldId id="281"/>
            <p14:sldId id="312"/>
            <p14:sldId id="282"/>
            <p14:sldId id="303"/>
            <p14:sldId id="288"/>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cob flannery" initials="jf" lastIdx="1" clrIdx="0">
    <p:extLst>
      <p:ext uri="{19B8F6BF-5375-455C-9EA6-DF929625EA0E}">
        <p15:presenceInfo xmlns:p15="http://schemas.microsoft.com/office/powerpoint/2012/main" userId="81825a82709670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B237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14"/>
  </p:normalViewPr>
  <p:slideViewPr>
    <p:cSldViewPr snapToGrid="0" snapToObjects="1">
      <p:cViewPr varScale="1">
        <p:scale>
          <a:sx n="72" d="100"/>
          <a:sy n="72" d="100"/>
        </p:scale>
        <p:origin x="66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commentAuthors" Target="commentAuthor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 Id="rId8" Type="http://schemas.openxmlformats.org/officeDocument/2006/relationships/slide" Target="slides/slide5.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F63140-A196-4C51-B106-083D9638AB9D}" type="doc">
      <dgm:prSet loTypeId="urn:microsoft.com/office/officeart/2005/8/layout/hProcess4" loCatId="process" qsTypeId="urn:microsoft.com/office/officeart/2005/8/quickstyle/simple1" qsCatId="simple" csTypeId="urn:microsoft.com/office/officeart/2005/8/colors/colorful1" csCatId="colorful" phldr="1"/>
      <dgm:spPr/>
      <dgm:t>
        <a:bodyPr/>
        <a:lstStyle/>
        <a:p>
          <a:endParaRPr lang="en-GB"/>
        </a:p>
      </dgm:t>
    </dgm:pt>
    <dgm:pt modelId="{B91F1DEF-8027-4534-BEC6-D9AB9BC5B4A8}">
      <dgm:prSet phldrT="[Text]"/>
      <dgm:spPr/>
      <dgm:t>
        <a:bodyPr/>
        <a:lstStyle/>
        <a:p>
          <a:r>
            <a:rPr lang="en-GB" b="1" dirty="0">
              <a:latin typeface="Arial" panose="020B0604020202020204" pitchFamily="34" charset="0"/>
              <a:cs typeface="Arial" panose="020B0604020202020204" pitchFamily="34" charset="0"/>
            </a:rPr>
            <a:t>GCSEs</a:t>
          </a:r>
        </a:p>
      </dgm:t>
    </dgm:pt>
    <dgm:pt modelId="{57918ED4-DFD0-4514-BDF4-55800B4B1582}" type="parTrans" cxnId="{5A5612FB-BAA6-49C9-A504-FF98644029F7}">
      <dgm:prSet/>
      <dgm:spPr/>
      <dgm:t>
        <a:bodyPr/>
        <a:lstStyle/>
        <a:p>
          <a:endParaRPr lang="en-GB"/>
        </a:p>
      </dgm:t>
    </dgm:pt>
    <dgm:pt modelId="{1A7FA7FD-EAF9-45FD-8E06-C48ABA97CE32}" type="sibTrans" cxnId="{5A5612FB-BAA6-49C9-A504-FF98644029F7}">
      <dgm:prSet/>
      <dgm:spPr/>
      <dgm:t>
        <a:bodyPr/>
        <a:lstStyle/>
        <a:p>
          <a:endParaRPr lang="en-GB"/>
        </a:p>
      </dgm:t>
    </dgm:pt>
    <dgm:pt modelId="{8F3706F6-B9D5-4631-8FC7-ADAA4048405E}">
      <dgm:prSet phldrT="[Text]" custT="1"/>
      <dgm:spPr>
        <a:ln w="28575">
          <a:solidFill>
            <a:schemeClr val="accent2"/>
          </a:solidFill>
        </a:ln>
      </dgm:spPr>
      <dgm:t>
        <a:bodyPr/>
        <a:lstStyle/>
        <a:p>
          <a:r>
            <a:rPr lang="en-GB" sz="1800" dirty="0">
              <a:latin typeface="Arial" panose="020B0604020202020204" pitchFamily="34" charset="0"/>
              <a:cs typeface="Arial" panose="020B0604020202020204" pitchFamily="34" charset="0"/>
            </a:rPr>
            <a:t>English and Maths (Grade 4) </a:t>
          </a:r>
        </a:p>
      </dgm:t>
    </dgm:pt>
    <dgm:pt modelId="{C7AB01BC-7345-43FF-84D1-E057BB9CAAB6}" type="parTrans" cxnId="{A4498E43-9D7D-4A74-BFC4-A8663A4DC833}">
      <dgm:prSet/>
      <dgm:spPr/>
      <dgm:t>
        <a:bodyPr/>
        <a:lstStyle/>
        <a:p>
          <a:endParaRPr lang="en-GB"/>
        </a:p>
      </dgm:t>
    </dgm:pt>
    <dgm:pt modelId="{722E903B-D7B3-40CE-879F-8D71D610E173}" type="sibTrans" cxnId="{A4498E43-9D7D-4A74-BFC4-A8663A4DC833}">
      <dgm:prSet/>
      <dgm:spPr/>
      <dgm:t>
        <a:bodyPr/>
        <a:lstStyle/>
        <a:p>
          <a:endParaRPr lang="en-GB"/>
        </a:p>
      </dgm:t>
    </dgm:pt>
    <dgm:pt modelId="{E0D6FB28-1854-45B7-8E40-A08373E315B6}">
      <dgm:prSet phldrT="[Text]"/>
      <dgm:spPr/>
      <dgm:t>
        <a:bodyPr/>
        <a:lstStyle/>
        <a:p>
          <a:r>
            <a:rPr lang="en-GB" b="1" dirty="0">
              <a:latin typeface="Arial" panose="020B0604020202020204" pitchFamily="34" charset="0"/>
              <a:cs typeface="Arial" panose="020B0604020202020204" pitchFamily="34" charset="0"/>
            </a:rPr>
            <a:t>A Levels/BTECs</a:t>
          </a:r>
        </a:p>
      </dgm:t>
    </dgm:pt>
    <dgm:pt modelId="{AA690EFF-FD0E-4A8B-9496-54D81450D27D}" type="parTrans" cxnId="{AED29D1D-2CC9-46E4-99DC-53A37E6C8D17}">
      <dgm:prSet/>
      <dgm:spPr/>
      <dgm:t>
        <a:bodyPr/>
        <a:lstStyle/>
        <a:p>
          <a:endParaRPr lang="en-GB"/>
        </a:p>
      </dgm:t>
    </dgm:pt>
    <dgm:pt modelId="{BC5AEB01-66F2-4D63-B7C1-54CBBAA7C67F}" type="sibTrans" cxnId="{AED29D1D-2CC9-46E4-99DC-53A37E6C8D17}">
      <dgm:prSet/>
      <dgm:spPr/>
      <dgm:t>
        <a:bodyPr/>
        <a:lstStyle/>
        <a:p>
          <a:endParaRPr lang="en-GB"/>
        </a:p>
      </dgm:t>
    </dgm:pt>
    <dgm:pt modelId="{4D989882-1FB0-4982-BDDB-F906A9D429A1}">
      <dgm:prSet phldrT="[Text]" custT="1"/>
      <dgm:spPr>
        <a:ln w="28575">
          <a:solidFill>
            <a:schemeClr val="accent3"/>
          </a:solidFill>
        </a:ln>
      </dgm:spPr>
      <dgm:t>
        <a:bodyPr/>
        <a:lstStyle/>
        <a:p>
          <a:r>
            <a:rPr lang="en-GB" sz="1800" dirty="0">
              <a:latin typeface="Arial" panose="020B0604020202020204" pitchFamily="34" charset="0"/>
              <a:cs typeface="Arial" panose="020B0604020202020204" pitchFamily="34" charset="0"/>
            </a:rPr>
            <a:t>2-3 A Levels</a:t>
          </a:r>
        </a:p>
      </dgm:t>
    </dgm:pt>
    <dgm:pt modelId="{AC0AD497-1F23-4D8A-857B-9C4D25C458CB}" type="parTrans" cxnId="{705CB61C-FDC4-4372-BF7D-83A0C96B363F}">
      <dgm:prSet/>
      <dgm:spPr/>
      <dgm:t>
        <a:bodyPr/>
        <a:lstStyle/>
        <a:p>
          <a:endParaRPr lang="en-GB"/>
        </a:p>
      </dgm:t>
    </dgm:pt>
    <dgm:pt modelId="{74D496E1-9738-4671-A255-031853A6E93A}" type="sibTrans" cxnId="{705CB61C-FDC4-4372-BF7D-83A0C96B363F}">
      <dgm:prSet/>
      <dgm:spPr/>
      <dgm:t>
        <a:bodyPr/>
        <a:lstStyle/>
        <a:p>
          <a:endParaRPr lang="en-GB"/>
        </a:p>
      </dgm:t>
    </dgm:pt>
    <dgm:pt modelId="{FD419CA0-9D61-434E-A279-4874CBF6AFEC}">
      <dgm:prSet phldrT="[Text]"/>
      <dgm:spPr/>
      <dgm:t>
        <a:bodyPr/>
        <a:lstStyle/>
        <a:p>
          <a:r>
            <a:rPr lang="en-GB" b="1" dirty="0">
              <a:latin typeface="Arial" panose="020B0604020202020204" pitchFamily="34" charset="0"/>
              <a:cs typeface="Arial" panose="020B0604020202020204" pitchFamily="34" charset="0"/>
            </a:rPr>
            <a:t>Extracurricular</a:t>
          </a:r>
        </a:p>
        <a:p>
          <a:r>
            <a:rPr lang="en-GB" b="1" dirty="0">
              <a:latin typeface="Arial" panose="020B0604020202020204" pitchFamily="34" charset="0"/>
              <a:cs typeface="Arial" panose="020B0604020202020204" pitchFamily="34" charset="0"/>
            </a:rPr>
            <a:t>(optional)</a:t>
          </a:r>
        </a:p>
      </dgm:t>
    </dgm:pt>
    <dgm:pt modelId="{DEAEDD0E-BC7A-4EDD-9308-5EAFE210B96C}" type="parTrans" cxnId="{BF7009E9-FF43-486C-8157-7D1E4AB09BFE}">
      <dgm:prSet/>
      <dgm:spPr/>
      <dgm:t>
        <a:bodyPr/>
        <a:lstStyle/>
        <a:p>
          <a:endParaRPr lang="en-GB"/>
        </a:p>
      </dgm:t>
    </dgm:pt>
    <dgm:pt modelId="{89B57865-C540-4D6B-B570-D256EE3F7BB6}" type="sibTrans" cxnId="{BF7009E9-FF43-486C-8157-7D1E4AB09BFE}">
      <dgm:prSet/>
      <dgm:spPr/>
      <dgm:t>
        <a:bodyPr/>
        <a:lstStyle/>
        <a:p>
          <a:endParaRPr lang="en-GB"/>
        </a:p>
      </dgm:t>
    </dgm:pt>
    <dgm:pt modelId="{641D6BB7-8089-470D-9C3F-B7D28F676507}">
      <dgm:prSet phldrT="[Text]" custT="1"/>
      <dgm:spPr>
        <a:ln w="28575">
          <a:solidFill>
            <a:schemeClr val="accent4"/>
          </a:solidFill>
        </a:ln>
      </dgm:spPr>
      <dgm:t>
        <a:bodyPr/>
        <a:lstStyle/>
        <a:p>
          <a:r>
            <a:rPr lang="en-GB" sz="1800" dirty="0">
              <a:latin typeface="Arial" panose="020B0604020202020204" pitchFamily="34" charset="0"/>
              <a:cs typeface="Arial" panose="020B0604020202020204" pitchFamily="34" charset="0"/>
            </a:rPr>
            <a:t>Computer programming or coding experience</a:t>
          </a:r>
        </a:p>
      </dgm:t>
    </dgm:pt>
    <dgm:pt modelId="{F602888B-C47E-4014-A3EF-FA20825E1DD4}" type="parTrans" cxnId="{3A84101D-C90B-417F-B6F5-DEDDC3F85C2D}">
      <dgm:prSet/>
      <dgm:spPr/>
      <dgm:t>
        <a:bodyPr/>
        <a:lstStyle/>
        <a:p>
          <a:endParaRPr lang="en-GB"/>
        </a:p>
      </dgm:t>
    </dgm:pt>
    <dgm:pt modelId="{14879B3A-9FAF-4D3B-9E8D-322CC0FBEFFC}" type="sibTrans" cxnId="{3A84101D-C90B-417F-B6F5-DEDDC3F85C2D}">
      <dgm:prSet/>
      <dgm:spPr/>
      <dgm:t>
        <a:bodyPr/>
        <a:lstStyle/>
        <a:p>
          <a:endParaRPr lang="en-GB"/>
        </a:p>
      </dgm:t>
    </dgm:pt>
    <dgm:pt modelId="{CE195413-829F-4E5D-80AE-8FF6DBFCB2DE}">
      <dgm:prSet phldrT="[Text]" custT="1"/>
      <dgm:spPr>
        <a:solidFill>
          <a:schemeClr val="accent1"/>
        </a:solidFill>
      </dgm:spPr>
      <dgm:t>
        <a:bodyPr/>
        <a:lstStyle/>
        <a:p>
          <a:r>
            <a:rPr lang="en-GB" sz="2400" b="1" dirty="0">
              <a:latin typeface="Arial" panose="020B0604020202020204" pitchFamily="34" charset="0"/>
              <a:cs typeface="Arial" panose="020B0604020202020204" pitchFamily="34" charset="0"/>
            </a:rPr>
            <a:t>Information Technology Degree</a:t>
          </a:r>
        </a:p>
      </dgm:t>
    </dgm:pt>
    <dgm:pt modelId="{22A1975F-E4CB-42AD-B934-77854625E52B}" type="parTrans" cxnId="{CE044997-8BA9-4984-A8BD-1D6C22AAB8F7}">
      <dgm:prSet/>
      <dgm:spPr/>
      <dgm:t>
        <a:bodyPr/>
        <a:lstStyle/>
        <a:p>
          <a:endParaRPr lang="en-GB"/>
        </a:p>
      </dgm:t>
    </dgm:pt>
    <dgm:pt modelId="{F4DEE1F3-542F-4E3A-BAA0-D6F7DF6D8B33}" type="sibTrans" cxnId="{CE044997-8BA9-4984-A8BD-1D6C22AAB8F7}">
      <dgm:prSet/>
      <dgm:spPr/>
      <dgm:t>
        <a:bodyPr/>
        <a:lstStyle/>
        <a:p>
          <a:endParaRPr lang="en-GB"/>
        </a:p>
      </dgm:t>
    </dgm:pt>
    <dgm:pt modelId="{49FCF328-954F-4FD2-A12E-021582EE2607}">
      <dgm:prSet phldrT="[Text]" custT="1"/>
      <dgm:spPr>
        <a:ln w="28575">
          <a:solidFill>
            <a:schemeClr val="accent2"/>
          </a:solidFill>
        </a:ln>
      </dgm:spPr>
      <dgm:t>
        <a:bodyPr/>
        <a:lstStyle/>
        <a:p>
          <a:r>
            <a:rPr lang="en-GB" sz="1800" dirty="0">
              <a:latin typeface="Arial" panose="020B0604020202020204" pitchFamily="34" charset="0"/>
              <a:cs typeface="Arial" panose="020B0604020202020204" pitchFamily="34" charset="0"/>
            </a:rPr>
            <a:t>May ask for 5 GCSEs</a:t>
          </a:r>
        </a:p>
      </dgm:t>
    </dgm:pt>
    <dgm:pt modelId="{1E46D0C8-8995-4FC9-BBE2-A9FFF47131BD}" type="parTrans" cxnId="{1876184F-D216-441C-B9DA-F122FB207858}">
      <dgm:prSet/>
      <dgm:spPr/>
      <dgm:t>
        <a:bodyPr/>
        <a:lstStyle/>
        <a:p>
          <a:endParaRPr lang="en-GB"/>
        </a:p>
      </dgm:t>
    </dgm:pt>
    <dgm:pt modelId="{74B24BCF-7D91-414E-AEF2-8CDDBD4C6AFC}" type="sibTrans" cxnId="{1876184F-D216-441C-B9DA-F122FB207858}">
      <dgm:prSet/>
      <dgm:spPr/>
      <dgm:t>
        <a:bodyPr/>
        <a:lstStyle/>
        <a:p>
          <a:endParaRPr lang="en-GB"/>
        </a:p>
      </dgm:t>
    </dgm:pt>
    <dgm:pt modelId="{9EE7527F-0EF5-46FB-9194-EC7EF1126F2D}">
      <dgm:prSet phldrT="[Text]" custT="1"/>
      <dgm:spPr>
        <a:ln w="28575">
          <a:solidFill>
            <a:schemeClr val="accent3"/>
          </a:solidFill>
        </a:ln>
      </dgm:spPr>
      <dgm:t>
        <a:bodyPr/>
        <a:lstStyle/>
        <a:p>
          <a:r>
            <a:rPr lang="en-GB" sz="1800" dirty="0">
              <a:latin typeface="Arial" panose="020B0604020202020204" pitchFamily="34" charset="0"/>
              <a:cs typeface="Arial" panose="020B0604020202020204" pitchFamily="34" charset="0"/>
            </a:rPr>
            <a:t>BTECs</a:t>
          </a:r>
        </a:p>
      </dgm:t>
    </dgm:pt>
    <dgm:pt modelId="{8833D977-30F0-43F2-B789-2D10154A13F8}" type="parTrans" cxnId="{8B8C323B-4E74-4161-A273-0EE939378B26}">
      <dgm:prSet/>
      <dgm:spPr/>
      <dgm:t>
        <a:bodyPr/>
        <a:lstStyle/>
        <a:p>
          <a:endParaRPr lang="en-GB"/>
        </a:p>
      </dgm:t>
    </dgm:pt>
    <dgm:pt modelId="{4BF6ECB4-5F5B-4E45-B241-1C350874039D}" type="sibTrans" cxnId="{8B8C323B-4E74-4161-A273-0EE939378B26}">
      <dgm:prSet/>
      <dgm:spPr/>
      <dgm:t>
        <a:bodyPr/>
        <a:lstStyle/>
        <a:p>
          <a:endParaRPr lang="en-GB"/>
        </a:p>
      </dgm:t>
    </dgm:pt>
    <dgm:pt modelId="{ABE44B92-A4F3-4EAC-905B-8E48A4D6DED1}">
      <dgm:prSet phldrT="[Text]" custT="1"/>
      <dgm:spPr>
        <a:ln w="28575">
          <a:solidFill>
            <a:schemeClr val="accent3"/>
          </a:solidFill>
        </a:ln>
      </dgm:spPr>
      <dgm:t>
        <a:bodyPr/>
        <a:lstStyle/>
        <a:p>
          <a:r>
            <a:rPr lang="en-GB" sz="1800" dirty="0">
              <a:latin typeface="Arial" panose="020B0604020202020204" pitchFamily="34" charset="0"/>
              <a:cs typeface="Arial" panose="020B0604020202020204" pitchFamily="34" charset="0"/>
            </a:rPr>
            <a:t>Examples of relevant subjects: Maths, IT, psychology or sociology </a:t>
          </a:r>
        </a:p>
      </dgm:t>
    </dgm:pt>
    <dgm:pt modelId="{1DEA8EAF-F6FC-4AE5-B2C4-BD41B37645F2}" type="parTrans" cxnId="{405E12C5-E214-46F5-8C0D-09D42191D8AA}">
      <dgm:prSet/>
      <dgm:spPr/>
      <dgm:t>
        <a:bodyPr/>
        <a:lstStyle/>
        <a:p>
          <a:endParaRPr lang="en-GB"/>
        </a:p>
      </dgm:t>
    </dgm:pt>
    <dgm:pt modelId="{15EC6530-F1A1-4C00-9919-CCFB71F76EEC}" type="sibTrans" cxnId="{405E12C5-E214-46F5-8C0D-09D42191D8AA}">
      <dgm:prSet/>
      <dgm:spPr/>
      <dgm:t>
        <a:bodyPr/>
        <a:lstStyle/>
        <a:p>
          <a:endParaRPr lang="en-GB"/>
        </a:p>
      </dgm:t>
    </dgm:pt>
    <dgm:pt modelId="{9F14AAF1-23F4-4649-AA20-8F2ED29A7F41}">
      <dgm:prSet phldrT="[Text]" custT="1"/>
      <dgm:spPr>
        <a:ln w="28575">
          <a:solidFill>
            <a:schemeClr val="accent4"/>
          </a:solidFill>
        </a:ln>
      </dgm:spPr>
      <dgm:t>
        <a:bodyPr/>
        <a:lstStyle/>
        <a:p>
          <a:r>
            <a:rPr lang="en-GB" sz="1800" dirty="0">
              <a:latin typeface="Arial" panose="020B0604020202020204" pitchFamily="34" charset="0"/>
              <a:cs typeface="Arial" panose="020B0604020202020204" pitchFamily="34" charset="0"/>
            </a:rPr>
            <a:t>Show interest in computing</a:t>
          </a:r>
        </a:p>
      </dgm:t>
    </dgm:pt>
    <dgm:pt modelId="{C8D0A88F-6F3E-4797-AD75-F6669C28003B}" type="parTrans" cxnId="{962593B0-738F-458F-9501-6FC84D6FB4E2}">
      <dgm:prSet/>
      <dgm:spPr/>
      <dgm:t>
        <a:bodyPr/>
        <a:lstStyle/>
        <a:p>
          <a:endParaRPr lang="en-GB"/>
        </a:p>
      </dgm:t>
    </dgm:pt>
    <dgm:pt modelId="{75D3A884-444A-4219-9204-74DB5C254A45}" type="sibTrans" cxnId="{962593B0-738F-458F-9501-6FC84D6FB4E2}">
      <dgm:prSet/>
      <dgm:spPr/>
      <dgm:t>
        <a:bodyPr/>
        <a:lstStyle/>
        <a:p>
          <a:endParaRPr lang="en-GB"/>
        </a:p>
      </dgm:t>
    </dgm:pt>
    <dgm:pt modelId="{025AA819-B54E-45BE-BB92-E01CAEB825D9}">
      <dgm:prSet phldrT="[Text]" custT="1"/>
      <dgm:spPr>
        <a:ln w="28575">
          <a:solidFill>
            <a:schemeClr val="accent4"/>
          </a:solidFill>
        </a:ln>
      </dgm:spPr>
      <dgm:t>
        <a:bodyPr/>
        <a:lstStyle/>
        <a:p>
          <a:pPr>
            <a:buNone/>
          </a:pPr>
          <a:r>
            <a:rPr lang="en-GB" sz="1800" dirty="0">
              <a:latin typeface="Arial" panose="020B0604020202020204" pitchFamily="34" charset="0"/>
              <a:cs typeface="Arial" panose="020B0604020202020204" pitchFamily="34" charset="0"/>
            </a:rPr>
            <a:t>e.g.</a:t>
          </a:r>
        </a:p>
      </dgm:t>
    </dgm:pt>
    <dgm:pt modelId="{30460417-4AAC-4288-971B-E22FFA0065CB}" type="parTrans" cxnId="{D3B8C35D-E669-496E-AA2E-65E38344C26A}">
      <dgm:prSet/>
      <dgm:spPr/>
      <dgm:t>
        <a:bodyPr/>
        <a:lstStyle/>
        <a:p>
          <a:endParaRPr lang="en-GB"/>
        </a:p>
      </dgm:t>
    </dgm:pt>
    <dgm:pt modelId="{BB50A73C-F356-402F-B106-B99C2F04095A}" type="sibTrans" cxnId="{D3B8C35D-E669-496E-AA2E-65E38344C26A}">
      <dgm:prSet/>
      <dgm:spPr/>
      <dgm:t>
        <a:bodyPr/>
        <a:lstStyle/>
        <a:p>
          <a:endParaRPr lang="en-GB"/>
        </a:p>
      </dgm:t>
    </dgm:pt>
    <dgm:pt modelId="{730395D6-561C-44C6-9F7F-3D0AAD13FA31}" type="pres">
      <dgm:prSet presAssocID="{F4F63140-A196-4C51-B106-083D9638AB9D}" presName="Name0" presStyleCnt="0">
        <dgm:presLayoutVars>
          <dgm:dir/>
          <dgm:animLvl val="lvl"/>
          <dgm:resizeHandles val="exact"/>
        </dgm:presLayoutVars>
      </dgm:prSet>
      <dgm:spPr/>
    </dgm:pt>
    <dgm:pt modelId="{29D5F2C7-5C16-4B0B-84CD-EB1B067D99B3}" type="pres">
      <dgm:prSet presAssocID="{F4F63140-A196-4C51-B106-083D9638AB9D}" presName="tSp" presStyleCnt="0"/>
      <dgm:spPr/>
    </dgm:pt>
    <dgm:pt modelId="{5D080547-047D-4392-9458-D054B4BA3805}" type="pres">
      <dgm:prSet presAssocID="{F4F63140-A196-4C51-B106-083D9638AB9D}" presName="bSp" presStyleCnt="0"/>
      <dgm:spPr/>
    </dgm:pt>
    <dgm:pt modelId="{7A13E087-B301-45E7-A7B2-A71A351ACCA4}" type="pres">
      <dgm:prSet presAssocID="{F4F63140-A196-4C51-B106-083D9638AB9D}" presName="process" presStyleCnt="0"/>
      <dgm:spPr/>
    </dgm:pt>
    <dgm:pt modelId="{7C49BB75-33AC-4F43-A811-EF68A019A5B2}" type="pres">
      <dgm:prSet presAssocID="{B91F1DEF-8027-4534-BEC6-D9AB9BC5B4A8}" presName="composite1" presStyleCnt="0"/>
      <dgm:spPr/>
    </dgm:pt>
    <dgm:pt modelId="{375DD645-198D-45D8-B9B5-06E0A09EAE46}" type="pres">
      <dgm:prSet presAssocID="{B91F1DEF-8027-4534-BEC6-D9AB9BC5B4A8}" presName="dummyNode1" presStyleLbl="node1" presStyleIdx="0" presStyleCnt="4"/>
      <dgm:spPr/>
    </dgm:pt>
    <dgm:pt modelId="{E37CB75F-266C-4608-B917-B6F36B6AA5C2}" type="pres">
      <dgm:prSet presAssocID="{B91F1DEF-8027-4534-BEC6-D9AB9BC5B4A8}" presName="childNode1" presStyleLbl="bgAcc1" presStyleIdx="0" presStyleCnt="4" custScaleY="144023" custLinFactNeighborX="7214" custLinFactNeighborY="35930">
        <dgm:presLayoutVars>
          <dgm:bulletEnabled val="1"/>
        </dgm:presLayoutVars>
      </dgm:prSet>
      <dgm:spPr/>
    </dgm:pt>
    <dgm:pt modelId="{D2819593-6EC8-4EA8-8695-DB69CFDEA856}" type="pres">
      <dgm:prSet presAssocID="{B91F1DEF-8027-4534-BEC6-D9AB9BC5B4A8}" presName="childNode1tx" presStyleLbl="bgAcc1" presStyleIdx="0" presStyleCnt="4">
        <dgm:presLayoutVars>
          <dgm:bulletEnabled val="1"/>
        </dgm:presLayoutVars>
      </dgm:prSet>
      <dgm:spPr/>
    </dgm:pt>
    <dgm:pt modelId="{59873539-4DFB-4AE0-91F2-948D53488009}" type="pres">
      <dgm:prSet presAssocID="{B91F1DEF-8027-4534-BEC6-D9AB9BC5B4A8}" presName="parentNode1" presStyleLbl="node1" presStyleIdx="0" presStyleCnt="4" custLinFactNeighborX="-1928" custLinFactNeighborY="73114">
        <dgm:presLayoutVars>
          <dgm:chMax val="1"/>
          <dgm:bulletEnabled val="1"/>
        </dgm:presLayoutVars>
      </dgm:prSet>
      <dgm:spPr/>
    </dgm:pt>
    <dgm:pt modelId="{58AF2C47-4B08-46BF-BD75-98339598A16A}" type="pres">
      <dgm:prSet presAssocID="{B91F1DEF-8027-4534-BEC6-D9AB9BC5B4A8}" presName="connSite1" presStyleCnt="0"/>
      <dgm:spPr/>
    </dgm:pt>
    <dgm:pt modelId="{2251D600-397D-4FA7-8B59-F896E359982D}" type="pres">
      <dgm:prSet presAssocID="{1A7FA7FD-EAF9-45FD-8E06-C48ABA97CE32}" presName="Name9" presStyleLbl="sibTrans2D1" presStyleIdx="0" presStyleCnt="3" custLinFactNeighborX="-7806" custLinFactNeighborY="2276"/>
      <dgm:spPr/>
    </dgm:pt>
    <dgm:pt modelId="{6025C521-63ED-4F82-A8FD-990C4D39DB55}" type="pres">
      <dgm:prSet presAssocID="{E0D6FB28-1854-45B7-8E40-A08373E315B6}" presName="composite2" presStyleCnt="0"/>
      <dgm:spPr/>
    </dgm:pt>
    <dgm:pt modelId="{5507565E-5B6F-4695-9A4D-181ED48037DD}" type="pres">
      <dgm:prSet presAssocID="{E0D6FB28-1854-45B7-8E40-A08373E315B6}" presName="dummyNode2" presStyleLbl="node1" presStyleIdx="0" presStyleCnt="4"/>
      <dgm:spPr/>
    </dgm:pt>
    <dgm:pt modelId="{EE4B5AB2-B162-4823-9675-5CB4DB24CCE0}" type="pres">
      <dgm:prSet presAssocID="{E0D6FB28-1854-45B7-8E40-A08373E315B6}" presName="childNode2" presStyleLbl="bgAcc1" presStyleIdx="1" presStyleCnt="4" custScaleX="119255" custScaleY="145079" custLinFactNeighborX="-4954" custLinFactNeighborY="9102">
        <dgm:presLayoutVars>
          <dgm:bulletEnabled val="1"/>
        </dgm:presLayoutVars>
      </dgm:prSet>
      <dgm:spPr/>
    </dgm:pt>
    <dgm:pt modelId="{555B2C73-351F-4619-B4DC-D7B8333AEB54}" type="pres">
      <dgm:prSet presAssocID="{E0D6FB28-1854-45B7-8E40-A08373E315B6}" presName="childNode2tx" presStyleLbl="bgAcc1" presStyleIdx="1" presStyleCnt="4">
        <dgm:presLayoutVars>
          <dgm:bulletEnabled val="1"/>
        </dgm:presLayoutVars>
      </dgm:prSet>
      <dgm:spPr/>
    </dgm:pt>
    <dgm:pt modelId="{1D73D681-CF9B-41B7-A46D-2C14FDBF846A}" type="pres">
      <dgm:prSet presAssocID="{E0D6FB28-1854-45B7-8E40-A08373E315B6}" presName="parentNode2" presStyleLbl="node1" presStyleIdx="1" presStyleCnt="4">
        <dgm:presLayoutVars>
          <dgm:chMax val="0"/>
          <dgm:bulletEnabled val="1"/>
        </dgm:presLayoutVars>
      </dgm:prSet>
      <dgm:spPr/>
    </dgm:pt>
    <dgm:pt modelId="{74CAB72B-6522-476F-A1FA-40E9BF5204E8}" type="pres">
      <dgm:prSet presAssocID="{E0D6FB28-1854-45B7-8E40-A08373E315B6}" presName="connSite2" presStyleCnt="0"/>
      <dgm:spPr/>
    </dgm:pt>
    <dgm:pt modelId="{D791225F-BDE3-448B-8984-3F9CAB3B17B8}" type="pres">
      <dgm:prSet presAssocID="{BC5AEB01-66F2-4D63-B7C1-54CBBAA7C67F}" presName="Name18" presStyleLbl="sibTrans2D1" presStyleIdx="1" presStyleCnt="3"/>
      <dgm:spPr/>
    </dgm:pt>
    <dgm:pt modelId="{D6BACB75-59A5-47A5-A4D6-EF311BB249AA}" type="pres">
      <dgm:prSet presAssocID="{FD419CA0-9D61-434E-A279-4874CBF6AFEC}" presName="composite1" presStyleCnt="0"/>
      <dgm:spPr/>
    </dgm:pt>
    <dgm:pt modelId="{C57AC9D5-77A7-4D0B-9F5F-4E3287CE81DB}" type="pres">
      <dgm:prSet presAssocID="{FD419CA0-9D61-434E-A279-4874CBF6AFEC}" presName="dummyNode1" presStyleLbl="node1" presStyleIdx="1" presStyleCnt="4"/>
      <dgm:spPr/>
    </dgm:pt>
    <dgm:pt modelId="{B2AB86E8-9449-4049-A6CF-23DA4455B1DE}" type="pres">
      <dgm:prSet presAssocID="{FD419CA0-9D61-434E-A279-4874CBF6AFEC}" presName="childNode1" presStyleLbl="bgAcc1" presStyleIdx="2" presStyleCnt="4" custScaleX="117584" custScaleY="146537" custLinFactNeighborX="-1230" custLinFactNeighborY="28389">
        <dgm:presLayoutVars>
          <dgm:bulletEnabled val="1"/>
        </dgm:presLayoutVars>
      </dgm:prSet>
      <dgm:spPr/>
    </dgm:pt>
    <dgm:pt modelId="{9343A7C8-C37D-431F-BA00-34AD91512675}" type="pres">
      <dgm:prSet presAssocID="{FD419CA0-9D61-434E-A279-4874CBF6AFEC}" presName="childNode1tx" presStyleLbl="bgAcc1" presStyleIdx="2" presStyleCnt="4">
        <dgm:presLayoutVars>
          <dgm:bulletEnabled val="1"/>
        </dgm:presLayoutVars>
      </dgm:prSet>
      <dgm:spPr/>
    </dgm:pt>
    <dgm:pt modelId="{8295EB35-C448-4D55-AE0F-77AB9BC8AED2}" type="pres">
      <dgm:prSet presAssocID="{FD419CA0-9D61-434E-A279-4874CBF6AFEC}" presName="parentNode1" presStyleLbl="node1" presStyleIdx="2" presStyleCnt="4" custLinFactNeighborX="-1634" custLinFactNeighborY="58304">
        <dgm:presLayoutVars>
          <dgm:chMax val="1"/>
          <dgm:bulletEnabled val="1"/>
        </dgm:presLayoutVars>
      </dgm:prSet>
      <dgm:spPr/>
    </dgm:pt>
    <dgm:pt modelId="{F795F3AA-F182-4930-A723-5DC490729301}" type="pres">
      <dgm:prSet presAssocID="{FD419CA0-9D61-434E-A279-4874CBF6AFEC}" presName="connSite1" presStyleCnt="0"/>
      <dgm:spPr/>
    </dgm:pt>
    <dgm:pt modelId="{85FE646C-F384-482F-BFC1-0CFC1DA7350C}" type="pres">
      <dgm:prSet presAssocID="{89B57865-C540-4D6B-B570-D256EE3F7BB6}" presName="Name9" presStyleLbl="sibTrans2D1" presStyleIdx="2" presStyleCnt="3" custAng="0" custLinFactNeighborX="-19" custLinFactNeighborY="-844"/>
      <dgm:spPr/>
    </dgm:pt>
    <dgm:pt modelId="{DCA609C5-23E6-48FB-BD12-4091675AEC2A}" type="pres">
      <dgm:prSet presAssocID="{CE195413-829F-4E5D-80AE-8FF6DBFCB2DE}" presName="composite2" presStyleCnt="0"/>
      <dgm:spPr/>
    </dgm:pt>
    <dgm:pt modelId="{D6655A90-9770-444F-A119-5AF1DCAF4C54}" type="pres">
      <dgm:prSet presAssocID="{CE195413-829F-4E5D-80AE-8FF6DBFCB2DE}" presName="dummyNode2" presStyleLbl="node1" presStyleIdx="2" presStyleCnt="4"/>
      <dgm:spPr/>
    </dgm:pt>
    <dgm:pt modelId="{5209EAF0-2457-4CC3-B0DF-8F7272D647A6}" type="pres">
      <dgm:prSet presAssocID="{CE195413-829F-4E5D-80AE-8FF6DBFCB2DE}" presName="childNode2" presStyleLbl="bgAcc1" presStyleIdx="3" presStyleCnt="4" custLinFactNeighborX="16507" custLinFactNeighborY="-24045">
        <dgm:presLayoutVars>
          <dgm:bulletEnabled val="1"/>
        </dgm:presLayoutVars>
      </dgm:prSet>
      <dgm:spPr/>
    </dgm:pt>
    <dgm:pt modelId="{B563801E-05C9-4BB2-9BC0-A94219EBA933}" type="pres">
      <dgm:prSet presAssocID="{CE195413-829F-4E5D-80AE-8FF6DBFCB2DE}" presName="childNode2tx" presStyleLbl="bgAcc1" presStyleIdx="3" presStyleCnt="4">
        <dgm:presLayoutVars>
          <dgm:bulletEnabled val="1"/>
        </dgm:presLayoutVars>
      </dgm:prSet>
      <dgm:spPr/>
    </dgm:pt>
    <dgm:pt modelId="{FC2E8F29-0DC3-4B92-82CE-5E0B9C571997}" type="pres">
      <dgm:prSet presAssocID="{CE195413-829F-4E5D-80AE-8FF6DBFCB2DE}" presName="parentNode2" presStyleLbl="node1" presStyleIdx="3" presStyleCnt="4" custScaleX="146955" custScaleY="323553" custLinFactNeighborX="-4468" custLinFactNeighborY="67416">
        <dgm:presLayoutVars>
          <dgm:chMax val="0"/>
          <dgm:bulletEnabled val="1"/>
        </dgm:presLayoutVars>
      </dgm:prSet>
      <dgm:spPr/>
    </dgm:pt>
    <dgm:pt modelId="{2FC1D87D-A332-4FC6-ACFF-343E90908FC4}" type="pres">
      <dgm:prSet presAssocID="{CE195413-829F-4E5D-80AE-8FF6DBFCB2DE}" presName="connSite2" presStyleCnt="0"/>
      <dgm:spPr/>
    </dgm:pt>
  </dgm:ptLst>
  <dgm:cxnLst>
    <dgm:cxn modelId="{1D610304-8365-4F1D-8C0A-A4975254EE9A}" type="presOf" srcId="{CE195413-829F-4E5D-80AE-8FF6DBFCB2DE}" destId="{FC2E8F29-0DC3-4B92-82CE-5E0B9C571997}" srcOrd="0" destOrd="0" presId="urn:microsoft.com/office/officeart/2005/8/layout/hProcess4"/>
    <dgm:cxn modelId="{00A70407-5488-4F69-9EF0-FA46AE0EF973}" type="presOf" srcId="{8F3706F6-B9D5-4631-8FC7-ADAA4048405E}" destId="{D2819593-6EC8-4EA8-8695-DB69CFDEA856}" srcOrd="1" destOrd="0" presId="urn:microsoft.com/office/officeart/2005/8/layout/hProcess4"/>
    <dgm:cxn modelId="{705CB61C-FDC4-4372-BF7D-83A0C96B363F}" srcId="{E0D6FB28-1854-45B7-8E40-A08373E315B6}" destId="{4D989882-1FB0-4982-BDDB-F906A9D429A1}" srcOrd="0" destOrd="0" parTransId="{AC0AD497-1F23-4D8A-857B-9C4D25C458CB}" sibTransId="{74D496E1-9738-4671-A255-031853A6E93A}"/>
    <dgm:cxn modelId="{3A84101D-C90B-417F-B6F5-DEDDC3F85C2D}" srcId="{FD419CA0-9D61-434E-A279-4874CBF6AFEC}" destId="{641D6BB7-8089-470D-9C3F-B7D28F676507}" srcOrd="2" destOrd="0" parTransId="{F602888B-C47E-4014-A3EF-FA20825E1DD4}" sibTransId="{14879B3A-9FAF-4D3B-9E8D-322CC0FBEFFC}"/>
    <dgm:cxn modelId="{AED29D1D-2CC9-46E4-99DC-53A37E6C8D17}" srcId="{F4F63140-A196-4C51-B106-083D9638AB9D}" destId="{E0D6FB28-1854-45B7-8E40-A08373E315B6}" srcOrd="1" destOrd="0" parTransId="{AA690EFF-FD0E-4A8B-9496-54D81450D27D}" sibTransId="{BC5AEB01-66F2-4D63-B7C1-54CBBAA7C67F}"/>
    <dgm:cxn modelId="{01424222-0E78-4234-AA59-14F747C11BEE}" type="presOf" srcId="{49FCF328-954F-4FD2-A12E-021582EE2607}" destId="{E37CB75F-266C-4608-B917-B6F36B6AA5C2}" srcOrd="0" destOrd="1" presId="urn:microsoft.com/office/officeart/2005/8/layout/hProcess4"/>
    <dgm:cxn modelId="{B6A22E23-128D-4173-BA1E-FD83758B73AE}" type="presOf" srcId="{FD419CA0-9D61-434E-A279-4874CBF6AFEC}" destId="{8295EB35-C448-4D55-AE0F-77AB9BC8AED2}" srcOrd="0" destOrd="0" presId="urn:microsoft.com/office/officeart/2005/8/layout/hProcess4"/>
    <dgm:cxn modelId="{8B8C323B-4E74-4161-A273-0EE939378B26}" srcId="{E0D6FB28-1854-45B7-8E40-A08373E315B6}" destId="{9EE7527F-0EF5-46FB-9194-EC7EF1126F2D}" srcOrd="1" destOrd="0" parTransId="{8833D977-30F0-43F2-B789-2D10154A13F8}" sibTransId="{4BF6ECB4-5F5B-4E45-B241-1C350874039D}"/>
    <dgm:cxn modelId="{DDCE835D-69DE-44CA-A2B2-2035B4DBE355}" type="presOf" srcId="{4D989882-1FB0-4982-BDDB-F906A9D429A1}" destId="{EE4B5AB2-B162-4823-9675-5CB4DB24CCE0}" srcOrd="0" destOrd="0" presId="urn:microsoft.com/office/officeart/2005/8/layout/hProcess4"/>
    <dgm:cxn modelId="{D3B8C35D-E669-496E-AA2E-65E38344C26A}" srcId="{FD419CA0-9D61-434E-A279-4874CBF6AFEC}" destId="{025AA819-B54E-45BE-BB92-E01CAEB825D9}" srcOrd="0" destOrd="0" parTransId="{30460417-4AAC-4288-971B-E22FFA0065CB}" sibTransId="{BB50A73C-F356-402F-B106-B99C2F04095A}"/>
    <dgm:cxn modelId="{E8C5985E-7BA4-433B-A93A-9698BDD1DDE5}" type="presOf" srcId="{025AA819-B54E-45BE-BB92-E01CAEB825D9}" destId="{9343A7C8-C37D-431F-BA00-34AD91512675}" srcOrd="1" destOrd="0" presId="urn:microsoft.com/office/officeart/2005/8/layout/hProcess4"/>
    <dgm:cxn modelId="{0B9C0B62-9CFA-43F4-9ABD-43ECE9214512}" type="presOf" srcId="{641D6BB7-8089-470D-9C3F-B7D28F676507}" destId="{9343A7C8-C37D-431F-BA00-34AD91512675}" srcOrd="1" destOrd="2" presId="urn:microsoft.com/office/officeart/2005/8/layout/hProcess4"/>
    <dgm:cxn modelId="{FBD6BB62-22F4-4867-84EE-FEBBCB7F28D5}" type="presOf" srcId="{4D989882-1FB0-4982-BDDB-F906A9D429A1}" destId="{555B2C73-351F-4619-B4DC-D7B8333AEB54}" srcOrd="1" destOrd="0" presId="urn:microsoft.com/office/officeart/2005/8/layout/hProcess4"/>
    <dgm:cxn modelId="{A4498E43-9D7D-4A74-BFC4-A8663A4DC833}" srcId="{B91F1DEF-8027-4534-BEC6-D9AB9BC5B4A8}" destId="{8F3706F6-B9D5-4631-8FC7-ADAA4048405E}" srcOrd="0" destOrd="0" parTransId="{C7AB01BC-7345-43FF-84D1-E057BB9CAAB6}" sibTransId="{722E903B-D7B3-40CE-879F-8D71D610E173}"/>
    <dgm:cxn modelId="{99587C65-9F1F-4233-8051-A1AF5F22640C}" type="presOf" srcId="{025AA819-B54E-45BE-BB92-E01CAEB825D9}" destId="{B2AB86E8-9449-4049-A6CF-23DA4455B1DE}" srcOrd="0" destOrd="0" presId="urn:microsoft.com/office/officeart/2005/8/layout/hProcess4"/>
    <dgm:cxn modelId="{A0F6B56A-60C3-45F7-8C41-4B24AF2BC13D}" type="presOf" srcId="{641D6BB7-8089-470D-9C3F-B7D28F676507}" destId="{B2AB86E8-9449-4049-A6CF-23DA4455B1DE}" srcOrd="0" destOrd="2" presId="urn:microsoft.com/office/officeart/2005/8/layout/hProcess4"/>
    <dgm:cxn modelId="{1876184F-D216-441C-B9DA-F122FB207858}" srcId="{B91F1DEF-8027-4534-BEC6-D9AB9BC5B4A8}" destId="{49FCF328-954F-4FD2-A12E-021582EE2607}" srcOrd="1" destOrd="0" parTransId="{1E46D0C8-8995-4FC9-BBE2-A9FFF47131BD}" sibTransId="{74B24BCF-7D91-414E-AEF2-8CDDBD4C6AFC}"/>
    <dgm:cxn modelId="{7B977471-5576-4AE4-8C3B-CC5C0F517387}" type="presOf" srcId="{49FCF328-954F-4FD2-A12E-021582EE2607}" destId="{D2819593-6EC8-4EA8-8695-DB69CFDEA856}" srcOrd="1" destOrd="1" presId="urn:microsoft.com/office/officeart/2005/8/layout/hProcess4"/>
    <dgm:cxn modelId="{1062FB82-605F-4BFA-B3AE-0BEB4E41D695}" type="presOf" srcId="{B91F1DEF-8027-4534-BEC6-D9AB9BC5B4A8}" destId="{59873539-4DFB-4AE0-91F2-948D53488009}" srcOrd="0" destOrd="0" presId="urn:microsoft.com/office/officeart/2005/8/layout/hProcess4"/>
    <dgm:cxn modelId="{CE044997-8BA9-4984-A8BD-1D6C22AAB8F7}" srcId="{F4F63140-A196-4C51-B106-083D9638AB9D}" destId="{CE195413-829F-4E5D-80AE-8FF6DBFCB2DE}" srcOrd="3" destOrd="0" parTransId="{22A1975F-E4CB-42AD-B934-77854625E52B}" sibTransId="{F4DEE1F3-542F-4E3A-BAA0-D6F7DF6D8B33}"/>
    <dgm:cxn modelId="{B9C4AE9F-3E06-4908-8F9B-12D0FA27DC8C}" type="presOf" srcId="{1A7FA7FD-EAF9-45FD-8E06-C48ABA97CE32}" destId="{2251D600-397D-4FA7-8B59-F896E359982D}" srcOrd="0" destOrd="0" presId="urn:microsoft.com/office/officeart/2005/8/layout/hProcess4"/>
    <dgm:cxn modelId="{0B34F1A9-3CBD-4A8F-974E-4A28502B1669}" type="presOf" srcId="{ABE44B92-A4F3-4EAC-905B-8E48A4D6DED1}" destId="{555B2C73-351F-4619-B4DC-D7B8333AEB54}" srcOrd="1" destOrd="2" presId="urn:microsoft.com/office/officeart/2005/8/layout/hProcess4"/>
    <dgm:cxn modelId="{6D77B9AB-A7FF-4B70-A758-7E841B6E8713}" type="presOf" srcId="{8F3706F6-B9D5-4631-8FC7-ADAA4048405E}" destId="{E37CB75F-266C-4608-B917-B6F36B6AA5C2}" srcOrd="0" destOrd="0" presId="urn:microsoft.com/office/officeart/2005/8/layout/hProcess4"/>
    <dgm:cxn modelId="{962593B0-738F-458F-9501-6FC84D6FB4E2}" srcId="{FD419CA0-9D61-434E-A279-4874CBF6AFEC}" destId="{9F14AAF1-23F4-4649-AA20-8F2ED29A7F41}" srcOrd="1" destOrd="0" parTransId="{C8D0A88F-6F3E-4797-AD75-F6669C28003B}" sibTransId="{75D3A884-444A-4219-9204-74DB5C254A45}"/>
    <dgm:cxn modelId="{C48D89B5-E9FC-4332-B4CA-528A65A3DA53}" type="presOf" srcId="{F4F63140-A196-4C51-B106-083D9638AB9D}" destId="{730395D6-561C-44C6-9F7F-3D0AAD13FA31}" srcOrd="0" destOrd="0" presId="urn:microsoft.com/office/officeart/2005/8/layout/hProcess4"/>
    <dgm:cxn modelId="{84CE45BE-6D94-4FD3-B4A9-4FF4BD32F438}" type="presOf" srcId="{9F14AAF1-23F4-4649-AA20-8F2ED29A7F41}" destId="{9343A7C8-C37D-431F-BA00-34AD91512675}" srcOrd="1" destOrd="1" presId="urn:microsoft.com/office/officeart/2005/8/layout/hProcess4"/>
    <dgm:cxn modelId="{A78DC5BE-3DC0-475D-8669-3B9B550E3C3B}" type="presOf" srcId="{89B57865-C540-4D6B-B570-D256EE3F7BB6}" destId="{85FE646C-F384-482F-BFC1-0CFC1DA7350C}" srcOrd="0" destOrd="0" presId="urn:microsoft.com/office/officeart/2005/8/layout/hProcess4"/>
    <dgm:cxn modelId="{E62052C1-5BB9-45CC-A339-A127C490ACE9}" type="presOf" srcId="{9F14AAF1-23F4-4649-AA20-8F2ED29A7F41}" destId="{B2AB86E8-9449-4049-A6CF-23DA4455B1DE}" srcOrd="0" destOrd="1" presId="urn:microsoft.com/office/officeart/2005/8/layout/hProcess4"/>
    <dgm:cxn modelId="{405E12C5-E214-46F5-8C0D-09D42191D8AA}" srcId="{E0D6FB28-1854-45B7-8E40-A08373E315B6}" destId="{ABE44B92-A4F3-4EAC-905B-8E48A4D6DED1}" srcOrd="2" destOrd="0" parTransId="{1DEA8EAF-F6FC-4AE5-B2C4-BD41B37645F2}" sibTransId="{15EC6530-F1A1-4C00-9919-CCFB71F76EEC}"/>
    <dgm:cxn modelId="{866C1CCD-1B78-404D-A376-669328485577}" type="presOf" srcId="{E0D6FB28-1854-45B7-8E40-A08373E315B6}" destId="{1D73D681-CF9B-41B7-A46D-2C14FDBF846A}" srcOrd="0" destOrd="0" presId="urn:microsoft.com/office/officeart/2005/8/layout/hProcess4"/>
    <dgm:cxn modelId="{916885D9-E8A5-44E3-8327-B1DE7F30AE4F}" type="presOf" srcId="{BC5AEB01-66F2-4D63-B7C1-54CBBAA7C67F}" destId="{D791225F-BDE3-448B-8984-3F9CAB3B17B8}" srcOrd="0" destOrd="0" presId="urn:microsoft.com/office/officeart/2005/8/layout/hProcess4"/>
    <dgm:cxn modelId="{BF7009E9-FF43-486C-8157-7D1E4AB09BFE}" srcId="{F4F63140-A196-4C51-B106-083D9638AB9D}" destId="{FD419CA0-9D61-434E-A279-4874CBF6AFEC}" srcOrd="2" destOrd="0" parTransId="{DEAEDD0E-BC7A-4EDD-9308-5EAFE210B96C}" sibTransId="{89B57865-C540-4D6B-B570-D256EE3F7BB6}"/>
    <dgm:cxn modelId="{1CD7E8EB-A172-4C3C-9966-AA870613B090}" type="presOf" srcId="{ABE44B92-A4F3-4EAC-905B-8E48A4D6DED1}" destId="{EE4B5AB2-B162-4823-9675-5CB4DB24CCE0}" srcOrd="0" destOrd="2" presId="urn:microsoft.com/office/officeart/2005/8/layout/hProcess4"/>
    <dgm:cxn modelId="{0A8665FA-06EC-4793-ACA6-130FC07E3199}" type="presOf" srcId="{9EE7527F-0EF5-46FB-9194-EC7EF1126F2D}" destId="{EE4B5AB2-B162-4823-9675-5CB4DB24CCE0}" srcOrd="0" destOrd="1" presId="urn:microsoft.com/office/officeart/2005/8/layout/hProcess4"/>
    <dgm:cxn modelId="{5A5612FB-BAA6-49C9-A504-FF98644029F7}" srcId="{F4F63140-A196-4C51-B106-083D9638AB9D}" destId="{B91F1DEF-8027-4534-BEC6-D9AB9BC5B4A8}" srcOrd="0" destOrd="0" parTransId="{57918ED4-DFD0-4514-BDF4-55800B4B1582}" sibTransId="{1A7FA7FD-EAF9-45FD-8E06-C48ABA97CE32}"/>
    <dgm:cxn modelId="{C2805CFF-7694-4344-BC05-264D9A729EB4}" type="presOf" srcId="{9EE7527F-0EF5-46FB-9194-EC7EF1126F2D}" destId="{555B2C73-351F-4619-B4DC-D7B8333AEB54}" srcOrd="1" destOrd="1" presId="urn:microsoft.com/office/officeart/2005/8/layout/hProcess4"/>
    <dgm:cxn modelId="{357D1BFD-5B90-434F-96C4-935154204BC0}" type="presParOf" srcId="{730395D6-561C-44C6-9F7F-3D0AAD13FA31}" destId="{29D5F2C7-5C16-4B0B-84CD-EB1B067D99B3}" srcOrd="0" destOrd="0" presId="urn:microsoft.com/office/officeart/2005/8/layout/hProcess4"/>
    <dgm:cxn modelId="{E0D716A8-CACC-4185-8080-44C5BC7E8597}" type="presParOf" srcId="{730395D6-561C-44C6-9F7F-3D0AAD13FA31}" destId="{5D080547-047D-4392-9458-D054B4BA3805}" srcOrd="1" destOrd="0" presId="urn:microsoft.com/office/officeart/2005/8/layout/hProcess4"/>
    <dgm:cxn modelId="{ACCD715D-45A0-441F-8E28-D4632FA6558C}" type="presParOf" srcId="{730395D6-561C-44C6-9F7F-3D0AAD13FA31}" destId="{7A13E087-B301-45E7-A7B2-A71A351ACCA4}" srcOrd="2" destOrd="0" presId="urn:microsoft.com/office/officeart/2005/8/layout/hProcess4"/>
    <dgm:cxn modelId="{55AD2127-3B81-4D9D-BAF3-78AECA0FC6A9}" type="presParOf" srcId="{7A13E087-B301-45E7-A7B2-A71A351ACCA4}" destId="{7C49BB75-33AC-4F43-A811-EF68A019A5B2}" srcOrd="0" destOrd="0" presId="urn:microsoft.com/office/officeart/2005/8/layout/hProcess4"/>
    <dgm:cxn modelId="{BD407DD5-603F-4057-A952-D6D8831DBD0D}" type="presParOf" srcId="{7C49BB75-33AC-4F43-A811-EF68A019A5B2}" destId="{375DD645-198D-45D8-B9B5-06E0A09EAE46}" srcOrd="0" destOrd="0" presId="urn:microsoft.com/office/officeart/2005/8/layout/hProcess4"/>
    <dgm:cxn modelId="{31CBF6E0-FECE-4B68-A2EF-A80C12170398}" type="presParOf" srcId="{7C49BB75-33AC-4F43-A811-EF68A019A5B2}" destId="{E37CB75F-266C-4608-B917-B6F36B6AA5C2}" srcOrd="1" destOrd="0" presId="urn:microsoft.com/office/officeart/2005/8/layout/hProcess4"/>
    <dgm:cxn modelId="{E9998E3D-B652-43DD-963E-6C65DBDA4CD3}" type="presParOf" srcId="{7C49BB75-33AC-4F43-A811-EF68A019A5B2}" destId="{D2819593-6EC8-4EA8-8695-DB69CFDEA856}" srcOrd="2" destOrd="0" presId="urn:microsoft.com/office/officeart/2005/8/layout/hProcess4"/>
    <dgm:cxn modelId="{D675228A-235E-45B1-8D83-37CB8A92132C}" type="presParOf" srcId="{7C49BB75-33AC-4F43-A811-EF68A019A5B2}" destId="{59873539-4DFB-4AE0-91F2-948D53488009}" srcOrd="3" destOrd="0" presId="urn:microsoft.com/office/officeart/2005/8/layout/hProcess4"/>
    <dgm:cxn modelId="{E7DBD9AF-ADC4-413E-ACC4-7772EE8C3730}" type="presParOf" srcId="{7C49BB75-33AC-4F43-A811-EF68A019A5B2}" destId="{58AF2C47-4B08-46BF-BD75-98339598A16A}" srcOrd="4" destOrd="0" presId="urn:microsoft.com/office/officeart/2005/8/layout/hProcess4"/>
    <dgm:cxn modelId="{1B210DBF-548D-403A-B4F1-5FBE8FFEA954}" type="presParOf" srcId="{7A13E087-B301-45E7-A7B2-A71A351ACCA4}" destId="{2251D600-397D-4FA7-8B59-F896E359982D}" srcOrd="1" destOrd="0" presId="urn:microsoft.com/office/officeart/2005/8/layout/hProcess4"/>
    <dgm:cxn modelId="{3E87C301-91C4-4C88-9C78-3FF5D7D5EA39}" type="presParOf" srcId="{7A13E087-B301-45E7-A7B2-A71A351ACCA4}" destId="{6025C521-63ED-4F82-A8FD-990C4D39DB55}" srcOrd="2" destOrd="0" presId="urn:microsoft.com/office/officeart/2005/8/layout/hProcess4"/>
    <dgm:cxn modelId="{F0A4712E-53D7-4EAE-965B-B9DD3523454F}" type="presParOf" srcId="{6025C521-63ED-4F82-A8FD-990C4D39DB55}" destId="{5507565E-5B6F-4695-9A4D-181ED48037DD}" srcOrd="0" destOrd="0" presId="urn:microsoft.com/office/officeart/2005/8/layout/hProcess4"/>
    <dgm:cxn modelId="{FB1A5D94-53CF-489C-913A-8F759276ED4A}" type="presParOf" srcId="{6025C521-63ED-4F82-A8FD-990C4D39DB55}" destId="{EE4B5AB2-B162-4823-9675-5CB4DB24CCE0}" srcOrd="1" destOrd="0" presId="urn:microsoft.com/office/officeart/2005/8/layout/hProcess4"/>
    <dgm:cxn modelId="{60374D9A-6731-4E49-A3DD-F9354230BCA5}" type="presParOf" srcId="{6025C521-63ED-4F82-A8FD-990C4D39DB55}" destId="{555B2C73-351F-4619-B4DC-D7B8333AEB54}" srcOrd="2" destOrd="0" presId="urn:microsoft.com/office/officeart/2005/8/layout/hProcess4"/>
    <dgm:cxn modelId="{90E02B81-A945-41A1-AFCB-C4C239E8F88C}" type="presParOf" srcId="{6025C521-63ED-4F82-A8FD-990C4D39DB55}" destId="{1D73D681-CF9B-41B7-A46D-2C14FDBF846A}" srcOrd="3" destOrd="0" presId="urn:microsoft.com/office/officeart/2005/8/layout/hProcess4"/>
    <dgm:cxn modelId="{39887DC9-B36C-4C49-9BD6-89D25F68562D}" type="presParOf" srcId="{6025C521-63ED-4F82-A8FD-990C4D39DB55}" destId="{74CAB72B-6522-476F-A1FA-40E9BF5204E8}" srcOrd="4" destOrd="0" presId="urn:microsoft.com/office/officeart/2005/8/layout/hProcess4"/>
    <dgm:cxn modelId="{094682E4-58D1-41B6-B99B-29F6CA96CFAB}" type="presParOf" srcId="{7A13E087-B301-45E7-A7B2-A71A351ACCA4}" destId="{D791225F-BDE3-448B-8984-3F9CAB3B17B8}" srcOrd="3" destOrd="0" presId="urn:microsoft.com/office/officeart/2005/8/layout/hProcess4"/>
    <dgm:cxn modelId="{EA4AC469-81AC-4C92-885F-6E2CC5E7B867}" type="presParOf" srcId="{7A13E087-B301-45E7-A7B2-A71A351ACCA4}" destId="{D6BACB75-59A5-47A5-A4D6-EF311BB249AA}" srcOrd="4" destOrd="0" presId="urn:microsoft.com/office/officeart/2005/8/layout/hProcess4"/>
    <dgm:cxn modelId="{A75A61CE-95E0-4C69-9C3C-635BDBBC234B}" type="presParOf" srcId="{D6BACB75-59A5-47A5-A4D6-EF311BB249AA}" destId="{C57AC9D5-77A7-4D0B-9F5F-4E3287CE81DB}" srcOrd="0" destOrd="0" presId="urn:microsoft.com/office/officeart/2005/8/layout/hProcess4"/>
    <dgm:cxn modelId="{AC221517-B60F-4027-937C-6FD1224941A2}" type="presParOf" srcId="{D6BACB75-59A5-47A5-A4D6-EF311BB249AA}" destId="{B2AB86E8-9449-4049-A6CF-23DA4455B1DE}" srcOrd="1" destOrd="0" presId="urn:microsoft.com/office/officeart/2005/8/layout/hProcess4"/>
    <dgm:cxn modelId="{24D3081B-723B-4961-AB6C-519851B62C6D}" type="presParOf" srcId="{D6BACB75-59A5-47A5-A4D6-EF311BB249AA}" destId="{9343A7C8-C37D-431F-BA00-34AD91512675}" srcOrd="2" destOrd="0" presId="urn:microsoft.com/office/officeart/2005/8/layout/hProcess4"/>
    <dgm:cxn modelId="{BD009D03-7ACA-47E8-AC81-F110087F1279}" type="presParOf" srcId="{D6BACB75-59A5-47A5-A4D6-EF311BB249AA}" destId="{8295EB35-C448-4D55-AE0F-77AB9BC8AED2}" srcOrd="3" destOrd="0" presId="urn:microsoft.com/office/officeart/2005/8/layout/hProcess4"/>
    <dgm:cxn modelId="{A6DEB9EE-6F90-451F-8436-65AACE79B60E}" type="presParOf" srcId="{D6BACB75-59A5-47A5-A4D6-EF311BB249AA}" destId="{F795F3AA-F182-4930-A723-5DC490729301}" srcOrd="4" destOrd="0" presId="urn:microsoft.com/office/officeart/2005/8/layout/hProcess4"/>
    <dgm:cxn modelId="{C7AF2DF5-907F-4819-8BE9-C3B34F10794C}" type="presParOf" srcId="{7A13E087-B301-45E7-A7B2-A71A351ACCA4}" destId="{85FE646C-F384-482F-BFC1-0CFC1DA7350C}" srcOrd="5" destOrd="0" presId="urn:microsoft.com/office/officeart/2005/8/layout/hProcess4"/>
    <dgm:cxn modelId="{213D3D36-FA20-4A22-9A95-1CDB99B18E9A}" type="presParOf" srcId="{7A13E087-B301-45E7-A7B2-A71A351ACCA4}" destId="{DCA609C5-23E6-48FB-BD12-4091675AEC2A}" srcOrd="6" destOrd="0" presId="urn:microsoft.com/office/officeart/2005/8/layout/hProcess4"/>
    <dgm:cxn modelId="{3411F1CB-DA24-45AB-9675-C99F0922A6E6}" type="presParOf" srcId="{DCA609C5-23E6-48FB-BD12-4091675AEC2A}" destId="{D6655A90-9770-444F-A119-5AF1DCAF4C54}" srcOrd="0" destOrd="0" presId="urn:microsoft.com/office/officeart/2005/8/layout/hProcess4"/>
    <dgm:cxn modelId="{5AD91C97-FB85-4956-A998-70F57ABB6E00}" type="presParOf" srcId="{DCA609C5-23E6-48FB-BD12-4091675AEC2A}" destId="{5209EAF0-2457-4CC3-B0DF-8F7272D647A6}" srcOrd="1" destOrd="0" presId="urn:microsoft.com/office/officeart/2005/8/layout/hProcess4"/>
    <dgm:cxn modelId="{27349333-05A2-423B-83A8-F9D9B4C5D723}" type="presParOf" srcId="{DCA609C5-23E6-48FB-BD12-4091675AEC2A}" destId="{B563801E-05C9-4BB2-9BC0-A94219EBA933}" srcOrd="2" destOrd="0" presId="urn:microsoft.com/office/officeart/2005/8/layout/hProcess4"/>
    <dgm:cxn modelId="{7539FAAC-3033-4054-8F8A-DD014970B617}" type="presParOf" srcId="{DCA609C5-23E6-48FB-BD12-4091675AEC2A}" destId="{FC2E8F29-0DC3-4B92-82CE-5E0B9C571997}" srcOrd="3" destOrd="0" presId="urn:microsoft.com/office/officeart/2005/8/layout/hProcess4"/>
    <dgm:cxn modelId="{510C1E09-1161-4BF8-BCD8-8E4B59F92294}" type="presParOf" srcId="{DCA609C5-23E6-48FB-BD12-4091675AEC2A}" destId="{2FC1D87D-A332-4FC6-ACFF-343E90908FC4}"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7CB75F-266C-4608-B917-B6F36B6AA5C2}">
      <dsp:nvSpPr>
        <dsp:cNvPr id="0" name=""/>
        <dsp:cNvSpPr/>
      </dsp:nvSpPr>
      <dsp:spPr>
        <a:xfrm>
          <a:off x="162184" y="3482571"/>
          <a:ext cx="2192739" cy="2604729"/>
        </a:xfrm>
        <a:prstGeom prst="roundRect">
          <a:avLst>
            <a:gd name="adj" fmla="val 10000"/>
          </a:avLst>
        </a:prstGeom>
        <a:solidFill>
          <a:schemeClr val="lt1">
            <a:alpha val="90000"/>
            <a:hueOff val="0"/>
            <a:satOff val="0"/>
            <a:lumOff val="0"/>
            <a:alphaOff val="0"/>
          </a:schemeClr>
        </a:solidFill>
        <a:ln w="28575"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Char char="•"/>
          </a:pPr>
          <a:r>
            <a:rPr lang="en-GB" sz="1800" kern="1200" dirty="0">
              <a:latin typeface="Arial" panose="020B0604020202020204" pitchFamily="34" charset="0"/>
              <a:cs typeface="Arial" panose="020B0604020202020204" pitchFamily="34" charset="0"/>
            </a:rPr>
            <a:t>English and Maths (Grade 4) </a:t>
          </a:r>
        </a:p>
        <a:p>
          <a:pPr marL="171450" lvl="1" indent="-171450" algn="l" defTabSz="800100">
            <a:lnSpc>
              <a:spcPct val="90000"/>
            </a:lnSpc>
            <a:spcBef>
              <a:spcPct val="0"/>
            </a:spcBef>
            <a:spcAft>
              <a:spcPct val="15000"/>
            </a:spcAft>
            <a:buChar char="•"/>
          </a:pPr>
          <a:r>
            <a:rPr lang="en-GB" sz="1800" kern="1200" dirty="0">
              <a:latin typeface="Arial" panose="020B0604020202020204" pitchFamily="34" charset="0"/>
              <a:cs typeface="Arial" panose="020B0604020202020204" pitchFamily="34" charset="0"/>
            </a:rPr>
            <a:t>May ask for 5 GCSEs</a:t>
          </a:r>
        </a:p>
      </dsp:txBody>
      <dsp:txXfrm>
        <a:off x="222126" y="3542513"/>
        <a:ext cx="2072855" cy="1926689"/>
      </dsp:txXfrm>
    </dsp:sp>
    <dsp:sp modelId="{2251D600-397D-4FA7-8B59-F896E359982D}">
      <dsp:nvSpPr>
        <dsp:cNvPr id="0" name=""/>
        <dsp:cNvSpPr/>
      </dsp:nvSpPr>
      <dsp:spPr>
        <a:xfrm>
          <a:off x="895135" y="4061942"/>
          <a:ext cx="2448651" cy="2448651"/>
        </a:xfrm>
        <a:prstGeom prst="leftCircularArrow">
          <a:avLst>
            <a:gd name="adj1" fmla="val 2177"/>
            <a:gd name="adj2" fmla="val 261899"/>
            <a:gd name="adj3" fmla="val 1361614"/>
            <a:gd name="adj4" fmla="val 8348693"/>
            <a:gd name="adj5" fmla="val 254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9873539-4DFB-4AE0-91F2-948D53488009}">
      <dsp:nvSpPr>
        <dsp:cNvPr id="0" name=""/>
        <dsp:cNvSpPr/>
      </dsp:nvSpPr>
      <dsp:spPr>
        <a:xfrm>
          <a:off x="453696" y="5218554"/>
          <a:ext cx="1949101" cy="77509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GCSEs</a:t>
          </a:r>
        </a:p>
      </dsp:txBody>
      <dsp:txXfrm>
        <a:off x="476398" y="5241256"/>
        <a:ext cx="1903697" cy="729689"/>
      </dsp:txXfrm>
    </dsp:sp>
    <dsp:sp modelId="{EE4B5AB2-B162-4823-9675-5CB4DB24CCE0}">
      <dsp:nvSpPr>
        <dsp:cNvPr id="0" name=""/>
        <dsp:cNvSpPr/>
      </dsp:nvSpPr>
      <dsp:spPr>
        <a:xfrm>
          <a:off x="2585610" y="2987824"/>
          <a:ext cx="2614951" cy="2623828"/>
        </a:xfrm>
        <a:prstGeom prst="roundRect">
          <a:avLst>
            <a:gd name="adj" fmla="val 10000"/>
          </a:avLst>
        </a:prstGeom>
        <a:solidFill>
          <a:schemeClr val="lt1">
            <a:alpha val="90000"/>
            <a:hueOff val="0"/>
            <a:satOff val="0"/>
            <a:lumOff val="0"/>
            <a:alphaOff val="0"/>
          </a:schemeClr>
        </a:solidFill>
        <a:ln w="28575"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Char char="•"/>
          </a:pPr>
          <a:r>
            <a:rPr lang="en-GB" sz="1800" kern="1200" dirty="0">
              <a:latin typeface="Arial" panose="020B0604020202020204" pitchFamily="34" charset="0"/>
              <a:cs typeface="Arial" panose="020B0604020202020204" pitchFamily="34" charset="0"/>
            </a:rPr>
            <a:t>2-3 A Levels</a:t>
          </a:r>
        </a:p>
        <a:p>
          <a:pPr marL="171450" lvl="1" indent="-171450" algn="l" defTabSz="800100">
            <a:lnSpc>
              <a:spcPct val="90000"/>
            </a:lnSpc>
            <a:spcBef>
              <a:spcPct val="0"/>
            </a:spcBef>
            <a:spcAft>
              <a:spcPct val="15000"/>
            </a:spcAft>
            <a:buChar char="•"/>
          </a:pPr>
          <a:r>
            <a:rPr lang="en-GB" sz="1800" kern="1200" dirty="0">
              <a:latin typeface="Arial" panose="020B0604020202020204" pitchFamily="34" charset="0"/>
              <a:cs typeface="Arial" panose="020B0604020202020204" pitchFamily="34" charset="0"/>
            </a:rPr>
            <a:t>BTECs</a:t>
          </a:r>
        </a:p>
        <a:p>
          <a:pPr marL="171450" lvl="1" indent="-171450" algn="l" defTabSz="800100">
            <a:lnSpc>
              <a:spcPct val="90000"/>
            </a:lnSpc>
            <a:spcBef>
              <a:spcPct val="0"/>
            </a:spcBef>
            <a:spcAft>
              <a:spcPct val="15000"/>
            </a:spcAft>
            <a:buChar char="•"/>
          </a:pPr>
          <a:r>
            <a:rPr lang="en-GB" sz="1800" kern="1200" dirty="0">
              <a:latin typeface="Arial" panose="020B0604020202020204" pitchFamily="34" charset="0"/>
              <a:cs typeface="Arial" panose="020B0604020202020204" pitchFamily="34" charset="0"/>
            </a:rPr>
            <a:t>Examples of relevant subjects: Maths, IT, psychology or sociology </a:t>
          </a:r>
        </a:p>
      </dsp:txBody>
      <dsp:txXfrm>
        <a:off x="2645992" y="3610455"/>
        <a:ext cx="2494187" cy="1940815"/>
      </dsp:txXfrm>
    </dsp:sp>
    <dsp:sp modelId="{D791225F-BDE3-448B-8984-3F9CAB3B17B8}">
      <dsp:nvSpPr>
        <dsp:cNvPr id="0" name=""/>
        <dsp:cNvSpPr/>
      </dsp:nvSpPr>
      <dsp:spPr>
        <a:xfrm>
          <a:off x="3963540" y="2349360"/>
          <a:ext cx="2778246" cy="2778246"/>
        </a:xfrm>
        <a:prstGeom prst="circularArrow">
          <a:avLst>
            <a:gd name="adj1" fmla="val 1919"/>
            <a:gd name="adj2" fmla="val 229468"/>
            <a:gd name="adj3" fmla="val 20354556"/>
            <a:gd name="adj4" fmla="val 13335046"/>
            <a:gd name="adj5" fmla="val 2239"/>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D73D681-CF9B-41B7-A46D-2C14FDBF846A}">
      <dsp:nvSpPr>
        <dsp:cNvPr id="0" name=""/>
        <dsp:cNvSpPr/>
      </dsp:nvSpPr>
      <dsp:spPr>
        <a:xfrm>
          <a:off x="3392620" y="2843301"/>
          <a:ext cx="1949101" cy="77509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A Levels/BTECs</a:t>
          </a:r>
        </a:p>
      </dsp:txBody>
      <dsp:txXfrm>
        <a:off x="3415322" y="2866003"/>
        <a:ext cx="1903697" cy="729689"/>
      </dsp:txXfrm>
    </dsp:sp>
    <dsp:sp modelId="{B2AB86E8-9449-4049-A6CF-23DA4455B1DE}">
      <dsp:nvSpPr>
        <dsp:cNvPr id="0" name=""/>
        <dsp:cNvSpPr/>
      </dsp:nvSpPr>
      <dsp:spPr>
        <a:xfrm>
          <a:off x="5568613" y="3323455"/>
          <a:ext cx="2578310" cy="2650196"/>
        </a:xfrm>
        <a:prstGeom prst="roundRect">
          <a:avLst>
            <a:gd name="adj" fmla="val 10000"/>
          </a:avLst>
        </a:prstGeom>
        <a:solidFill>
          <a:schemeClr val="lt1">
            <a:alpha val="90000"/>
            <a:hueOff val="0"/>
            <a:satOff val="0"/>
            <a:lumOff val="0"/>
            <a:alphaOff val="0"/>
          </a:schemeClr>
        </a:solidFill>
        <a:ln w="28575"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None/>
          </a:pPr>
          <a:r>
            <a:rPr lang="en-GB" sz="1800" kern="1200" dirty="0">
              <a:latin typeface="Arial" panose="020B0604020202020204" pitchFamily="34" charset="0"/>
              <a:cs typeface="Arial" panose="020B0604020202020204" pitchFamily="34" charset="0"/>
            </a:rPr>
            <a:t>e.g.</a:t>
          </a:r>
        </a:p>
        <a:p>
          <a:pPr marL="171450" lvl="1" indent="-171450" algn="l" defTabSz="800100">
            <a:lnSpc>
              <a:spcPct val="90000"/>
            </a:lnSpc>
            <a:spcBef>
              <a:spcPct val="0"/>
            </a:spcBef>
            <a:spcAft>
              <a:spcPct val="15000"/>
            </a:spcAft>
            <a:buChar char="•"/>
          </a:pPr>
          <a:r>
            <a:rPr lang="en-GB" sz="1800" kern="1200" dirty="0">
              <a:latin typeface="Arial" panose="020B0604020202020204" pitchFamily="34" charset="0"/>
              <a:cs typeface="Arial" panose="020B0604020202020204" pitchFamily="34" charset="0"/>
            </a:rPr>
            <a:t>Show interest in computing</a:t>
          </a:r>
        </a:p>
        <a:p>
          <a:pPr marL="171450" lvl="1" indent="-171450" algn="l" defTabSz="800100">
            <a:lnSpc>
              <a:spcPct val="90000"/>
            </a:lnSpc>
            <a:spcBef>
              <a:spcPct val="0"/>
            </a:spcBef>
            <a:spcAft>
              <a:spcPct val="15000"/>
            </a:spcAft>
            <a:buChar char="•"/>
          </a:pPr>
          <a:r>
            <a:rPr lang="en-GB" sz="1800" kern="1200" dirty="0">
              <a:latin typeface="Arial" panose="020B0604020202020204" pitchFamily="34" charset="0"/>
              <a:cs typeface="Arial" panose="020B0604020202020204" pitchFamily="34" charset="0"/>
            </a:rPr>
            <a:t>Computer programming or coding experience</a:t>
          </a:r>
        </a:p>
      </dsp:txBody>
      <dsp:txXfrm>
        <a:off x="5629601" y="3384443"/>
        <a:ext cx="2456334" cy="1960321"/>
      </dsp:txXfrm>
    </dsp:sp>
    <dsp:sp modelId="{85FE646C-F384-482F-BFC1-0CFC1DA7350C}">
      <dsp:nvSpPr>
        <dsp:cNvPr id="0" name=""/>
        <dsp:cNvSpPr/>
      </dsp:nvSpPr>
      <dsp:spPr>
        <a:xfrm>
          <a:off x="6836913" y="3617977"/>
          <a:ext cx="2747727" cy="2747727"/>
        </a:xfrm>
        <a:prstGeom prst="leftCircularArrow">
          <a:avLst>
            <a:gd name="adj1" fmla="val 1940"/>
            <a:gd name="adj2" fmla="val 232130"/>
            <a:gd name="adj3" fmla="val 1321840"/>
            <a:gd name="adj4" fmla="val 8338689"/>
            <a:gd name="adj5" fmla="val 2264"/>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295EB35-C448-4D55-AE0F-77AB9BC8AED2}">
      <dsp:nvSpPr>
        <dsp:cNvPr id="0" name=""/>
        <dsp:cNvSpPr/>
      </dsp:nvSpPr>
      <dsp:spPr>
        <a:xfrm>
          <a:off x="6243797" y="5103763"/>
          <a:ext cx="1949101" cy="775093"/>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Extracurricular</a:t>
          </a:r>
        </a:p>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(optional)</a:t>
          </a:r>
        </a:p>
      </dsp:txBody>
      <dsp:txXfrm>
        <a:off x="6266499" y="5126465"/>
        <a:ext cx="1903697" cy="729689"/>
      </dsp:txXfrm>
    </dsp:sp>
    <dsp:sp modelId="{5209EAF0-2457-4CC3-B0DF-8F7272D647A6}">
      <dsp:nvSpPr>
        <dsp:cNvPr id="0" name=""/>
        <dsp:cNvSpPr/>
      </dsp:nvSpPr>
      <dsp:spPr>
        <a:xfrm>
          <a:off x="8840565" y="3229168"/>
          <a:ext cx="2192739" cy="1808551"/>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2E8F29-0DC3-4B92-82CE-5E0B9C571997}">
      <dsp:nvSpPr>
        <dsp:cNvPr id="0" name=""/>
        <dsp:cNvSpPr/>
      </dsp:nvSpPr>
      <dsp:spPr>
        <a:xfrm>
          <a:off x="8421198" y="2932652"/>
          <a:ext cx="2864302" cy="2507838"/>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Information Technology Degree</a:t>
          </a:r>
        </a:p>
      </dsp:txBody>
      <dsp:txXfrm>
        <a:off x="8494650" y="3006104"/>
        <a:ext cx="2717398" cy="236093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85D8A7-1323-F64B-BAE0-EABBA4D89DB5}" type="datetimeFigureOut">
              <a:rPr lang="en-US" smtClean="0"/>
              <a:t>4/29/2020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1DF47E-12AA-B542-95EF-52A7AE2A7823}" type="slidenum">
              <a:rPr lang="en-US" smtClean="0"/>
              <a:t>‹#›</a:t>
            </a:fld>
            <a:endParaRPr lang="en-US"/>
          </a:p>
        </p:txBody>
      </p:sp>
    </p:spTree>
    <p:extLst>
      <p:ext uri="{BB962C8B-B14F-4D97-AF65-F5344CB8AC3E}">
        <p14:creationId xmlns:p14="http://schemas.microsoft.com/office/powerpoint/2010/main" val="16754449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numCol="1">
            <a:normAutofit/>
          </a:bodyPr>
          <a:lstStyle/>
          <a:p>
            <a:r>
              <a:rPr lang="en-GB" altLang="en-GB" dirty="0"/>
              <a:t>Higher education is a programme of study at level 4 and above.</a:t>
            </a:r>
          </a:p>
          <a:p>
            <a:endParaRPr lang="en-GB" altLang="en-GB" dirty="0"/>
          </a:p>
          <a:p>
            <a:r>
              <a:rPr lang="en-GB" altLang="en-GB" dirty="0"/>
              <a:t>GCSEs</a:t>
            </a:r>
            <a:r>
              <a:rPr lang="en-GB" altLang="en-GB" baseline="0" dirty="0"/>
              <a:t> are level 2 and what you are doing now is level 3 (A levels or BTECs) and then above that is level 4. </a:t>
            </a:r>
          </a:p>
          <a:p>
            <a:endParaRPr lang="en-GB" altLang="en-GB" baseline="0" dirty="0"/>
          </a:p>
          <a:p>
            <a:r>
              <a:rPr lang="en-GB" altLang="en-GB" baseline="0" dirty="0"/>
              <a:t>This can be studied at universities and colleges. </a:t>
            </a:r>
            <a:endParaRPr lang="en-GB" altLang="en-GB" dirty="0"/>
          </a:p>
        </p:txBody>
      </p:sp>
      <p:sp>
        <p:nvSpPr>
          <p:cNvPr id="4" name="Slide Number Placeholder 3"/>
          <p:cNvSpPr>
            <a:spLocks noGrp="1"/>
          </p:cNvSpPr>
          <p:nvPr>
            <p:ph type="sldNum" sz="quarter" idx="10"/>
          </p:nvPr>
        </p:nvSpPr>
        <p:spPr/>
        <p:txBody>
          <a:bodyPr numCol="1"/>
          <a:lstStyle/>
          <a:p>
            <a:pPr>
              <a:defRPr/>
            </a:pPr>
            <a:fld id="{327260EC-1A77-44AC-A5AA-9DC5D25DC46B}" type="slidenum">
              <a:rPr lang="en-GB" altLang="en-GB" smtClean="0"/>
              <a:pPr>
                <a:defRPr/>
              </a:pPr>
              <a:t>4</a:t>
            </a:fld>
            <a:endParaRPr lang="en-GB" altLang="en-GB" dirty="0"/>
          </a:p>
        </p:txBody>
      </p:sp>
    </p:spTree>
    <p:extLst>
      <p:ext uri="{BB962C8B-B14F-4D97-AF65-F5344CB8AC3E}">
        <p14:creationId xmlns:p14="http://schemas.microsoft.com/office/powerpoint/2010/main" val="40802871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Biochemistry Degree - Newcastle University </a:t>
            </a:r>
          </a:p>
          <a:p>
            <a:endParaRPr lang="en-GB" dirty="0"/>
          </a:p>
          <a:p>
            <a:r>
              <a:rPr lang="en-GB" dirty="0"/>
              <a:t>Edelman</a:t>
            </a:r>
            <a:r>
              <a:rPr lang="en-GB" baseline="0" dirty="0"/>
              <a:t> clients - Snickers, Persil, Microsoft, Xbox, </a:t>
            </a:r>
            <a:r>
              <a:rPr lang="en-GB" baseline="0" dirty="0" err="1"/>
              <a:t>treseme</a:t>
            </a:r>
            <a:r>
              <a:rPr lang="en-GB" baseline="0" dirty="0"/>
              <a:t>, HP laptops</a:t>
            </a:r>
          </a:p>
          <a:p>
            <a:r>
              <a:rPr lang="en-GB" baseline="0" dirty="0"/>
              <a:t>Spent time on business related modules </a:t>
            </a:r>
            <a:endParaRPr lang="en-GB" dirty="0"/>
          </a:p>
        </p:txBody>
      </p:sp>
      <p:sp>
        <p:nvSpPr>
          <p:cNvPr id="4" name="Slide Number Placeholder 3"/>
          <p:cNvSpPr>
            <a:spLocks noGrp="1"/>
          </p:cNvSpPr>
          <p:nvPr>
            <p:ph type="sldNum" sz="quarter" idx="10"/>
          </p:nvPr>
        </p:nvSpPr>
        <p:spPr/>
        <p:txBody>
          <a:bodyPr/>
          <a:lstStyle/>
          <a:p>
            <a:fld id="{EAF433B5-A8C0-4D07-9FBB-8F4B1215EB6B}" type="slidenum">
              <a:rPr lang="en-GB" smtClean="0"/>
              <a:t>9</a:t>
            </a:fld>
            <a:endParaRPr lang="en-GB"/>
          </a:p>
        </p:txBody>
      </p:sp>
    </p:spTree>
    <p:extLst>
      <p:ext uri="{BB962C8B-B14F-4D97-AF65-F5344CB8AC3E}">
        <p14:creationId xmlns:p14="http://schemas.microsoft.com/office/powerpoint/2010/main" val="25637455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Biochemistry Degree - Newcastle University </a:t>
            </a:r>
          </a:p>
          <a:p>
            <a:endParaRPr lang="en-GB" dirty="0"/>
          </a:p>
          <a:p>
            <a:r>
              <a:rPr lang="en-GB" dirty="0"/>
              <a:t>Edelman</a:t>
            </a:r>
            <a:r>
              <a:rPr lang="en-GB" baseline="0" dirty="0"/>
              <a:t> clients - Snickers, Persil, Microsoft, Xbox, </a:t>
            </a:r>
            <a:r>
              <a:rPr lang="en-GB" baseline="0" dirty="0" err="1"/>
              <a:t>treseme</a:t>
            </a:r>
            <a:r>
              <a:rPr lang="en-GB" baseline="0" dirty="0"/>
              <a:t>, HP laptops</a:t>
            </a:r>
          </a:p>
          <a:p>
            <a:r>
              <a:rPr lang="en-GB" baseline="0" dirty="0"/>
              <a:t>Spent time on business related modules </a:t>
            </a:r>
            <a:endParaRPr lang="en-GB" dirty="0"/>
          </a:p>
        </p:txBody>
      </p:sp>
      <p:sp>
        <p:nvSpPr>
          <p:cNvPr id="4" name="Slide Number Placeholder 3"/>
          <p:cNvSpPr>
            <a:spLocks noGrp="1"/>
          </p:cNvSpPr>
          <p:nvPr>
            <p:ph type="sldNum" sz="quarter" idx="10"/>
          </p:nvPr>
        </p:nvSpPr>
        <p:spPr/>
        <p:txBody>
          <a:bodyPr/>
          <a:lstStyle/>
          <a:p>
            <a:fld id="{EAF433B5-A8C0-4D07-9FBB-8F4B1215EB6B}" type="slidenum">
              <a:rPr lang="en-GB" smtClean="0"/>
              <a:t>10</a:t>
            </a:fld>
            <a:endParaRPr lang="en-GB"/>
          </a:p>
        </p:txBody>
      </p:sp>
    </p:spTree>
    <p:extLst>
      <p:ext uri="{BB962C8B-B14F-4D97-AF65-F5344CB8AC3E}">
        <p14:creationId xmlns:p14="http://schemas.microsoft.com/office/powerpoint/2010/main" val="22966304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Biochemistry Degree - Newcastle University </a:t>
            </a:r>
          </a:p>
          <a:p>
            <a:endParaRPr lang="en-GB" dirty="0"/>
          </a:p>
          <a:p>
            <a:r>
              <a:rPr lang="en-GB" dirty="0"/>
              <a:t>Edelman</a:t>
            </a:r>
            <a:r>
              <a:rPr lang="en-GB" baseline="0" dirty="0"/>
              <a:t> clients - Snickers, Persil, Microsoft, Xbox, </a:t>
            </a:r>
            <a:r>
              <a:rPr lang="en-GB" baseline="0" dirty="0" err="1"/>
              <a:t>treseme</a:t>
            </a:r>
            <a:r>
              <a:rPr lang="en-GB" baseline="0" dirty="0"/>
              <a:t>, HP laptops</a:t>
            </a:r>
          </a:p>
          <a:p>
            <a:r>
              <a:rPr lang="en-GB" baseline="0" dirty="0"/>
              <a:t>Spent time on business related modules </a:t>
            </a:r>
            <a:endParaRPr lang="en-GB" dirty="0"/>
          </a:p>
        </p:txBody>
      </p:sp>
      <p:sp>
        <p:nvSpPr>
          <p:cNvPr id="4" name="Slide Number Placeholder 3"/>
          <p:cNvSpPr>
            <a:spLocks noGrp="1"/>
          </p:cNvSpPr>
          <p:nvPr>
            <p:ph type="sldNum" sz="quarter" idx="10"/>
          </p:nvPr>
        </p:nvSpPr>
        <p:spPr/>
        <p:txBody>
          <a:bodyPr/>
          <a:lstStyle/>
          <a:p>
            <a:fld id="{EAF433B5-A8C0-4D07-9FBB-8F4B1215EB6B}" type="slidenum">
              <a:rPr lang="en-GB" smtClean="0"/>
              <a:t>11</a:t>
            </a:fld>
            <a:endParaRPr lang="en-GB"/>
          </a:p>
        </p:txBody>
      </p:sp>
    </p:spTree>
    <p:extLst>
      <p:ext uri="{BB962C8B-B14F-4D97-AF65-F5344CB8AC3E}">
        <p14:creationId xmlns:p14="http://schemas.microsoft.com/office/powerpoint/2010/main" val="41137843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Biochemistry Degree - Newcastle University </a:t>
            </a:r>
          </a:p>
          <a:p>
            <a:endParaRPr lang="en-GB" dirty="0"/>
          </a:p>
          <a:p>
            <a:r>
              <a:rPr lang="en-GB" dirty="0"/>
              <a:t>Edelman</a:t>
            </a:r>
            <a:r>
              <a:rPr lang="en-GB" baseline="0" dirty="0"/>
              <a:t> clients - Snickers, Persil, Microsoft, Xbox, </a:t>
            </a:r>
            <a:r>
              <a:rPr lang="en-GB" baseline="0" dirty="0" err="1"/>
              <a:t>treseme</a:t>
            </a:r>
            <a:r>
              <a:rPr lang="en-GB" baseline="0" dirty="0"/>
              <a:t>, HP laptops</a:t>
            </a:r>
          </a:p>
          <a:p>
            <a:r>
              <a:rPr lang="en-GB" baseline="0" dirty="0"/>
              <a:t>Spent time on business related modules </a:t>
            </a:r>
            <a:endParaRPr lang="en-GB" dirty="0"/>
          </a:p>
        </p:txBody>
      </p:sp>
      <p:sp>
        <p:nvSpPr>
          <p:cNvPr id="4" name="Slide Number Placeholder 3"/>
          <p:cNvSpPr>
            <a:spLocks noGrp="1"/>
          </p:cNvSpPr>
          <p:nvPr>
            <p:ph type="sldNum" sz="quarter" idx="10"/>
          </p:nvPr>
        </p:nvSpPr>
        <p:spPr/>
        <p:txBody>
          <a:bodyPr/>
          <a:lstStyle/>
          <a:p>
            <a:fld id="{EAF433B5-A8C0-4D07-9FBB-8F4B1215EB6B}" type="slidenum">
              <a:rPr lang="en-GB" smtClean="0"/>
              <a:t>12</a:t>
            </a:fld>
            <a:endParaRPr lang="en-GB"/>
          </a:p>
        </p:txBody>
      </p:sp>
    </p:spTree>
    <p:extLst>
      <p:ext uri="{BB962C8B-B14F-4D97-AF65-F5344CB8AC3E}">
        <p14:creationId xmlns:p14="http://schemas.microsoft.com/office/powerpoint/2010/main" val="5408090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Biochemistry Degree - Newcastle University </a:t>
            </a:r>
          </a:p>
          <a:p>
            <a:endParaRPr lang="en-GB" dirty="0"/>
          </a:p>
          <a:p>
            <a:r>
              <a:rPr lang="en-GB" dirty="0"/>
              <a:t>Edelman</a:t>
            </a:r>
            <a:r>
              <a:rPr lang="en-GB" baseline="0" dirty="0"/>
              <a:t> clients - Snickers, Persil, Microsoft, Xbox, </a:t>
            </a:r>
            <a:r>
              <a:rPr lang="en-GB" baseline="0" dirty="0" err="1"/>
              <a:t>treseme</a:t>
            </a:r>
            <a:r>
              <a:rPr lang="en-GB" baseline="0" dirty="0"/>
              <a:t>, HP laptops</a:t>
            </a:r>
          </a:p>
          <a:p>
            <a:r>
              <a:rPr lang="en-GB" baseline="0" dirty="0"/>
              <a:t>Spent time on business related modules </a:t>
            </a:r>
            <a:endParaRPr lang="en-GB" dirty="0"/>
          </a:p>
        </p:txBody>
      </p:sp>
      <p:sp>
        <p:nvSpPr>
          <p:cNvPr id="4" name="Slide Number Placeholder 3"/>
          <p:cNvSpPr>
            <a:spLocks noGrp="1"/>
          </p:cNvSpPr>
          <p:nvPr>
            <p:ph type="sldNum" sz="quarter" idx="10"/>
          </p:nvPr>
        </p:nvSpPr>
        <p:spPr/>
        <p:txBody>
          <a:bodyPr/>
          <a:lstStyle/>
          <a:p>
            <a:fld id="{EAF433B5-A8C0-4D07-9FBB-8F4B1215EB6B}" type="slidenum">
              <a:rPr lang="en-GB" smtClean="0"/>
              <a:t>13</a:t>
            </a:fld>
            <a:endParaRPr lang="en-GB"/>
          </a:p>
        </p:txBody>
      </p:sp>
    </p:spTree>
    <p:extLst>
      <p:ext uri="{BB962C8B-B14F-4D97-AF65-F5344CB8AC3E}">
        <p14:creationId xmlns:p14="http://schemas.microsoft.com/office/powerpoint/2010/main" val="25458996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Biochemistry Degree - Newcastle University </a:t>
            </a:r>
          </a:p>
          <a:p>
            <a:endParaRPr lang="en-GB" dirty="0"/>
          </a:p>
          <a:p>
            <a:r>
              <a:rPr lang="en-GB" dirty="0"/>
              <a:t>Edelman</a:t>
            </a:r>
            <a:r>
              <a:rPr lang="en-GB" baseline="0" dirty="0"/>
              <a:t> clients - Snickers, Persil, Microsoft, Xbox, </a:t>
            </a:r>
            <a:r>
              <a:rPr lang="en-GB" baseline="0" dirty="0" err="1"/>
              <a:t>treseme</a:t>
            </a:r>
            <a:r>
              <a:rPr lang="en-GB" baseline="0" dirty="0"/>
              <a:t>, HP laptops</a:t>
            </a:r>
          </a:p>
          <a:p>
            <a:r>
              <a:rPr lang="en-GB" baseline="0" dirty="0"/>
              <a:t>Spent time on business related modules </a:t>
            </a:r>
            <a:endParaRPr lang="en-GB" dirty="0"/>
          </a:p>
        </p:txBody>
      </p:sp>
      <p:sp>
        <p:nvSpPr>
          <p:cNvPr id="4" name="Slide Number Placeholder 3"/>
          <p:cNvSpPr>
            <a:spLocks noGrp="1"/>
          </p:cNvSpPr>
          <p:nvPr>
            <p:ph type="sldNum" sz="quarter" idx="10"/>
          </p:nvPr>
        </p:nvSpPr>
        <p:spPr/>
        <p:txBody>
          <a:bodyPr/>
          <a:lstStyle/>
          <a:p>
            <a:fld id="{EAF433B5-A8C0-4D07-9FBB-8F4B1215EB6B}" type="slidenum">
              <a:rPr lang="en-GB" smtClean="0"/>
              <a:t>14</a:t>
            </a:fld>
            <a:endParaRPr lang="en-GB"/>
          </a:p>
        </p:txBody>
      </p:sp>
    </p:spTree>
    <p:extLst>
      <p:ext uri="{BB962C8B-B14F-4D97-AF65-F5344CB8AC3E}">
        <p14:creationId xmlns:p14="http://schemas.microsoft.com/office/powerpoint/2010/main" val="30520048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Biochemistry Degree - Newcastle University </a:t>
            </a:r>
          </a:p>
          <a:p>
            <a:endParaRPr lang="en-GB" dirty="0"/>
          </a:p>
          <a:p>
            <a:r>
              <a:rPr lang="en-GB" dirty="0"/>
              <a:t>Edelman</a:t>
            </a:r>
            <a:r>
              <a:rPr lang="en-GB" baseline="0" dirty="0"/>
              <a:t> clients - Snickers, Persil, Microsoft, Xbox, </a:t>
            </a:r>
            <a:r>
              <a:rPr lang="en-GB" baseline="0" dirty="0" err="1"/>
              <a:t>treseme</a:t>
            </a:r>
            <a:r>
              <a:rPr lang="en-GB" baseline="0" dirty="0"/>
              <a:t>, HP laptops</a:t>
            </a:r>
          </a:p>
          <a:p>
            <a:r>
              <a:rPr lang="en-GB" baseline="0" dirty="0"/>
              <a:t>Spent time on business related modules </a:t>
            </a:r>
            <a:endParaRPr lang="en-GB" dirty="0"/>
          </a:p>
        </p:txBody>
      </p:sp>
      <p:sp>
        <p:nvSpPr>
          <p:cNvPr id="4" name="Slide Number Placeholder 3"/>
          <p:cNvSpPr>
            <a:spLocks noGrp="1"/>
          </p:cNvSpPr>
          <p:nvPr>
            <p:ph type="sldNum" sz="quarter" idx="10"/>
          </p:nvPr>
        </p:nvSpPr>
        <p:spPr/>
        <p:txBody>
          <a:bodyPr/>
          <a:lstStyle/>
          <a:p>
            <a:fld id="{EAF433B5-A8C0-4D07-9FBB-8F4B1215EB6B}" type="slidenum">
              <a:rPr lang="en-GB" smtClean="0"/>
              <a:t>15</a:t>
            </a:fld>
            <a:endParaRPr lang="en-GB"/>
          </a:p>
        </p:txBody>
      </p:sp>
    </p:spTree>
    <p:extLst>
      <p:ext uri="{BB962C8B-B14F-4D97-AF65-F5344CB8AC3E}">
        <p14:creationId xmlns:p14="http://schemas.microsoft.com/office/powerpoint/2010/main" val="13560428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Biochemistry Degree - Newcastle University </a:t>
            </a:r>
          </a:p>
          <a:p>
            <a:endParaRPr lang="en-GB" dirty="0"/>
          </a:p>
          <a:p>
            <a:r>
              <a:rPr lang="en-GB" dirty="0"/>
              <a:t>Edelman</a:t>
            </a:r>
            <a:r>
              <a:rPr lang="en-GB" baseline="0" dirty="0"/>
              <a:t> clients - Snickers, Persil, Microsoft, Xbox, </a:t>
            </a:r>
            <a:r>
              <a:rPr lang="en-GB" baseline="0" dirty="0" err="1"/>
              <a:t>treseme</a:t>
            </a:r>
            <a:r>
              <a:rPr lang="en-GB" baseline="0" dirty="0"/>
              <a:t>, HP laptops</a:t>
            </a:r>
          </a:p>
          <a:p>
            <a:r>
              <a:rPr lang="en-GB" baseline="0" dirty="0"/>
              <a:t>Spent time on business related modules </a:t>
            </a:r>
            <a:endParaRPr lang="en-GB" dirty="0"/>
          </a:p>
        </p:txBody>
      </p:sp>
      <p:sp>
        <p:nvSpPr>
          <p:cNvPr id="4" name="Slide Number Placeholder 3"/>
          <p:cNvSpPr>
            <a:spLocks noGrp="1"/>
          </p:cNvSpPr>
          <p:nvPr>
            <p:ph type="sldNum" sz="quarter" idx="10"/>
          </p:nvPr>
        </p:nvSpPr>
        <p:spPr/>
        <p:txBody>
          <a:bodyPr/>
          <a:lstStyle/>
          <a:p>
            <a:fld id="{EAF433B5-A8C0-4D07-9FBB-8F4B1215EB6B}" type="slidenum">
              <a:rPr lang="en-GB" smtClean="0"/>
              <a:t>16</a:t>
            </a:fld>
            <a:endParaRPr lang="en-GB"/>
          </a:p>
        </p:txBody>
      </p:sp>
    </p:spTree>
    <p:extLst>
      <p:ext uri="{BB962C8B-B14F-4D97-AF65-F5344CB8AC3E}">
        <p14:creationId xmlns:p14="http://schemas.microsoft.com/office/powerpoint/2010/main" val="31505200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Biochemistry Degree - Newcastle University </a:t>
            </a:r>
          </a:p>
          <a:p>
            <a:endParaRPr lang="en-GB" dirty="0"/>
          </a:p>
          <a:p>
            <a:r>
              <a:rPr lang="en-GB" dirty="0"/>
              <a:t>Edelman</a:t>
            </a:r>
            <a:r>
              <a:rPr lang="en-GB" baseline="0" dirty="0"/>
              <a:t> clients - Snickers, Persil, Microsoft, Xbox, </a:t>
            </a:r>
            <a:r>
              <a:rPr lang="en-GB" baseline="0" dirty="0" err="1"/>
              <a:t>treseme</a:t>
            </a:r>
            <a:r>
              <a:rPr lang="en-GB" baseline="0" dirty="0"/>
              <a:t>, HP laptops</a:t>
            </a:r>
          </a:p>
          <a:p>
            <a:r>
              <a:rPr lang="en-GB" baseline="0" dirty="0"/>
              <a:t>Spent time on business related modules </a:t>
            </a:r>
            <a:endParaRPr lang="en-GB" dirty="0"/>
          </a:p>
        </p:txBody>
      </p:sp>
      <p:sp>
        <p:nvSpPr>
          <p:cNvPr id="4" name="Slide Number Placeholder 3"/>
          <p:cNvSpPr>
            <a:spLocks noGrp="1"/>
          </p:cNvSpPr>
          <p:nvPr>
            <p:ph type="sldNum" sz="quarter" idx="10"/>
          </p:nvPr>
        </p:nvSpPr>
        <p:spPr/>
        <p:txBody>
          <a:bodyPr/>
          <a:lstStyle/>
          <a:p>
            <a:fld id="{EAF433B5-A8C0-4D07-9FBB-8F4B1215EB6B}" type="slidenum">
              <a:rPr lang="en-GB" smtClean="0"/>
              <a:t>17</a:t>
            </a:fld>
            <a:endParaRPr lang="en-GB"/>
          </a:p>
        </p:txBody>
      </p:sp>
    </p:spTree>
    <p:extLst>
      <p:ext uri="{BB962C8B-B14F-4D97-AF65-F5344CB8AC3E}">
        <p14:creationId xmlns:p14="http://schemas.microsoft.com/office/powerpoint/2010/main" val="33368267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2A1392-BE39-411B-B00A-738C7E61E53F}" type="slidenum">
              <a:rPr lang="en-GB" smtClean="0"/>
              <a:t>21</a:t>
            </a:fld>
            <a:endParaRPr lang="en-GB"/>
          </a:p>
        </p:txBody>
      </p:sp>
    </p:spTree>
    <p:extLst>
      <p:ext uri="{BB962C8B-B14F-4D97-AF65-F5344CB8AC3E}">
        <p14:creationId xmlns:p14="http://schemas.microsoft.com/office/powerpoint/2010/main" val="5630583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t>4/29/2020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4/29/2020</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2C4C33D-B078-2E4D-900D-3DA5E5E4F2E0}" type="datetimeFigureOut">
              <a:rPr lang="en-US" smtClean="0"/>
              <a:t>4/29/2020</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2C4C33D-B078-2E4D-900D-3DA5E5E4F2E0}" type="datetimeFigureOut">
              <a:rPr lang="en-US" smtClean="0"/>
              <a:t>4/29/2020</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2C4C33D-B078-2E4D-900D-3DA5E5E4F2E0}" type="datetimeFigureOut">
              <a:rPr lang="en-US" smtClean="0"/>
              <a:t>4/29/2020</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
        <p:nvSpPr>
          <p:cNvPr id="7" name="Date Placeholder 6"/>
          <p:cNvSpPr>
            <a:spLocks noGrp="1"/>
          </p:cNvSpPr>
          <p:nvPr>
            <p:ph type="dt" sz="half" idx="10"/>
          </p:nvPr>
        </p:nvSpPr>
        <p:spPr/>
        <p:txBody>
          <a:bodyPr/>
          <a:lstStyle/>
          <a:p>
            <a:fld id="{C826F0D7-A08E-EF4A-A121-A48317DF3533}" type="datetimeFigureOut">
              <a:rPr lang="en-US" smtClean="0"/>
              <a:t>4/29/2020</a:t>
            </a:fld>
            <a:endParaRPr lang="en-US"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EBF80ED-7CAB-1947-AEF3-BA88721F9564}"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6" name="Date Placeholder 5"/>
          <p:cNvSpPr>
            <a:spLocks noGrp="1"/>
          </p:cNvSpPr>
          <p:nvPr>
            <p:ph type="dt" sz="half" idx="10"/>
          </p:nvPr>
        </p:nvSpPr>
        <p:spPr/>
        <p:txBody>
          <a:bodyPr/>
          <a:lstStyle/>
          <a:p>
            <a:fld id="{C2C4C33D-B078-2E4D-900D-3DA5E5E4F2E0}" type="datetimeFigureOut">
              <a:rPr lang="en-US" smtClean="0"/>
              <a:pPr/>
              <a:t>4/29/2020</a:t>
            </a:fld>
            <a:endParaRPr lang="en-US" dirty="0"/>
          </a:p>
        </p:txBody>
      </p:sp>
      <p:sp>
        <p:nvSpPr>
          <p:cNvPr id="7" name="Footer Placeholder 6"/>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8" name="Slide Number Placeholder 7"/>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t>4/29/2020</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t>4/29/2020</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4/29/2020</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4/29/2020</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02233"/>
            <a:ext cx="9144000" cy="2387600"/>
          </a:xfrm>
          <a:prstGeom prst="rect">
            <a:avLst/>
          </a:prstGeom>
        </p:spPr>
        <p:txBody>
          <a:bodyPr anchor="ctr"/>
          <a:lstStyle>
            <a:lvl1pPr algn="ctr">
              <a:defRPr sz="6000"/>
            </a:lvl1pPr>
          </a:lstStyle>
          <a:p>
            <a:r>
              <a:rPr lang="en-US"/>
              <a:t>Click to edit Master title style</a:t>
            </a:r>
          </a:p>
        </p:txBody>
      </p:sp>
      <p:sp>
        <p:nvSpPr>
          <p:cNvPr id="3" name="Subtitle 2"/>
          <p:cNvSpPr>
            <a:spLocks noGrp="1"/>
          </p:cNvSpPr>
          <p:nvPr>
            <p:ph type="subTitle" idx="1"/>
          </p:nvPr>
        </p:nvSpPr>
        <p:spPr>
          <a:xfrm>
            <a:off x="1524000" y="318190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t>4/29/2020</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4/29/2020</a:t>
            </a:fld>
            <a:endParaRPr lang="en-US"/>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
        <p:nvSpPr>
          <p:cNvPr id="7" name="Date Placeholder 6"/>
          <p:cNvSpPr>
            <a:spLocks noGrp="1"/>
          </p:cNvSpPr>
          <p:nvPr>
            <p:ph type="dt" sz="half" idx="10"/>
          </p:nvPr>
        </p:nvSpPr>
        <p:spPr/>
        <p:txBody>
          <a:bodyPr/>
          <a:lstStyle/>
          <a:p>
            <a:fld id="{C826F0D7-A08E-EF4A-A121-A48317DF3533}" type="datetimeFigureOut">
              <a:rPr lang="en-US" smtClean="0"/>
              <a:t>4/29/2020</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02233"/>
            <a:ext cx="9144000" cy="2387600"/>
          </a:xfrm>
          <a:prstGeom prst="rect">
            <a:avLst/>
          </a:prstGeom>
        </p:spPr>
        <p:txBody>
          <a:bodyPr anchor="ctr"/>
          <a:lstStyle>
            <a:lvl1pPr algn="ctr">
              <a:defRPr sz="6000"/>
            </a:lvl1pPr>
          </a:lstStyle>
          <a:p>
            <a:r>
              <a:rPr lang="en-US"/>
              <a:t>Click to edit Master title style</a:t>
            </a:r>
          </a:p>
        </p:txBody>
      </p:sp>
      <p:sp>
        <p:nvSpPr>
          <p:cNvPr id="3" name="Subtitle 2"/>
          <p:cNvSpPr>
            <a:spLocks noGrp="1"/>
          </p:cNvSpPr>
          <p:nvPr>
            <p:ph type="subTitle" idx="1"/>
          </p:nvPr>
        </p:nvSpPr>
        <p:spPr>
          <a:xfrm>
            <a:off x="1524000" y="318190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t>4/29/2020</a:t>
            </a:fld>
            <a:endParaRPr lang="en-US"/>
          </a:p>
        </p:txBody>
      </p:sp>
    </p:spTree>
    <p:extLst>
      <p:ext uri="{BB962C8B-B14F-4D97-AF65-F5344CB8AC3E}">
        <p14:creationId xmlns:p14="http://schemas.microsoft.com/office/powerpoint/2010/main" val="30941942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4/29/2020</a:t>
            </a:fld>
            <a:endParaRPr lang="en-US"/>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Tree>
    <p:extLst>
      <p:ext uri="{BB962C8B-B14F-4D97-AF65-F5344CB8AC3E}">
        <p14:creationId xmlns:p14="http://schemas.microsoft.com/office/powerpoint/2010/main" val="21686200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
        <p:nvSpPr>
          <p:cNvPr id="7" name="Date Placeholder 6"/>
          <p:cNvSpPr>
            <a:spLocks noGrp="1"/>
          </p:cNvSpPr>
          <p:nvPr>
            <p:ph type="dt" sz="half" idx="10"/>
          </p:nvPr>
        </p:nvSpPr>
        <p:spPr/>
        <p:txBody>
          <a:bodyPr/>
          <a:lstStyle/>
          <a:p>
            <a:fld id="{C826F0D7-A08E-EF4A-A121-A48317DF3533}" type="datetimeFigureOut">
              <a:rPr lang="en-US" smtClean="0"/>
              <a:t>4/29/2020</a:t>
            </a:fld>
            <a:endParaRPr lang="en-US" dirty="0"/>
          </a:p>
        </p:txBody>
      </p:sp>
    </p:spTree>
    <p:extLst>
      <p:ext uri="{BB962C8B-B14F-4D97-AF65-F5344CB8AC3E}">
        <p14:creationId xmlns:p14="http://schemas.microsoft.com/office/powerpoint/2010/main" val="1075161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image" Target="../media/image1.jp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slideLayout" Target="../slideLayouts/slideLayout17.xml"/><Relationship Id="rId7" Type="http://schemas.openxmlformats.org/officeDocument/2006/relationships/image" Target="../media/image1.jpg"/><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pPr/>
              <a:t>4/29/2020</a:t>
            </a:fld>
            <a:endParaRPr lang="en-US" dirty="0"/>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0" name="Picture 9" descr="A picture containing clipart&#10;&#10;Description automatically generated">
            <a:extLst>
              <a:ext uri="{FF2B5EF4-FFF2-40B4-BE49-F238E27FC236}">
                <a16:creationId xmlns:a16="http://schemas.microsoft.com/office/drawing/2014/main" id="{D5910E54-2A98-42FB-B394-38514E3DCE5C}"/>
              </a:ext>
            </a:extLst>
          </p:cNvPr>
          <p:cNvPicPr>
            <a:picLocks noChangeAspect="1"/>
          </p:cNvPicPr>
          <p:nvPr userDrawn="1"/>
        </p:nvPicPr>
        <p:blipFill>
          <a:blip r:embed="rId13"/>
          <a:stretch>
            <a:fillRect/>
          </a:stretch>
        </p:blipFill>
        <p:spPr>
          <a:xfrm>
            <a:off x="444944" y="5817181"/>
            <a:ext cx="2177012" cy="823686"/>
          </a:xfrm>
          <a:prstGeom prst="rect">
            <a:avLst/>
          </a:prstGeom>
        </p:spPr>
      </p:pic>
      <p:pic>
        <p:nvPicPr>
          <p:cNvPr id="2050" name="Picture 2" descr="image004">
            <a:extLst>
              <a:ext uri="{FF2B5EF4-FFF2-40B4-BE49-F238E27FC236}">
                <a16:creationId xmlns:a16="http://schemas.microsoft.com/office/drawing/2014/main" id="{BF6C5017-837A-4074-9505-626E47DFC696}"/>
              </a:ext>
            </a:extLst>
          </p:cNvPr>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9314031" y="5817181"/>
            <a:ext cx="2223476" cy="823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7073327"/>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pPr/>
              <a:t>4/29/2020</a:t>
            </a:fld>
            <a:endParaRPr lang="en-US" dirty="0"/>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2" name="Picture 1"/>
          <p:cNvPicPr>
            <a:picLocks noChangeAspect="1"/>
          </p:cNvPicPr>
          <p:nvPr userDrawn="1"/>
        </p:nvPicPr>
        <p:blipFill rotWithShape="1">
          <a:blip r:embed="rId5">
            <a:extLst>
              <a:ext uri="{28A0092B-C50C-407E-A947-70E740481C1C}">
                <a14:useLocalDpi xmlns:a14="http://schemas.microsoft.com/office/drawing/2010/main" val="0"/>
              </a:ext>
            </a:extLst>
          </a:blip>
          <a:srcRect r="14789"/>
          <a:stretch/>
        </p:blipFill>
        <p:spPr>
          <a:xfrm>
            <a:off x="539005" y="5843759"/>
            <a:ext cx="9543250" cy="869369"/>
          </a:xfrm>
          <a:prstGeom prst="rect">
            <a:avLst/>
          </a:prstGeom>
        </p:spPr>
      </p:pic>
      <p:pic>
        <p:nvPicPr>
          <p:cNvPr id="9" name="Picture 8">
            <a:extLst>
              <a:ext uri="{FF2B5EF4-FFF2-40B4-BE49-F238E27FC236}">
                <a16:creationId xmlns:a16="http://schemas.microsoft.com/office/drawing/2014/main" id="{652784E6-0BC8-DB4E-85C5-40D160C2BA37}"/>
              </a:ext>
            </a:extLst>
          </p:cNvPr>
          <p:cNvPicPr>
            <a:picLocks noChangeAspect="1"/>
          </p:cNvPicPr>
          <p:nvPr userDrawn="1"/>
        </p:nvPicPr>
        <p:blipFill>
          <a:blip r:embed="rId6"/>
          <a:stretch>
            <a:fillRect/>
          </a:stretch>
        </p:blipFill>
        <p:spPr>
          <a:xfrm>
            <a:off x="10252656" y="6027972"/>
            <a:ext cx="1137209" cy="492101"/>
          </a:xfrm>
          <a:prstGeom prst="rect">
            <a:avLst/>
          </a:prstGeom>
        </p:spPr>
      </p:pic>
      <p:pic>
        <p:nvPicPr>
          <p:cNvPr id="6" name="Picture 5" descr="A picture containing clipart&#10;&#10;Description automatically generated">
            <a:extLst>
              <a:ext uri="{FF2B5EF4-FFF2-40B4-BE49-F238E27FC236}">
                <a16:creationId xmlns:a16="http://schemas.microsoft.com/office/drawing/2014/main" id="{BBD914C0-441D-4747-AECE-72607606484D}"/>
              </a:ext>
            </a:extLst>
          </p:cNvPr>
          <p:cNvPicPr>
            <a:picLocks noChangeAspect="1"/>
          </p:cNvPicPr>
          <p:nvPr userDrawn="1"/>
        </p:nvPicPr>
        <p:blipFill>
          <a:blip r:embed="rId7"/>
          <a:stretch>
            <a:fillRect/>
          </a:stretch>
        </p:blipFill>
        <p:spPr>
          <a:xfrm>
            <a:off x="1708448" y="4164434"/>
            <a:ext cx="3786192" cy="1432527"/>
          </a:xfrm>
          <a:prstGeom prst="rect">
            <a:avLst/>
          </a:prstGeom>
        </p:spPr>
      </p:pic>
      <p:pic>
        <p:nvPicPr>
          <p:cNvPr id="3074" name="Picture 2" descr="image004">
            <a:extLst>
              <a:ext uri="{FF2B5EF4-FFF2-40B4-BE49-F238E27FC236}">
                <a16:creationId xmlns:a16="http://schemas.microsoft.com/office/drawing/2014/main" id="{9BDFE0D6-AA1E-4A5A-9151-1FBE66AFAFA2}"/>
              </a:ext>
            </a:extLst>
          </p:cNvPr>
          <p:cNvPicPr>
            <a:picLocks noChangeAspect="1" noChangeArrowheads="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7175202" y="4164434"/>
            <a:ext cx="3308350" cy="1225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600597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4" r:id="rId3"/>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pPr/>
              <a:t>4/29/2020</a:t>
            </a:fld>
            <a:endParaRPr lang="en-US" dirty="0"/>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1" name="Picture 10">
            <a:extLst>
              <a:ext uri="{FF2B5EF4-FFF2-40B4-BE49-F238E27FC236}">
                <a16:creationId xmlns:a16="http://schemas.microsoft.com/office/drawing/2014/main" id="{27DDFCF1-4CE4-E84A-805D-D40A188E9820}"/>
              </a:ext>
            </a:extLst>
          </p:cNvPr>
          <p:cNvPicPr>
            <a:picLocks noChangeAspect="1"/>
          </p:cNvPicPr>
          <p:nvPr userDrawn="1"/>
        </p:nvPicPr>
        <p:blipFill rotWithShape="1">
          <a:blip r:embed="rId5"/>
          <a:srcRect l="1063" r="11765"/>
          <a:stretch/>
        </p:blipFill>
        <p:spPr>
          <a:xfrm>
            <a:off x="542612" y="5783995"/>
            <a:ext cx="9897452" cy="1018248"/>
          </a:xfrm>
          <a:prstGeom prst="rect">
            <a:avLst/>
          </a:prstGeom>
        </p:spPr>
      </p:pic>
      <p:pic>
        <p:nvPicPr>
          <p:cNvPr id="5" name="Picture 4">
            <a:extLst>
              <a:ext uri="{FF2B5EF4-FFF2-40B4-BE49-F238E27FC236}">
                <a16:creationId xmlns:a16="http://schemas.microsoft.com/office/drawing/2014/main" id="{A398207A-8CDF-9143-9F22-490B2EA5AA79}"/>
              </a:ext>
            </a:extLst>
          </p:cNvPr>
          <p:cNvPicPr>
            <a:picLocks noChangeAspect="1"/>
          </p:cNvPicPr>
          <p:nvPr userDrawn="1"/>
        </p:nvPicPr>
        <p:blipFill>
          <a:blip r:embed="rId6"/>
          <a:stretch>
            <a:fillRect/>
          </a:stretch>
        </p:blipFill>
        <p:spPr>
          <a:xfrm>
            <a:off x="10577853" y="6115433"/>
            <a:ext cx="930210" cy="402527"/>
          </a:xfrm>
          <a:prstGeom prst="rect">
            <a:avLst/>
          </a:prstGeom>
        </p:spPr>
      </p:pic>
      <p:pic>
        <p:nvPicPr>
          <p:cNvPr id="10" name="Picture 9" descr="A picture containing clipart&#10;&#10;Description automatically generated">
            <a:extLst>
              <a:ext uri="{FF2B5EF4-FFF2-40B4-BE49-F238E27FC236}">
                <a16:creationId xmlns:a16="http://schemas.microsoft.com/office/drawing/2014/main" id="{83801C86-551B-4D87-A482-30E21FF80393}"/>
              </a:ext>
            </a:extLst>
          </p:cNvPr>
          <p:cNvPicPr>
            <a:picLocks noChangeAspect="1"/>
          </p:cNvPicPr>
          <p:nvPr userDrawn="1"/>
        </p:nvPicPr>
        <p:blipFill>
          <a:blip r:embed="rId7"/>
          <a:stretch>
            <a:fillRect/>
          </a:stretch>
        </p:blipFill>
        <p:spPr>
          <a:xfrm>
            <a:off x="1708448" y="4164434"/>
            <a:ext cx="3786192" cy="1432527"/>
          </a:xfrm>
          <a:prstGeom prst="rect">
            <a:avLst/>
          </a:prstGeom>
        </p:spPr>
      </p:pic>
      <p:pic>
        <p:nvPicPr>
          <p:cNvPr id="4098" name="Picture 2" descr="image004">
            <a:extLst>
              <a:ext uri="{FF2B5EF4-FFF2-40B4-BE49-F238E27FC236}">
                <a16:creationId xmlns:a16="http://schemas.microsoft.com/office/drawing/2014/main" id="{7E1403CA-B9B1-4A56-B183-D20D12B7C33E}"/>
              </a:ext>
            </a:extLst>
          </p:cNvPr>
          <p:cNvPicPr>
            <a:picLocks noChangeAspect="1" noChangeArrowheads="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7334994" y="4164434"/>
            <a:ext cx="3242859" cy="1201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520299"/>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iTmr3E-7_WAhVKPxQKHfltCYIQjRwIBw&amp;url=http://www.nthea.com/&amp;psig=AFQjCNF0tylDp5EW-HiN9VQBkG7Pf7-gLA&amp;ust=1506416129536853"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MqZXF2ITYAhXIAsAKHevzAJwQjRwIBw&amp;url=https://www.shu.ac.uk/alumni/class-of-2016&amp;psig=AOvVaw3n1ZQ7ExlEqh_2lYGNLZEk&amp;ust=1513175601582883"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jpe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1.jp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7.jpg"/><Relationship Id="rId5" Type="http://schemas.openxmlformats.org/officeDocument/2006/relationships/image" Target="../media/image36.jpeg"/><Relationship Id="rId4" Type="http://schemas.openxmlformats.org/officeDocument/2006/relationships/image" Target="../media/image35.jpeg"/></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44.jpeg"/><Relationship Id="rId2" Type="http://schemas.openxmlformats.org/officeDocument/2006/relationships/image" Target="../media/image40.jpeg"/><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hyperlink" Target="https://www.google.co.uk/url?sa=i&amp;rct=j&amp;q=&amp;esrc=s&amp;source=images&amp;cd=&amp;cad=rja&amp;uact=8&amp;ved=0ahUKEwj4wobch5vYAhVpLcAKHS5DA1oQjRwIBw&amp;url=https://en.wikipedia.org/wiki/National_Health_Service&amp;psig=AOvVaw2hBQwiynBfEoWxrHbHm_hk&amp;ust=1513944183158732" TargetMode="External"/><Relationship Id="rId4" Type="http://schemas.openxmlformats.org/officeDocument/2006/relationships/image" Target="../media/image42.jpeg"/></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25.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hyperlink" Target="https://www.google.co.uk/url?sa=i&amp;rct=j&amp;q=&amp;esrc=s&amp;source=images&amp;cd=&amp;cad=rja&amp;uact=8&amp;ved=0ahUKEwiUkI_B3M3XAhXoJMAKHcbhDF0QjRwIBw&amp;url=https://www.corehealth.org.uk/&amp;psig=AOvVaw01PGQYwQ6JsPS-l8M6XSi1&amp;ust=1511286875764192" TargetMode="External"/><Relationship Id="rId1" Type="http://schemas.openxmlformats.org/officeDocument/2006/relationships/slideLayout" Target="../slideLayouts/slideLayout2.xml"/><Relationship Id="rId6" Type="http://schemas.openxmlformats.org/officeDocument/2006/relationships/image" Target="../media/image50.jpg"/><Relationship Id="rId5" Type="http://schemas.openxmlformats.org/officeDocument/2006/relationships/image" Target="../media/image49.jpg"/><Relationship Id="rId4" Type="http://schemas.openxmlformats.org/officeDocument/2006/relationships/image" Target="../media/image48.jpg"/></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2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 Id="rId5" Type="http://schemas.openxmlformats.org/officeDocument/2006/relationships/image" Target="../media/image56.jpeg"/><Relationship Id="rId4" Type="http://schemas.openxmlformats.org/officeDocument/2006/relationships/image" Target="../media/image55.jpeg"/></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7.png"/><Relationship Id="rId7" Type="http://schemas.openxmlformats.org/officeDocument/2006/relationships/image" Target="../media/image60.png"/><Relationship Id="rId2" Type="http://schemas.openxmlformats.org/officeDocument/2006/relationships/hyperlink" Target="https://www.google.com/url?sa=i&amp;rct=j&amp;q=&amp;esrc=s&amp;source=images&amp;cd=&amp;ved=2ahUKEwj38bHTt8vkAhW15OAKHVoDCaEQjRx6BAgBEAQ&amp;url=https://www.iconfinder.com/icons/2058263/did_you_know_faq_find_out_help_question_question_mark_icon&amp;psig=AOvVaw1zqkfIJ-HtOoARLclbFQBN&amp;ust=1568382871800522" TargetMode="External"/><Relationship Id="rId1" Type="http://schemas.openxmlformats.org/officeDocument/2006/relationships/slideLayout" Target="../slideLayouts/slideLayout2.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hyperlink" Target="https://www.google.com/url?sa=i&amp;rct=j&amp;q=&amp;esrc=s&amp;source=images&amp;cd=&amp;ved=2ahUKEwi-uf-UuMvkAhW58uAKHe7DDwYQjRx6BAgBEAQ&amp;url=https://www.iconfinder.com/icons/110273/comment_talk_icon&amp;psig=AOvVaw1xDBq2Uql8Li4lGFlvomcf&amp;ust=156838300727479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1287169"/>
            <a:ext cx="5367131" cy="815007"/>
          </a:xfrm>
          <a:prstGeom prst="rect">
            <a:avLst/>
          </a:prstGeom>
          <a:solidFill>
            <a:srgbClr val="6B237B"/>
          </a:solidFill>
          <a:effectLst/>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Autofit/>
          </a:bodyPr>
          <a:lstStyle>
            <a:lvl1pPr algn="ctr" defTabSz="914400" rtl="0" eaLnBrk="1" latinLnBrk="0" hangingPunct="1">
              <a:lnSpc>
                <a:spcPct val="90000"/>
              </a:lnSpc>
              <a:spcBef>
                <a:spcPct val="0"/>
              </a:spcBef>
              <a:buNone/>
              <a:defRPr sz="6000" b="1" i="0" kern="1200" spc="-140" baseline="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r>
              <a:rPr lang="en-GB" sz="5400" dirty="0">
                <a:latin typeface="Arial" panose="020B0604020202020204" pitchFamily="34" charset="0"/>
                <a:cs typeface="Arial" panose="020B0604020202020204" pitchFamily="34" charset="0"/>
              </a:rPr>
              <a:t>   Careers and  </a:t>
            </a:r>
          </a:p>
        </p:txBody>
      </p:sp>
      <p:sp>
        <p:nvSpPr>
          <p:cNvPr id="9" name="Title 1">
            <a:extLst>
              <a:ext uri="{FF2B5EF4-FFF2-40B4-BE49-F238E27FC236}">
                <a16:creationId xmlns:a16="http://schemas.microsoft.com/office/drawing/2014/main" id="{3376CDBC-7ED2-485E-BEF0-50018254F138}"/>
              </a:ext>
            </a:extLst>
          </p:cNvPr>
          <p:cNvSpPr txBox="1">
            <a:spLocks/>
          </p:cNvSpPr>
          <p:nvPr/>
        </p:nvSpPr>
        <p:spPr>
          <a:xfrm>
            <a:off x="-39756" y="2405271"/>
            <a:ext cx="6341165" cy="815007"/>
          </a:xfrm>
          <a:prstGeom prst="rect">
            <a:avLst/>
          </a:prstGeom>
          <a:solidFill>
            <a:srgbClr val="6B237B"/>
          </a:solidFill>
          <a:effectLst/>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Autofit/>
          </a:bodyPr>
          <a:lstStyle>
            <a:lvl1pPr algn="ctr" defTabSz="914400" rtl="0" eaLnBrk="1" latinLnBrk="0" hangingPunct="1">
              <a:lnSpc>
                <a:spcPct val="90000"/>
              </a:lnSpc>
              <a:spcBef>
                <a:spcPct val="0"/>
              </a:spcBef>
              <a:buNone/>
              <a:defRPr sz="6000" b="1" i="0" kern="1200" spc="-140" baseline="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r>
              <a:rPr lang="en-GB" sz="5400" dirty="0">
                <a:latin typeface="Arial" panose="020B0604020202020204" pitchFamily="34" charset="0"/>
                <a:cs typeface="Arial" panose="020B0604020202020204" pitchFamily="34" charset="0"/>
              </a:rPr>
              <a:t>   Higher Education</a:t>
            </a:r>
          </a:p>
        </p:txBody>
      </p:sp>
      <p:pic>
        <p:nvPicPr>
          <p:cNvPr id="3" name="Picture 2">
            <a:extLst>
              <a:ext uri="{FF2B5EF4-FFF2-40B4-BE49-F238E27FC236}">
                <a16:creationId xmlns:a16="http://schemas.microsoft.com/office/drawing/2014/main" id="{E2A0F939-54BC-41A8-8362-F94303ED0BD0}"/>
              </a:ext>
            </a:extLst>
          </p:cNvPr>
          <p:cNvPicPr>
            <a:picLocks noChangeAspect="1"/>
          </p:cNvPicPr>
          <p:nvPr/>
        </p:nvPicPr>
        <p:blipFill rotWithShape="1">
          <a:blip r:embed="rId2"/>
          <a:srcRect l="14241" r="5650"/>
          <a:stretch/>
        </p:blipFill>
        <p:spPr>
          <a:xfrm>
            <a:off x="7742584" y="195421"/>
            <a:ext cx="4154558" cy="3813511"/>
          </a:xfrm>
          <a:prstGeom prst="teardrop">
            <a:avLst/>
          </a:prstGeom>
        </p:spPr>
      </p:pic>
    </p:spTree>
    <p:extLst>
      <p:ext uri="{BB962C8B-B14F-4D97-AF65-F5344CB8AC3E}">
        <p14:creationId xmlns:p14="http://schemas.microsoft.com/office/powerpoint/2010/main" val="2040496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a:t>HeppSY stands for Higher Education Progression Partnership South Yorkshire.</a:t>
            </a:r>
          </a:p>
          <a:p>
            <a:r>
              <a:rPr lang="en-GB" dirty="0"/>
              <a:t>HeppSY is part of a national programme which supports young people in Year 9 to Year 13.</a:t>
            </a:r>
          </a:p>
          <a:p>
            <a:r>
              <a:rPr lang="en-GB" dirty="0"/>
              <a:t>We provide impartial information and advice and engage with all higher education opportunities to help young people make the best choices for them individually. </a:t>
            </a:r>
          </a:p>
        </p:txBody>
      </p:sp>
      <p:sp>
        <p:nvSpPr>
          <p:cNvPr id="3" name="Title 2"/>
          <p:cNvSpPr>
            <a:spLocks noGrp="1"/>
          </p:cNvSpPr>
          <p:nvPr>
            <p:ph type="title"/>
          </p:nvPr>
        </p:nvSpPr>
        <p:spPr>
          <a:xfrm>
            <a:off x="838200" y="365125"/>
            <a:ext cx="10655808" cy="1325563"/>
          </a:xfrm>
        </p:spPr>
        <p:txBody>
          <a:bodyPr/>
          <a:lstStyle/>
          <a:p>
            <a:r>
              <a:rPr lang="en-GB" dirty="0"/>
              <a:t>These resources are provided by </a:t>
            </a:r>
            <a:r>
              <a:rPr lang="en-GB" dirty="0" err="1"/>
              <a:t>HeppSY</a:t>
            </a:r>
            <a:endParaRPr lang="en-GB" dirty="0"/>
          </a:p>
        </p:txBody>
      </p:sp>
    </p:spTree>
    <p:extLst>
      <p:ext uri="{BB962C8B-B14F-4D97-AF65-F5344CB8AC3E}">
        <p14:creationId xmlns:p14="http://schemas.microsoft.com/office/powerpoint/2010/main" val="9787119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2372360"/>
            <a:ext cx="10515600" cy="3103978"/>
          </a:xfrm>
        </p:spPr>
        <p:txBody>
          <a:bodyPr>
            <a:normAutofit/>
          </a:bodyPr>
          <a:lstStyle/>
          <a:p>
            <a:pPr marL="0" indent="0">
              <a:buNone/>
            </a:pPr>
            <a:endParaRPr lang="en-GB" dirty="0"/>
          </a:p>
          <a:p>
            <a:r>
              <a:rPr lang="en-GB" dirty="0"/>
              <a:t>Gain words and phrases that will help you talk about university level study and your thoughts about it.</a:t>
            </a:r>
          </a:p>
          <a:p>
            <a:r>
              <a:rPr lang="en-GB" dirty="0"/>
              <a:t>Find roles or careers that inspire curiosity and offer scope for your future.</a:t>
            </a:r>
          </a:p>
          <a:p>
            <a:endParaRPr lang="en-GB" dirty="0">
              <a:solidFill>
                <a:schemeClr val="accent1"/>
              </a:solidFill>
            </a:endParaRPr>
          </a:p>
          <a:p>
            <a:endParaRPr lang="en-GB" dirty="0"/>
          </a:p>
        </p:txBody>
      </p:sp>
      <p:sp>
        <p:nvSpPr>
          <p:cNvPr id="5" name="Title 1">
            <a:extLst>
              <a:ext uri="{FF2B5EF4-FFF2-40B4-BE49-F238E27FC236}">
                <a16:creationId xmlns:a16="http://schemas.microsoft.com/office/drawing/2014/main" id="{1A43DFF8-4CD6-445C-907B-EA78C1EF49BC}"/>
              </a:ext>
            </a:extLst>
          </p:cNvPr>
          <p:cNvSpPr txBox="1">
            <a:spLocks/>
          </p:cNvSpPr>
          <p:nvPr/>
        </p:nvSpPr>
        <p:spPr>
          <a:xfrm>
            <a:off x="-39756" y="717803"/>
            <a:ext cx="5367131" cy="922915"/>
          </a:xfrm>
          <a:prstGeom prst="rect">
            <a:avLst/>
          </a:prstGeom>
          <a:solidFill>
            <a:srgbClr val="6B237B"/>
          </a:solidFill>
          <a:effectLst/>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Autofit/>
          </a:bodyPr>
          <a:lstStyle>
            <a:lvl1pPr algn="ctr" defTabSz="914400" rtl="0" eaLnBrk="1" latinLnBrk="0" hangingPunct="1">
              <a:lnSpc>
                <a:spcPct val="90000"/>
              </a:lnSpc>
              <a:spcBef>
                <a:spcPct val="0"/>
              </a:spcBef>
              <a:buNone/>
              <a:defRPr sz="6000" b="1" i="0" kern="1200" spc="-140" baseline="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r>
              <a:rPr lang="en-GB" sz="5400" dirty="0">
                <a:latin typeface="Arial" panose="020B0604020202020204" pitchFamily="34" charset="0"/>
                <a:cs typeface="Arial" panose="020B0604020202020204" pitchFamily="34" charset="0"/>
              </a:rPr>
              <a:t>   Outcomes</a:t>
            </a:r>
          </a:p>
        </p:txBody>
      </p:sp>
      <p:sp>
        <p:nvSpPr>
          <p:cNvPr id="6" name="Title 1">
            <a:extLst>
              <a:ext uri="{FF2B5EF4-FFF2-40B4-BE49-F238E27FC236}">
                <a16:creationId xmlns:a16="http://schemas.microsoft.com/office/drawing/2014/main" id="{72475E49-5B9C-4900-833D-396DE8461D17}"/>
              </a:ext>
            </a:extLst>
          </p:cNvPr>
          <p:cNvSpPr txBox="1">
            <a:spLocks/>
          </p:cNvSpPr>
          <p:nvPr/>
        </p:nvSpPr>
        <p:spPr>
          <a:xfrm>
            <a:off x="0" y="1736501"/>
            <a:ext cx="7242314" cy="635859"/>
          </a:xfrm>
          <a:prstGeom prst="rect">
            <a:avLst/>
          </a:prstGeom>
          <a:solidFill>
            <a:srgbClr val="6B237B">
              <a:alpha val="65000"/>
            </a:srgbClr>
          </a:solidFill>
          <a:effectLst/>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Autofit/>
          </a:bodyPr>
          <a:lstStyle>
            <a:lvl1pPr algn="ctr" defTabSz="914400" rtl="0" eaLnBrk="1" latinLnBrk="0" hangingPunct="1">
              <a:lnSpc>
                <a:spcPct val="90000"/>
              </a:lnSpc>
              <a:spcBef>
                <a:spcPct val="0"/>
              </a:spcBef>
              <a:buNone/>
              <a:defRPr sz="6000" b="1" i="0" kern="1200" spc="-140" baseline="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r>
              <a:rPr lang="en-GB" sz="5400" dirty="0">
                <a:latin typeface="Arial" panose="020B0604020202020204" pitchFamily="34" charset="0"/>
                <a:cs typeface="Arial" panose="020B0604020202020204" pitchFamily="34" charset="0"/>
              </a:rPr>
              <a:t>   </a:t>
            </a:r>
            <a:r>
              <a:rPr lang="en-GB" sz="3600" dirty="0">
                <a:latin typeface="Arial" panose="020B0604020202020204" pitchFamily="34" charset="0"/>
                <a:cs typeface="Arial" panose="020B0604020202020204" pitchFamily="34" charset="0"/>
              </a:rPr>
              <a:t>This presentation will help you:</a:t>
            </a:r>
            <a:endParaRPr lang="en-GB" sz="5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29588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p:cNvSpPr>
            <a:spLocks noGrp="1"/>
          </p:cNvSpPr>
          <p:nvPr>
            <p:ph idx="1"/>
          </p:nvPr>
        </p:nvSpPr>
        <p:spPr>
          <a:xfrm>
            <a:off x="1295467" y="1268760"/>
            <a:ext cx="10273141" cy="5040560"/>
          </a:xfrm>
        </p:spPr>
        <p:txBody>
          <a:bodyPr numCol="1">
            <a:normAutofit/>
          </a:bodyPr>
          <a:lstStyle/>
          <a:p>
            <a:pPr>
              <a:buNone/>
            </a:pPr>
            <a:endParaRPr lang="en-GB" altLang="en-GB" sz="4700" b="1" dirty="0">
              <a:solidFill>
                <a:srgbClr val="FF3399"/>
              </a:solidFill>
              <a:latin typeface="Arial Rounded MT Bold" pitchFamily="34" charset="0"/>
            </a:endParaRPr>
          </a:p>
          <a:p>
            <a:pPr>
              <a:buNone/>
            </a:pPr>
            <a:endParaRPr lang="en-GB" altLang="en-GB" sz="4000" dirty="0">
              <a:latin typeface="Arial Rounded MT Bold" pitchFamily="34" charset="0"/>
            </a:endParaRPr>
          </a:p>
          <a:p>
            <a:pPr>
              <a:buNone/>
            </a:pPr>
            <a:endParaRPr lang="en-GB" altLang="en-GB" sz="4700" b="1" dirty="0">
              <a:solidFill>
                <a:srgbClr val="FF3399"/>
              </a:solidFill>
              <a:latin typeface="Arial Rounded MT Bold" pitchFamily="34" charset="0"/>
            </a:endParaRPr>
          </a:p>
          <a:p>
            <a:pPr eaLnBrk="1" hangingPunct="1"/>
            <a:endParaRPr lang="en-GB" altLang="en-GB" sz="4700" dirty="0">
              <a:latin typeface="Arial Rounded MT Bold" pitchFamily="34" charset="0"/>
            </a:endParaRPr>
          </a:p>
          <a:p>
            <a:pPr eaLnBrk="1" hangingPunct="1"/>
            <a:endParaRPr lang="en-GB" altLang="en-GB" sz="4700" b="1" dirty="0">
              <a:latin typeface="Eras Demi ITC" pitchFamily="34" charset="0"/>
            </a:endParaRPr>
          </a:p>
          <a:p>
            <a:pPr eaLnBrk="1" hangingPunct="1">
              <a:buNone/>
            </a:pPr>
            <a:endParaRPr lang="en-GB" altLang="en-GB" sz="3700" dirty="0">
              <a:latin typeface="+mj-lt"/>
            </a:endParaRPr>
          </a:p>
          <a:p>
            <a:pPr eaLnBrk="1" hangingPunct="1">
              <a:buFont typeface="Wingdings 3" pitchFamily="18" charset="2"/>
              <a:buNone/>
            </a:pPr>
            <a:endParaRPr lang="en-GB" altLang="en-GB" sz="3700" dirty="0">
              <a:latin typeface="+mj-lt"/>
            </a:endParaRPr>
          </a:p>
          <a:p>
            <a:pPr eaLnBrk="1" hangingPunct="1">
              <a:buFont typeface="Wingdings 3" pitchFamily="18" charset="2"/>
              <a:buNone/>
            </a:pPr>
            <a:endParaRPr lang="en-GB" altLang="en-GB" sz="2700" dirty="0">
              <a:latin typeface="Verdana" pitchFamily="34" charset="0"/>
            </a:endParaRPr>
          </a:p>
          <a:p>
            <a:pPr eaLnBrk="1" hangingPunct="1"/>
            <a:endParaRPr lang="en-GB" altLang="en-GB" sz="2700" dirty="0">
              <a:latin typeface="Verdana" pitchFamily="34" charset="0"/>
            </a:endParaRPr>
          </a:p>
        </p:txBody>
      </p:sp>
      <p:sp>
        <p:nvSpPr>
          <p:cNvPr id="11" name="Content Placeholder 1"/>
          <p:cNvSpPr txBox="1">
            <a:spLocks/>
          </p:cNvSpPr>
          <p:nvPr/>
        </p:nvSpPr>
        <p:spPr>
          <a:xfrm>
            <a:off x="7022666" y="1461006"/>
            <a:ext cx="4896544" cy="1942773"/>
          </a:xfrm>
          <a:prstGeom prst="rect">
            <a:avLst/>
          </a:prstGeom>
        </p:spPr>
        <p:txBody>
          <a:bodyPr vert="horz" lIns="121917" tIns="60958" rIns="121917" bIns="60958" numCol="1"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altLang="en-GB" dirty="0">
                <a:latin typeface="Arial"/>
              </a:rPr>
              <a:t>This means it is studied after A Levels / BTECs / level 3 qualifications.</a:t>
            </a:r>
          </a:p>
          <a:p>
            <a:pPr marL="0" indent="0">
              <a:buNone/>
            </a:pPr>
            <a:endParaRPr lang="en-GB" altLang="en-GB" dirty="0">
              <a:latin typeface="Arial Rounded MT Bold" panose="020F0704030504030204" pitchFamily="34" charset="0"/>
            </a:endParaRPr>
          </a:p>
        </p:txBody>
      </p:sp>
      <p:sp>
        <p:nvSpPr>
          <p:cNvPr id="13" name="Rectangle 12"/>
          <p:cNvSpPr/>
          <p:nvPr/>
        </p:nvSpPr>
        <p:spPr>
          <a:xfrm>
            <a:off x="576064" y="1461006"/>
            <a:ext cx="6096000" cy="2092877"/>
          </a:xfrm>
          <a:prstGeom prst="rect">
            <a:avLst/>
          </a:prstGeom>
        </p:spPr>
        <p:txBody>
          <a:bodyPr lIns="121917" tIns="60958" rIns="121917" bIns="60958" numCol="1">
            <a:spAutoFit/>
          </a:bodyPr>
          <a:lstStyle/>
          <a:p>
            <a:pPr marL="457200" indent="-457200" algn="ctr">
              <a:buFont typeface="Arial" panose="020B0604020202020204" pitchFamily="34" charset="0"/>
              <a:buChar char="•"/>
            </a:pPr>
            <a:r>
              <a:rPr lang="en-GB" altLang="en-GB" sz="3200" dirty="0">
                <a:latin typeface="Arial"/>
              </a:rPr>
              <a:t>Higher education is studied at </a:t>
            </a:r>
            <a:r>
              <a:rPr lang="en-GB" altLang="en-GB" sz="3200" dirty="0">
                <a:solidFill>
                  <a:schemeClr val="accent1"/>
                </a:solidFill>
                <a:latin typeface="Arial"/>
              </a:rPr>
              <a:t>Universities and Colleges. </a:t>
            </a:r>
            <a:r>
              <a:rPr lang="en-GB" altLang="en-GB" sz="3200" dirty="0">
                <a:latin typeface="Arial"/>
              </a:rPr>
              <a:t>It is a programme of study at </a:t>
            </a:r>
            <a:r>
              <a:rPr lang="en-GB" altLang="en-GB" sz="3200" dirty="0">
                <a:solidFill>
                  <a:schemeClr val="accent1"/>
                </a:solidFill>
                <a:latin typeface="Arial"/>
              </a:rPr>
              <a:t>level 4 and above.</a:t>
            </a:r>
          </a:p>
        </p:txBody>
      </p:sp>
      <p:pic>
        <p:nvPicPr>
          <p:cNvPr id="15" name="Picture 2" descr="Image result for higher education">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a:xfrm>
            <a:off x="896777" y="3563822"/>
            <a:ext cx="6752049" cy="371532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p:cNvGraphicFramePr>
            <a:graphicFrameLocks noGrp="1"/>
          </p:cNvGraphicFramePr>
          <p:nvPr>
            <p:extLst>
              <p:ext uri="{D42A27DB-BD31-4B8C-83A1-F6EECF244321}">
                <p14:modId xmlns:p14="http://schemas.microsoft.com/office/powerpoint/2010/main" val="162574166"/>
              </p:ext>
            </p:extLst>
          </p:nvPr>
        </p:nvGraphicFramePr>
        <p:xfrm>
          <a:off x="8047516" y="3390065"/>
          <a:ext cx="3483328" cy="1942772"/>
        </p:xfrm>
        <a:graphic>
          <a:graphicData uri="http://schemas.openxmlformats.org/drawingml/2006/table">
            <a:tbl>
              <a:tblPr firstRow="1" firstCol="1" bandRow="1">
                <a:tableStyleId>{5940675A-B579-460E-94D1-54222C63F5DA}</a:tableStyleId>
              </a:tblPr>
              <a:tblGrid>
                <a:gridCol w="1815753">
                  <a:extLst>
                    <a:ext uri="{9D8B030D-6E8A-4147-A177-3AD203B41FA5}">
                      <a16:colId xmlns:a16="http://schemas.microsoft.com/office/drawing/2014/main" val="20000"/>
                    </a:ext>
                  </a:extLst>
                </a:gridCol>
                <a:gridCol w="1667575">
                  <a:extLst>
                    <a:ext uri="{9D8B030D-6E8A-4147-A177-3AD203B41FA5}">
                      <a16:colId xmlns:a16="http://schemas.microsoft.com/office/drawing/2014/main" val="20001"/>
                    </a:ext>
                  </a:extLst>
                </a:gridCol>
              </a:tblGrid>
              <a:tr h="449982">
                <a:tc>
                  <a:txBody>
                    <a:bodyPr/>
                    <a:lstStyle/>
                    <a:p>
                      <a:pPr algn="l">
                        <a:lnSpc>
                          <a:spcPct val="115000"/>
                        </a:lnSpc>
                        <a:spcAft>
                          <a:spcPts val="0"/>
                        </a:spcAft>
                      </a:pPr>
                      <a:r>
                        <a:rPr lang="en-GB" altLang="en-GB" sz="2000" b="1" dirty="0">
                          <a:solidFill>
                            <a:schemeClr val="accent1"/>
                          </a:solidFill>
                          <a:effectLst/>
                          <a:latin typeface="Calibri" panose="020F0502020204030204" pitchFamily="34" charset="0"/>
                          <a:cs typeface="Calibri" panose="020F0502020204030204" pitchFamily="34" charset="0"/>
                        </a:rPr>
                        <a:t>Level 1 &amp; 2</a:t>
                      </a:r>
                      <a:endParaRPr lang="en-GB" altLang="en-GB" sz="2000" b="1" dirty="0">
                        <a:solidFill>
                          <a:schemeClr val="accent1"/>
                        </a:solidFill>
                        <a:effectLst/>
                        <a:latin typeface="Calibri" panose="020F0502020204030204" pitchFamily="34" charset="0"/>
                        <a:ea typeface="Calibri"/>
                        <a:cs typeface="Calibri" panose="020F0502020204030204" pitchFamily="34" charset="0"/>
                      </a:endParaRPr>
                    </a:p>
                  </a:txBody>
                  <a:tcPr marT="0" marB="0" anchor="ctr"/>
                </a:tc>
                <a:tc>
                  <a:txBody>
                    <a:bodyPr/>
                    <a:lstStyle/>
                    <a:p>
                      <a:pPr algn="l">
                        <a:lnSpc>
                          <a:spcPct val="115000"/>
                        </a:lnSpc>
                        <a:spcAft>
                          <a:spcPts val="0"/>
                        </a:spcAft>
                      </a:pPr>
                      <a:r>
                        <a:rPr lang="en-GB" altLang="en-GB" sz="2000" b="1" dirty="0">
                          <a:solidFill>
                            <a:schemeClr val="accent1"/>
                          </a:solidFill>
                          <a:effectLst/>
                          <a:latin typeface="Calibri" panose="020F0502020204030204" pitchFamily="34" charset="0"/>
                          <a:cs typeface="Calibri" panose="020F0502020204030204" pitchFamily="34" charset="0"/>
                        </a:rPr>
                        <a:t>GCSE</a:t>
                      </a:r>
                      <a:endParaRPr lang="en-GB" altLang="en-GB" sz="2000" b="1" dirty="0">
                        <a:solidFill>
                          <a:schemeClr val="accent1"/>
                        </a:solidFill>
                        <a:effectLst/>
                        <a:latin typeface="Calibri" panose="020F0502020204030204" pitchFamily="34" charset="0"/>
                        <a:ea typeface="Calibri"/>
                        <a:cs typeface="Calibri" panose="020F0502020204030204" pitchFamily="34" charset="0"/>
                      </a:endParaRPr>
                    </a:p>
                  </a:txBody>
                  <a:tcPr marT="0" marB="0" anchor="ctr"/>
                </a:tc>
                <a:extLst>
                  <a:ext uri="{0D108BD9-81ED-4DB2-BD59-A6C34878D82A}">
                    <a16:rowId xmlns:a16="http://schemas.microsoft.com/office/drawing/2014/main" val="10000"/>
                  </a:ext>
                </a:extLst>
              </a:tr>
              <a:tr h="760627">
                <a:tc>
                  <a:txBody>
                    <a:bodyPr/>
                    <a:lstStyle/>
                    <a:p>
                      <a:pPr algn="l">
                        <a:lnSpc>
                          <a:spcPct val="115000"/>
                        </a:lnSpc>
                        <a:spcAft>
                          <a:spcPts val="0"/>
                        </a:spcAft>
                      </a:pPr>
                      <a:r>
                        <a:rPr lang="en-GB" altLang="en-GB" sz="2000" b="1" dirty="0">
                          <a:solidFill>
                            <a:schemeClr val="accent1"/>
                          </a:solidFill>
                          <a:effectLst/>
                          <a:latin typeface="Calibri" panose="020F0502020204030204" pitchFamily="34" charset="0"/>
                          <a:cs typeface="Calibri" panose="020F0502020204030204" pitchFamily="34" charset="0"/>
                        </a:rPr>
                        <a:t>Level 3</a:t>
                      </a:r>
                      <a:endParaRPr lang="en-GB" altLang="en-GB" sz="2000" b="1" dirty="0">
                        <a:solidFill>
                          <a:schemeClr val="accent1"/>
                        </a:solidFill>
                        <a:effectLst/>
                        <a:latin typeface="Calibri" panose="020F0502020204030204" pitchFamily="34" charset="0"/>
                        <a:ea typeface="Calibri"/>
                        <a:cs typeface="Calibri" panose="020F0502020204030204" pitchFamily="34" charset="0"/>
                      </a:endParaRPr>
                    </a:p>
                  </a:txBody>
                  <a:tcPr marT="0" marB="0" anchor="ctr"/>
                </a:tc>
                <a:tc>
                  <a:txBody>
                    <a:bodyPr/>
                    <a:lstStyle/>
                    <a:p>
                      <a:pPr algn="l">
                        <a:lnSpc>
                          <a:spcPct val="115000"/>
                        </a:lnSpc>
                        <a:spcAft>
                          <a:spcPts val="0"/>
                        </a:spcAft>
                      </a:pPr>
                      <a:r>
                        <a:rPr lang="en-GB" altLang="en-GB" sz="2000" b="1" dirty="0">
                          <a:solidFill>
                            <a:schemeClr val="accent1"/>
                          </a:solidFill>
                          <a:effectLst/>
                          <a:latin typeface="Calibri" panose="020F0502020204030204" pitchFamily="34" charset="0"/>
                          <a:cs typeface="Calibri" panose="020F0502020204030204" pitchFamily="34" charset="0"/>
                        </a:rPr>
                        <a:t>A-Levels / BTECs</a:t>
                      </a:r>
                      <a:endParaRPr lang="en-GB" altLang="en-GB" sz="2000" b="1" dirty="0">
                        <a:solidFill>
                          <a:schemeClr val="accent1"/>
                        </a:solidFill>
                        <a:effectLst/>
                        <a:latin typeface="Calibri" panose="020F0502020204030204" pitchFamily="34" charset="0"/>
                        <a:ea typeface="Calibri"/>
                        <a:cs typeface="Calibri" panose="020F0502020204030204" pitchFamily="34" charset="0"/>
                      </a:endParaRPr>
                    </a:p>
                  </a:txBody>
                  <a:tcPr marT="0" marB="0" anchor="ctr"/>
                </a:tc>
                <a:extLst>
                  <a:ext uri="{0D108BD9-81ED-4DB2-BD59-A6C34878D82A}">
                    <a16:rowId xmlns:a16="http://schemas.microsoft.com/office/drawing/2014/main" val="10001"/>
                  </a:ext>
                </a:extLst>
              </a:tr>
              <a:tr h="732163">
                <a:tc>
                  <a:txBody>
                    <a:bodyPr/>
                    <a:lstStyle/>
                    <a:p>
                      <a:pPr algn="l">
                        <a:lnSpc>
                          <a:spcPct val="115000"/>
                        </a:lnSpc>
                        <a:spcAft>
                          <a:spcPts val="0"/>
                        </a:spcAft>
                      </a:pPr>
                      <a:r>
                        <a:rPr lang="en-GB" altLang="en-GB" sz="2000" b="1" dirty="0">
                          <a:solidFill>
                            <a:schemeClr val="accent1"/>
                          </a:solidFill>
                          <a:effectLst/>
                          <a:latin typeface="Calibri" panose="020F0502020204030204" pitchFamily="34" charset="0"/>
                          <a:cs typeface="Calibri" panose="020F0502020204030204" pitchFamily="34" charset="0"/>
                        </a:rPr>
                        <a:t>Level 4-7</a:t>
                      </a:r>
                      <a:endParaRPr lang="en-GB" altLang="en-GB" sz="2000" b="1" dirty="0">
                        <a:solidFill>
                          <a:schemeClr val="accent1"/>
                        </a:solidFill>
                        <a:effectLst/>
                        <a:latin typeface="Calibri" panose="020F0502020204030204" pitchFamily="34" charset="0"/>
                        <a:ea typeface="Calibri"/>
                        <a:cs typeface="Calibri" panose="020F0502020204030204" pitchFamily="34" charset="0"/>
                      </a:endParaRPr>
                    </a:p>
                  </a:txBody>
                  <a:tcPr marT="0" marB="0" anchor="ctr"/>
                </a:tc>
                <a:tc>
                  <a:txBody>
                    <a:bodyPr/>
                    <a:lstStyle/>
                    <a:p>
                      <a:pPr algn="l">
                        <a:lnSpc>
                          <a:spcPct val="115000"/>
                        </a:lnSpc>
                        <a:spcAft>
                          <a:spcPts val="0"/>
                        </a:spcAft>
                      </a:pPr>
                      <a:r>
                        <a:rPr lang="en-GB" altLang="en-GB" sz="2000" b="1" dirty="0">
                          <a:solidFill>
                            <a:schemeClr val="accent1"/>
                          </a:solidFill>
                          <a:effectLst/>
                          <a:latin typeface="Calibri" panose="020F0502020204030204" pitchFamily="34" charset="0"/>
                          <a:cs typeface="Calibri" panose="020F0502020204030204" pitchFamily="34" charset="0"/>
                        </a:rPr>
                        <a:t>Higher &amp; Degree Level</a:t>
                      </a:r>
                      <a:endParaRPr lang="en-GB" altLang="en-GB" sz="2000" b="1" dirty="0">
                        <a:solidFill>
                          <a:schemeClr val="accent1"/>
                        </a:solidFill>
                        <a:effectLst/>
                        <a:latin typeface="Calibri" panose="020F0502020204030204" pitchFamily="34" charset="0"/>
                        <a:ea typeface="Calibri"/>
                        <a:cs typeface="Calibri" panose="020F0502020204030204" pitchFamily="34" charset="0"/>
                      </a:endParaRPr>
                    </a:p>
                  </a:txBody>
                  <a:tcPr marT="0" marB="0" anchor="ctr"/>
                </a:tc>
                <a:extLst>
                  <a:ext uri="{0D108BD9-81ED-4DB2-BD59-A6C34878D82A}">
                    <a16:rowId xmlns:a16="http://schemas.microsoft.com/office/drawing/2014/main" val="10002"/>
                  </a:ext>
                </a:extLst>
              </a:tr>
            </a:tbl>
          </a:graphicData>
        </a:graphic>
      </p:graphicFrame>
      <p:sp>
        <p:nvSpPr>
          <p:cNvPr id="12" name="Title 1">
            <a:extLst>
              <a:ext uri="{FF2B5EF4-FFF2-40B4-BE49-F238E27FC236}">
                <a16:creationId xmlns:a16="http://schemas.microsoft.com/office/drawing/2014/main" id="{D63909C4-55E3-45A0-9AB1-D384286564A7}"/>
              </a:ext>
            </a:extLst>
          </p:cNvPr>
          <p:cNvSpPr txBox="1">
            <a:spLocks/>
          </p:cNvSpPr>
          <p:nvPr/>
        </p:nvSpPr>
        <p:spPr>
          <a:xfrm>
            <a:off x="0" y="317399"/>
            <a:ext cx="10426148" cy="815007"/>
          </a:xfrm>
          <a:prstGeom prst="rect">
            <a:avLst/>
          </a:prstGeom>
          <a:solidFill>
            <a:srgbClr val="6B237B"/>
          </a:solidFill>
          <a:effectLst/>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Autofit/>
          </a:bodyPr>
          <a:lstStyle>
            <a:lvl1pPr algn="ctr" defTabSz="914400" rtl="0" eaLnBrk="1" latinLnBrk="0" hangingPunct="1">
              <a:lnSpc>
                <a:spcPct val="90000"/>
              </a:lnSpc>
              <a:spcBef>
                <a:spcPct val="0"/>
              </a:spcBef>
              <a:buNone/>
              <a:defRPr sz="6000" b="1" i="0" kern="1200" spc="-140" baseline="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r>
              <a:rPr lang="en-GB" sz="5400" dirty="0">
                <a:latin typeface="Arial" panose="020B0604020202020204" pitchFamily="34" charset="0"/>
                <a:cs typeface="Arial" panose="020B0604020202020204" pitchFamily="34" charset="0"/>
              </a:rPr>
              <a:t>   What is Higher Education?</a:t>
            </a:r>
          </a:p>
        </p:txBody>
      </p:sp>
    </p:spTree>
    <p:extLst>
      <p:ext uri="{BB962C8B-B14F-4D97-AF65-F5344CB8AC3E}">
        <p14:creationId xmlns:p14="http://schemas.microsoft.com/office/powerpoint/2010/main" val="5186136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2B17656-CD20-4130-AC94-C286736EB545}"/>
              </a:ext>
            </a:extLst>
          </p:cNvPr>
          <p:cNvSpPr/>
          <p:nvPr/>
        </p:nvSpPr>
        <p:spPr>
          <a:xfrm>
            <a:off x="-10722" y="1404600"/>
            <a:ext cx="2932043" cy="1231102"/>
          </a:xfrm>
          <a:prstGeom prst="rect">
            <a:avLst/>
          </a:prstGeom>
          <a:solidFill>
            <a:srgbClr val="6B237B"/>
          </a:solidFill>
        </p:spPr>
        <p:txBody>
          <a:bodyPr wrap="square" lIns="121917" tIns="60958" rIns="121917" bIns="60958" numCol="1">
            <a:spAutoFit/>
          </a:bodyPr>
          <a:lstStyle/>
          <a:p>
            <a:r>
              <a:rPr lang="en-GB" altLang="en-GB" sz="3600" b="1" dirty="0">
                <a:solidFill>
                  <a:schemeClr val="bg1"/>
                </a:solidFill>
                <a:latin typeface="Arial"/>
              </a:rPr>
              <a:t>Education   Pyramid</a:t>
            </a:r>
          </a:p>
        </p:txBody>
      </p:sp>
      <p:grpSp>
        <p:nvGrpSpPr>
          <p:cNvPr id="5" name="Group 4">
            <a:extLst>
              <a:ext uri="{FF2B5EF4-FFF2-40B4-BE49-F238E27FC236}">
                <a16:creationId xmlns:a16="http://schemas.microsoft.com/office/drawing/2014/main" id="{3D4316FB-37A0-41C4-8497-B26784606E0B}"/>
              </a:ext>
            </a:extLst>
          </p:cNvPr>
          <p:cNvGrpSpPr/>
          <p:nvPr/>
        </p:nvGrpSpPr>
        <p:grpSpPr>
          <a:xfrm>
            <a:off x="2425775" y="357809"/>
            <a:ext cx="9529170" cy="5306313"/>
            <a:chOff x="1364517" y="1035113"/>
            <a:chExt cx="9596515" cy="4787774"/>
          </a:xfrm>
        </p:grpSpPr>
        <p:pic>
          <p:nvPicPr>
            <p:cNvPr id="3" name="Picture 2" descr="A screenshot of a cell phone&#10;&#10;Description automatically generated">
              <a:extLst>
                <a:ext uri="{FF2B5EF4-FFF2-40B4-BE49-F238E27FC236}">
                  <a16:creationId xmlns:a16="http://schemas.microsoft.com/office/drawing/2014/main" id="{011DCF32-2177-4144-8503-CDC89AABDBA3}"/>
                </a:ext>
              </a:extLst>
            </p:cNvPr>
            <p:cNvPicPr>
              <a:picLocks noChangeAspect="1"/>
            </p:cNvPicPr>
            <p:nvPr/>
          </p:nvPicPr>
          <p:blipFill>
            <a:blip r:embed="rId2"/>
            <a:stretch>
              <a:fillRect/>
            </a:stretch>
          </p:blipFill>
          <p:spPr>
            <a:xfrm>
              <a:off x="1364517" y="1035113"/>
              <a:ext cx="9596515" cy="4787774"/>
            </a:xfrm>
            <a:prstGeom prst="rect">
              <a:avLst/>
            </a:prstGeom>
          </p:spPr>
        </p:pic>
        <p:sp>
          <p:nvSpPr>
            <p:cNvPr id="2" name="TextBox 1">
              <a:extLst>
                <a:ext uri="{FF2B5EF4-FFF2-40B4-BE49-F238E27FC236}">
                  <a16:creationId xmlns:a16="http://schemas.microsoft.com/office/drawing/2014/main" id="{31E81CA4-C95A-4CC2-A84F-F6663A00F31F}"/>
                </a:ext>
              </a:extLst>
            </p:cNvPr>
            <p:cNvSpPr txBox="1"/>
            <p:nvPr/>
          </p:nvSpPr>
          <p:spPr>
            <a:xfrm>
              <a:off x="3203051" y="1821700"/>
              <a:ext cx="1389888" cy="338554"/>
            </a:xfrm>
            <a:prstGeom prst="rect">
              <a:avLst/>
            </a:prstGeom>
            <a:noFill/>
          </p:spPr>
          <p:txBody>
            <a:bodyPr wrap="square" rtlCol="0">
              <a:spAutoFit/>
            </a:bodyPr>
            <a:lstStyle/>
            <a:p>
              <a:r>
                <a:rPr lang="en-GB" sz="1600" dirty="0">
                  <a:solidFill>
                    <a:schemeClr val="bg1"/>
                  </a:solidFill>
                </a:rPr>
                <a:t>Level 4+</a:t>
              </a:r>
            </a:p>
          </p:txBody>
        </p:sp>
        <p:sp>
          <p:nvSpPr>
            <p:cNvPr id="6" name="TextBox 5">
              <a:extLst>
                <a:ext uri="{FF2B5EF4-FFF2-40B4-BE49-F238E27FC236}">
                  <a16:creationId xmlns:a16="http://schemas.microsoft.com/office/drawing/2014/main" id="{65303830-A1EB-4C56-BFE7-C4FC07439249}"/>
                </a:ext>
              </a:extLst>
            </p:cNvPr>
            <p:cNvSpPr txBox="1"/>
            <p:nvPr/>
          </p:nvSpPr>
          <p:spPr>
            <a:xfrm>
              <a:off x="3200400" y="2769027"/>
              <a:ext cx="1389888" cy="338554"/>
            </a:xfrm>
            <a:prstGeom prst="rect">
              <a:avLst/>
            </a:prstGeom>
            <a:noFill/>
          </p:spPr>
          <p:txBody>
            <a:bodyPr wrap="square" rtlCol="0">
              <a:spAutoFit/>
            </a:bodyPr>
            <a:lstStyle/>
            <a:p>
              <a:r>
                <a:rPr lang="en-GB" sz="1600" dirty="0">
                  <a:solidFill>
                    <a:schemeClr val="bg1"/>
                  </a:solidFill>
                </a:rPr>
                <a:t>Level 3</a:t>
              </a:r>
            </a:p>
          </p:txBody>
        </p:sp>
        <p:sp>
          <p:nvSpPr>
            <p:cNvPr id="7" name="TextBox 6">
              <a:extLst>
                <a:ext uri="{FF2B5EF4-FFF2-40B4-BE49-F238E27FC236}">
                  <a16:creationId xmlns:a16="http://schemas.microsoft.com/office/drawing/2014/main" id="{03FFD2A5-43AF-4E35-8AD9-7F4CEE1D4D55}"/>
                </a:ext>
              </a:extLst>
            </p:cNvPr>
            <p:cNvSpPr txBox="1"/>
            <p:nvPr/>
          </p:nvSpPr>
          <p:spPr>
            <a:xfrm>
              <a:off x="3200400" y="3804308"/>
              <a:ext cx="1389888" cy="338554"/>
            </a:xfrm>
            <a:prstGeom prst="rect">
              <a:avLst/>
            </a:prstGeom>
            <a:noFill/>
          </p:spPr>
          <p:txBody>
            <a:bodyPr wrap="square" rtlCol="0">
              <a:spAutoFit/>
            </a:bodyPr>
            <a:lstStyle/>
            <a:p>
              <a:r>
                <a:rPr lang="en-GB" sz="1600" dirty="0">
                  <a:solidFill>
                    <a:schemeClr val="bg1"/>
                  </a:solidFill>
                </a:rPr>
                <a:t>Level 1-2</a:t>
              </a:r>
            </a:p>
          </p:txBody>
        </p:sp>
        <p:cxnSp>
          <p:nvCxnSpPr>
            <p:cNvPr id="9" name="Straight Arrow Connector 8">
              <a:extLst>
                <a:ext uri="{FF2B5EF4-FFF2-40B4-BE49-F238E27FC236}">
                  <a16:creationId xmlns:a16="http://schemas.microsoft.com/office/drawing/2014/main" id="{EFA2E467-CAA6-4BC9-87B0-FE974C7F2FA2}"/>
                </a:ext>
              </a:extLst>
            </p:cNvPr>
            <p:cNvCxnSpPr>
              <a:cxnSpLocks/>
            </p:cNvCxnSpPr>
            <p:nvPr/>
          </p:nvCxnSpPr>
          <p:spPr>
            <a:xfrm>
              <a:off x="4279392" y="1990977"/>
              <a:ext cx="1170432" cy="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00A72A1D-CDA9-47D0-A2B4-5509CED00E60}"/>
                </a:ext>
              </a:extLst>
            </p:cNvPr>
            <p:cNvCxnSpPr>
              <a:cxnSpLocks/>
            </p:cNvCxnSpPr>
            <p:nvPr/>
          </p:nvCxnSpPr>
          <p:spPr>
            <a:xfrm flipV="1">
              <a:off x="4215384" y="2836632"/>
              <a:ext cx="868680" cy="126366"/>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8454B70F-F35A-4C87-9EB7-D6A5521488DE}"/>
                </a:ext>
              </a:extLst>
            </p:cNvPr>
            <p:cNvCxnSpPr>
              <a:cxnSpLocks/>
            </p:cNvCxnSpPr>
            <p:nvPr/>
          </p:nvCxnSpPr>
          <p:spPr>
            <a:xfrm>
              <a:off x="4215384" y="2962997"/>
              <a:ext cx="780288" cy="23497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E79954A8-6031-4A05-B6DD-577C07B6085E}"/>
                </a:ext>
              </a:extLst>
            </p:cNvPr>
            <p:cNvCxnSpPr>
              <a:cxnSpLocks/>
            </p:cNvCxnSpPr>
            <p:nvPr/>
          </p:nvCxnSpPr>
          <p:spPr>
            <a:xfrm flipV="1">
              <a:off x="4215384" y="3823131"/>
              <a:ext cx="374904" cy="134668"/>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3D136810-F92F-4839-B2E1-D836DA3328F7}"/>
                </a:ext>
              </a:extLst>
            </p:cNvPr>
            <p:cNvCxnSpPr>
              <a:cxnSpLocks/>
            </p:cNvCxnSpPr>
            <p:nvPr/>
          </p:nvCxnSpPr>
          <p:spPr>
            <a:xfrm>
              <a:off x="4215384" y="3953235"/>
              <a:ext cx="292608" cy="174581"/>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0" name="Group 9">
            <a:extLst>
              <a:ext uri="{FF2B5EF4-FFF2-40B4-BE49-F238E27FC236}">
                <a16:creationId xmlns:a16="http://schemas.microsoft.com/office/drawing/2014/main" id="{35D88FEA-A307-482B-A2E6-43E5D532FC91}"/>
              </a:ext>
            </a:extLst>
          </p:cNvPr>
          <p:cNvGrpSpPr/>
          <p:nvPr/>
        </p:nvGrpSpPr>
        <p:grpSpPr>
          <a:xfrm>
            <a:off x="-20662" y="2769215"/>
            <a:ext cx="2446437" cy="1319569"/>
            <a:chOff x="-20662" y="2183912"/>
            <a:chExt cx="2446437" cy="1319569"/>
          </a:xfrm>
        </p:grpSpPr>
        <p:sp>
          <p:nvSpPr>
            <p:cNvPr id="14" name="Rectangle 13">
              <a:extLst>
                <a:ext uri="{FF2B5EF4-FFF2-40B4-BE49-F238E27FC236}">
                  <a16:creationId xmlns:a16="http://schemas.microsoft.com/office/drawing/2014/main" id="{8E12DC28-93DD-4050-A354-0B24C22A1845}"/>
                </a:ext>
              </a:extLst>
            </p:cNvPr>
            <p:cNvSpPr/>
            <p:nvPr/>
          </p:nvSpPr>
          <p:spPr>
            <a:xfrm>
              <a:off x="-20662" y="2183912"/>
              <a:ext cx="2446437" cy="615549"/>
            </a:xfrm>
            <a:prstGeom prst="rect">
              <a:avLst/>
            </a:prstGeom>
            <a:solidFill>
              <a:srgbClr val="6B237B">
                <a:alpha val="65000"/>
              </a:srgbClr>
            </a:solidFill>
          </p:spPr>
          <p:txBody>
            <a:bodyPr wrap="square" lIns="121917" tIns="60958" rIns="121917" bIns="60958" numCol="1">
              <a:spAutoFit/>
            </a:bodyPr>
            <a:lstStyle/>
            <a:p>
              <a:r>
                <a:rPr lang="en-GB" altLang="en-GB" sz="3200" dirty="0">
                  <a:solidFill>
                    <a:schemeClr val="bg1"/>
                  </a:solidFill>
                  <a:latin typeface="Arial"/>
                </a:rPr>
                <a:t> Where are</a:t>
              </a:r>
            </a:p>
          </p:txBody>
        </p:sp>
        <p:sp>
          <p:nvSpPr>
            <p:cNvPr id="15" name="Rectangle 14">
              <a:extLst>
                <a:ext uri="{FF2B5EF4-FFF2-40B4-BE49-F238E27FC236}">
                  <a16:creationId xmlns:a16="http://schemas.microsoft.com/office/drawing/2014/main" id="{2BB3B5FE-6B0A-4BEA-ADA6-65E30C379057}"/>
                </a:ext>
              </a:extLst>
            </p:cNvPr>
            <p:cNvSpPr/>
            <p:nvPr/>
          </p:nvSpPr>
          <p:spPr>
            <a:xfrm>
              <a:off x="-20662" y="2887932"/>
              <a:ext cx="1978672" cy="615549"/>
            </a:xfrm>
            <a:prstGeom prst="rect">
              <a:avLst/>
            </a:prstGeom>
            <a:solidFill>
              <a:srgbClr val="6B237B">
                <a:alpha val="65000"/>
              </a:srgbClr>
            </a:solidFill>
          </p:spPr>
          <p:txBody>
            <a:bodyPr wrap="square" lIns="121917" tIns="60958" rIns="121917" bIns="60958" numCol="1">
              <a:spAutoFit/>
            </a:bodyPr>
            <a:lstStyle/>
            <a:p>
              <a:r>
                <a:rPr lang="en-GB" altLang="en-GB" sz="3200" dirty="0">
                  <a:solidFill>
                    <a:schemeClr val="bg1"/>
                  </a:solidFill>
                  <a:latin typeface="Arial"/>
                </a:rPr>
                <a:t> you?</a:t>
              </a:r>
            </a:p>
          </p:txBody>
        </p:sp>
      </p:grpSp>
    </p:spTree>
    <p:extLst>
      <p:ext uri="{BB962C8B-B14F-4D97-AF65-F5344CB8AC3E}">
        <p14:creationId xmlns:p14="http://schemas.microsoft.com/office/powerpoint/2010/main" val="599207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A82C056-8688-4592-8107-685FAC06F766}"/>
              </a:ext>
            </a:extLst>
          </p:cNvPr>
          <p:cNvSpPr txBox="1">
            <a:spLocks/>
          </p:cNvSpPr>
          <p:nvPr/>
        </p:nvSpPr>
        <p:spPr>
          <a:xfrm>
            <a:off x="-149087" y="382530"/>
            <a:ext cx="9978887" cy="559139"/>
          </a:xfrm>
          <a:prstGeom prst="rect">
            <a:avLst/>
          </a:prstGeom>
          <a:noFill/>
          <a:ln>
            <a:noFill/>
          </a:ln>
        </p:spPr>
        <p:style>
          <a:lnRef idx="2">
            <a:schemeClr val="accent6">
              <a:shade val="50000"/>
            </a:schemeClr>
          </a:lnRef>
          <a:fillRef idx="1">
            <a:schemeClr val="accent6"/>
          </a:fillRef>
          <a:effectRef idx="0">
            <a:schemeClr val="accent6"/>
          </a:effectRef>
          <a:fontRef idx="minor">
            <a:schemeClr val="lt1"/>
          </a:fontRef>
        </p:style>
        <p:txBody>
          <a:bodyPr vert="horz" lIns="121917" tIns="60958" rIns="121917" bIns="60958" rtlCol="0" anchor="ctr">
            <a:no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5400" b="1" dirty="0">
                <a:solidFill>
                  <a:srgbClr val="6B237B"/>
                </a:solidFill>
                <a:latin typeface="Arial" panose="020B0604020202020204" pitchFamily="34" charset="0"/>
                <a:cs typeface="Arial" panose="020B0604020202020204" pitchFamily="34" charset="0"/>
              </a:rPr>
              <a:t>HE Qualification Flashcards</a:t>
            </a:r>
          </a:p>
        </p:txBody>
      </p:sp>
      <p:pic>
        <p:nvPicPr>
          <p:cNvPr id="6" name="Picture 5" descr="A screenshot of a cell phone&#10;&#10;Description automatically generated">
            <a:extLst>
              <a:ext uri="{FF2B5EF4-FFF2-40B4-BE49-F238E27FC236}">
                <a16:creationId xmlns:a16="http://schemas.microsoft.com/office/drawing/2014/main" id="{E6A0CB82-DC1D-4229-9A72-7CE0178575A7}"/>
              </a:ext>
            </a:extLst>
          </p:cNvPr>
          <p:cNvPicPr>
            <a:picLocks noChangeAspect="1"/>
          </p:cNvPicPr>
          <p:nvPr/>
        </p:nvPicPr>
        <p:blipFill>
          <a:blip r:embed="rId2"/>
          <a:stretch>
            <a:fillRect/>
          </a:stretch>
        </p:blipFill>
        <p:spPr>
          <a:xfrm>
            <a:off x="6096000" y="1333869"/>
            <a:ext cx="5715000" cy="3190875"/>
          </a:xfrm>
          <a:prstGeom prst="rect">
            <a:avLst/>
          </a:prstGeom>
          <a:ln>
            <a:solidFill>
              <a:schemeClr val="tx1"/>
            </a:solidFill>
          </a:ln>
        </p:spPr>
      </p:pic>
      <p:pic>
        <p:nvPicPr>
          <p:cNvPr id="8" name="Picture 7" descr="A screenshot of a cell phone&#10;&#10;Description automatically generated">
            <a:extLst>
              <a:ext uri="{FF2B5EF4-FFF2-40B4-BE49-F238E27FC236}">
                <a16:creationId xmlns:a16="http://schemas.microsoft.com/office/drawing/2014/main" id="{C5A42243-9D71-4942-93E5-7CB4874BCA43}"/>
              </a:ext>
            </a:extLst>
          </p:cNvPr>
          <p:cNvPicPr>
            <a:picLocks noChangeAspect="1"/>
          </p:cNvPicPr>
          <p:nvPr/>
        </p:nvPicPr>
        <p:blipFill>
          <a:blip r:embed="rId3"/>
          <a:stretch>
            <a:fillRect/>
          </a:stretch>
        </p:blipFill>
        <p:spPr>
          <a:xfrm>
            <a:off x="227861" y="2372555"/>
            <a:ext cx="5715000" cy="3190875"/>
          </a:xfrm>
          <a:prstGeom prst="rect">
            <a:avLst/>
          </a:prstGeom>
          <a:ln>
            <a:solidFill>
              <a:schemeClr val="tx1"/>
            </a:solidFill>
          </a:ln>
        </p:spPr>
      </p:pic>
    </p:spTree>
    <p:extLst>
      <p:ext uri="{BB962C8B-B14F-4D97-AF65-F5344CB8AC3E}">
        <p14:creationId xmlns:p14="http://schemas.microsoft.com/office/powerpoint/2010/main" val="2606761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A2923-49AD-4EC4-A9CE-AA661DC9CB91}"/>
              </a:ext>
            </a:extLst>
          </p:cNvPr>
          <p:cNvSpPr txBox="1">
            <a:spLocks/>
          </p:cNvSpPr>
          <p:nvPr/>
        </p:nvSpPr>
        <p:spPr>
          <a:xfrm>
            <a:off x="-149087" y="382530"/>
            <a:ext cx="9978887" cy="559139"/>
          </a:xfrm>
          <a:prstGeom prst="rect">
            <a:avLst/>
          </a:prstGeom>
          <a:noFill/>
          <a:ln>
            <a:noFill/>
          </a:ln>
        </p:spPr>
        <p:style>
          <a:lnRef idx="2">
            <a:schemeClr val="accent6">
              <a:shade val="50000"/>
            </a:schemeClr>
          </a:lnRef>
          <a:fillRef idx="1">
            <a:schemeClr val="accent6"/>
          </a:fillRef>
          <a:effectRef idx="0">
            <a:schemeClr val="accent6"/>
          </a:effectRef>
          <a:fontRef idx="minor">
            <a:schemeClr val="lt1"/>
          </a:fontRef>
        </p:style>
        <p:txBody>
          <a:bodyPr vert="horz" lIns="121917" tIns="60958" rIns="121917" bIns="60958" rtlCol="0" anchor="ctr">
            <a:no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5400" b="1" dirty="0">
                <a:solidFill>
                  <a:srgbClr val="6B237B"/>
                </a:solidFill>
                <a:latin typeface="Arial" panose="020B0604020202020204" pitchFamily="34" charset="0"/>
                <a:cs typeface="Arial" panose="020B0604020202020204" pitchFamily="34" charset="0"/>
              </a:rPr>
              <a:t>HE Qualification Flashcards</a:t>
            </a:r>
          </a:p>
        </p:txBody>
      </p:sp>
      <p:pic>
        <p:nvPicPr>
          <p:cNvPr id="6" name="Picture 5" descr="A screenshot of a cell phone&#10;&#10;Description automatically generated">
            <a:extLst>
              <a:ext uri="{FF2B5EF4-FFF2-40B4-BE49-F238E27FC236}">
                <a16:creationId xmlns:a16="http://schemas.microsoft.com/office/drawing/2014/main" id="{F7B9D165-1D11-4782-B8F0-83B7CCA9DC9F}"/>
              </a:ext>
            </a:extLst>
          </p:cNvPr>
          <p:cNvPicPr>
            <a:picLocks noChangeAspect="1"/>
          </p:cNvPicPr>
          <p:nvPr/>
        </p:nvPicPr>
        <p:blipFill>
          <a:blip r:embed="rId2"/>
          <a:stretch>
            <a:fillRect/>
          </a:stretch>
        </p:blipFill>
        <p:spPr>
          <a:xfrm>
            <a:off x="6198703" y="2373766"/>
            <a:ext cx="5877490" cy="3281599"/>
          </a:xfrm>
          <a:prstGeom prst="rect">
            <a:avLst/>
          </a:prstGeom>
          <a:ln>
            <a:solidFill>
              <a:schemeClr val="tx1"/>
            </a:solidFill>
          </a:ln>
        </p:spPr>
      </p:pic>
      <p:pic>
        <p:nvPicPr>
          <p:cNvPr id="5" name="Picture 4" descr="A screenshot of a cell phone&#10;&#10;Description automatically generated">
            <a:extLst>
              <a:ext uri="{FF2B5EF4-FFF2-40B4-BE49-F238E27FC236}">
                <a16:creationId xmlns:a16="http://schemas.microsoft.com/office/drawing/2014/main" id="{94D3B01E-28F8-43CD-8862-A9C4E599B270}"/>
              </a:ext>
            </a:extLst>
          </p:cNvPr>
          <p:cNvPicPr>
            <a:picLocks noChangeAspect="1"/>
          </p:cNvPicPr>
          <p:nvPr/>
        </p:nvPicPr>
        <p:blipFill>
          <a:blip r:embed="rId3"/>
          <a:stretch>
            <a:fillRect/>
          </a:stretch>
        </p:blipFill>
        <p:spPr>
          <a:xfrm>
            <a:off x="218508" y="1468243"/>
            <a:ext cx="5877492" cy="3281599"/>
          </a:xfrm>
          <a:prstGeom prst="rect">
            <a:avLst/>
          </a:prstGeom>
          <a:ln>
            <a:solidFill>
              <a:schemeClr val="tx1"/>
            </a:solidFill>
          </a:ln>
        </p:spPr>
      </p:pic>
    </p:spTree>
    <p:extLst>
      <p:ext uri="{BB962C8B-B14F-4D97-AF65-F5344CB8AC3E}">
        <p14:creationId xmlns:p14="http://schemas.microsoft.com/office/powerpoint/2010/main" val="32713460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53694" y="1880464"/>
            <a:ext cx="9761603" cy="1344149"/>
          </a:xfrm>
          <a:prstGeom prst="rect">
            <a:avLst/>
          </a:prstGeom>
        </p:spPr>
        <p:style>
          <a:lnRef idx="3">
            <a:schemeClr val="lt1"/>
          </a:lnRef>
          <a:fillRef idx="1">
            <a:schemeClr val="accent3"/>
          </a:fillRef>
          <a:effectRef idx="1">
            <a:schemeClr val="accent3"/>
          </a:effectRef>
          <a:fontRef idx="minor">
            <a:schemeClr val="lt1"/>
          </a:fontRef>
        </p:style>
        <p:txBody>
          <a:bodyPr vert="horz" lIns="121917" tIns="60958" rIns="121917" bIns="60958" rtlCol="0" anchor="ctr">
            <a:norm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b="1" dirty="0">
                <a:latin typeface="Arial" panose="020B0604020202020204" pitchFamily="34" charset="0"/>
                <a:cs typeface="Arial" panose="020B0604020202020204" pitchFamily="34" charset="0"/>
              </a:rPr>
              <a:t>Case Studies</a:t>
            </a:r>
          </a:p>
        </p:txBody>
      </p:sp>
      <p:sp>
        <p:nvSpPr>
          <p:cNvPr id="5" name="Subtitle 2"/>
          <p:cNvSpPr txBox="1">
            <a:spLocks/>
          </p:cNvSpPr>
          <p:nvPr/>
        </p:nvSpPr>
        <p:spPr>
          <a:xfrm>
            <a:off x="565878" y="3429001"/>
            <a:ext cx="11137237" cy="1920214"/>
          </a:xfrm>
          <a:prstGeom prst="rect">
            <a:avLst/>
          </a:prstGeom>
        </p:spPr>
        <p:txBody>
          <a:bodyPr vert="horz" lIns="121917" tIns="60958" rIns="121917" bIns="60958"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4300" dirty="0"/>
              <a:t>What did these real graduates study at university?</a:t>
            </a:r>
          </a:p>
        </p:txBody>
      </p:sp>
      <p:pic>
        <p:nvPicPr>
          <p:cNvPr id="6" name="Picture 2" descr="http://blogs.mcall.com/.a/6a00d8341c4fe353ef014e601416c6970c-800wi"/>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9808" b="75719" l="0" r="96486"/>
                    </a14:imgEffect>
                  </a14:imgLayer>
                </a14:imgProps>
              </a:ext>
              <a:ext uri="{28A0092B-C50C-407E-A947-70E740481C1C}">
                <a14:useLocalDpi xmlns:a14="http://schemas.microsoft.com/office/drawing/2010/main" val="0"/>
              </a:ext>
            </a:extLst>
          </a:blip>
          <a:srcRect t="20042" b="23678"/>
          <a:stretch/>
        </p:blipFill>
        <p:spPr bwMode="auto">
          <a:xfrm rot="20379928">
            <a:off x="185223" y="1288610"/>
            <a:ext cx="3122123" cy="175712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4E761785-C1C5-457A-9892-69E983525DE1}"/>
              </a:ext>
            </a:extLst>
          </p:cNvPr>
          <p:cNvPicPr>
            <a:picLocks noChangeAspect="1"/>
          </p:cNvPicPr>
          <p:nvPr/>
        </p:nvPicPr>
        <p:blipFill>
          <a:blip r:embed="rId4"/>
          <a:stretch>
            <a:fillRect/>
          </a:stretch>
        </p:blipFill>
        <p:spPr>
          <a:xfrm>
            <a:off x="242824" y="189370"/>
            <a:ext cx="1102665" cy="1102665"/>
          </a:xfrm>
          <a:prstGeom prst="rect">
            <a:avLst/>
          </a:prstGeom>
        </p:spPr>
      </p:pic>
    </p:spTree>
    <p:extLst>
      <p:ext uri="{BB962C8B-B14F-4D97-AF65-F5344CB8AC3E}">
        <p14:creationId xmlns:p14="http://schemas.microsoft.com/office/powerpoint/2010/main" val="3412747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267" y="5589240"/>
            <a:ext cx="3158471" cy="12845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Image may contain: 1 person"/>
          <p:cNvPicPr>
            <a:picLocks noChangeAspect="1" noChangeArrowheads="1"/>
          </p:cNvPicPr>
          <p:nvPr/>
        </p:nvPicPr>
        <p:blipFill rotWithShape="1">
          <a:blip r:embed="rId4">
            <a:extLst>
              <a:ext uri="{28A0092B-C50C-407E-A947-70E740481C1C}">
                <a14:useLocalDpi xmlns:a14="http://schemas.microsoft.com/office/drawing/2010/main" val="0"/>
              </a:ext>
            </a:extLst>
          </a:blip>
          <a:srcRect l="23573" t="17099" r="23573"/>
          <a:stretch/>
        </p:blipFill>
        <p:spPr bwMode="auto">
          <a:xfrm>
            <a:off x="247651" y="2113624"/>
            <a:ext cx="2290094" cy="359185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743744" y="1268760"/>
            <a:ext cx="5352256" cy="738660"/>
          </a:xfrm>
          <a:prstGeom prst="rect">
            <a:avLst/>
          </a:prstGeom>
          <a:noFill/>
        </p:spPr>
        <p:txBody>
          <a:bodyPr wrap="square" lIns="121917" tIns="60958" rIns="121917" bIns="60958" rtlCol="0">
            <a:spAutoFit/>
          </a:bodyPr>
          <a:lstStyle/>
          <a:p>
            <a:r>
              <a:rPr lang="en-GB" sz="4000" dirty="0">
                <a:latin typeface="Arial Rounded MT Bold" panose="020F0704030504030204" pitchFamily="34" charset="0"/>
              </a:rPr>
              <a:t>Trainee Accountant</a:t>
            </a:r>
          </a:p>
        </p:txBody>
      </p:sp>
      <p:sp>
        <p:nvSpPr>
          <p:cNvPr id="11" name="TextBox 10"/>
          <p:cNvSpPr txBox="1"/>
          <p:nvPr/>
        </p:nvSpPr>
        <p:spPr>
          <a:xfrm>
            <a:off x="2695608" y="2007420"/>
            <a:ext cx="3400392" cy="3570204"/>
          </a:xfrm>
          <a:prstGeom prst="rect">
            <a:avLst/>
          </a:prstGeom>
          <a:noFill/>
        </p:spPr>
        <p:txBody>
          <a:bodyPr wrap="square" lIns="121917" tIns="60958" rIns="121917" bIns="60958" rtlCol="0">
            <a:spAutoFit/>
          </a:bodyPr>
          <a:lstStyle/>
          <a:p>
            <a:pPr marL="342900" indent="-342900">
              <a:buFont typeface="Arial" panose="020B0604020202020204" pitchFamily="34" charset="0"/>
              <a:buChar char="•"/>
            </a:pPr>
            <a:r>
              <a:rPr lang="en-GB" sz="2800" dirty="0">
                <a:latin typeface="Arial Rounded MT Bold" panose="020F0704030504030204" pitchFamily="34" charset="0"/>
              </a:rPr>
              <a:t>Communication</a:t>
            </a:r>
          </a:p>
          <a:p>
            <a:pPr marL="342900" indent="-342900">
              <a:buFont typeface="Arial" panose="020B0604020202020204" pitchFamily="34" charset="0"/>
              <a:buChar char="•"/>
            </a:pPr>
            <a:r>
              <a:rPr lang="en-GB" sz="2800" dirty="0">
                <a:latin typeface="Arial Rounded MT Bold" panose="020F0704030504030204" pitchFamily="34" charset="0"/>
              </a:rPr>
              <a:t>Team working</a:t>
            </a:r>
          </a:p>
          <a:p>
            <a:pPr marL="342900" indent="-342900">
              <a:buFont typeface="Arial" panose="020B0604020202020204" pitchFamily="34" charset="0"/>
              <a:buChar char="•"/>
            </a:pPr>
            <a:r>
              <a:rPr lang="en-GB" sz="2800" dirty="0">
                <a:latin typeface="Arial Rounded MT Bold" panose="020F0704030504030204" pitchFamily="34" charset="0"/>
              </a:rPr>
              <a:t>Initiative</a:t>
            </a:r>
          </a:p>
          <a:p>
            <a:pPr marL="342900" indent="-342900">
              <a:buFont typeface="Arial" panose="020B0604020202020204" pitchFamily="34" charset="0"/>
              <a:buChar char="•"/>
            </a:pPr>
            <a:r>
              <a:rPr lang="en-GB" sz="2800" dirty="0">
                <a:latin typeface="Arial Rounded MT Bold" panose="020F0704030504030204" pitchFamily="34" charset="0"/>
              </a:rPr>
              <a:t>Presentation skills</a:t>
            </a:r>
          </a:p>
          <a:p>
            <a:pPr marL="342900" indent="-342900">
              <a:buFont typeface="Arial" panose="020B0604020202020204" pitchFamily="34" charset="0"/>
              <a:buChar char="•"/>
            </a:pPr>
            <a:r>
              <a:rPr lang="en-GB" sz="2800" dirty="0">
                <a:latin typeface="Arial Rounded MT Bold" panose="020F0704030504030204" pitchFamily="34" charset="0"/>
              </a:rPr>
              <a:t>Networking</a:t>
            </a:r>
          </a:p>
          <a:p>
            <a:pPr marL="342900" indent="-342900">
              <a:buFont typeface="Arial" panose="020B0604020202020204" pitchFamily="34" charset="0"/>
              <a:buChar char="•"/>
            </a:pPr>
            <a:r>
              <a:rPr lang="en-GB" sz="2800" dirty="0">
                <a:latin typeface="Arial Rounded MT Bold" panose="020F0704030504030204" pitchFamily="34" charset="0"/>
              </a:rPr>
              <a:t>Confidence</a:t>
            </a:r>
          </a:p>
          <a:p>
            <a:pPr marL="342900" indent="-342900">
              <a:buFont typeface="Arial" panose="020B0604020202020204" pitchFamily="34" charset="0"/>
              <a:buChar char="•"/>
            </a:pPr>
            <a:r>
              <a:rPr lang="en-GB" sz="2800" dirty="0">
                <a:latin typeface="Arial Rounded MT Bold" panose="020F0704030504030204" pitchFamily="34" charset="0"/>
              </a:rPr>
              <a:t>Report writing</a:t>
            </a:r>
          </a:p>
        </p:txBody>
      </p:sp>
      <p:sp>
        <p:nvSpPr>
          <p:cNvPr id="13" name="Rectangle 12"/>
          <p:cNvSpPr/>
          <p:nvPr/>
        </p:nvSpPr>
        <p:spPr>
          <a:xfrm>
            <a:off x="247651" y="188640"/>
            <a:ext cx="5848349" cy="1080120"/>
          </a:xfrm>
          <a:prstGeom prst="rect">
            <a:avLst/>
          </a:prstGeom>
          <a:solidFill>
            <a:schemeClr val="accent1"/>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4800" b="1" dirty="0">
                <a:latin typeface="Arial Rounded MT Bold" panose="020F0704030504030204" pitchFamily="34" charset="0"/>
              </a:rPr>
              <a:t>Alesha</a:t>
            </a:r>
          </a:p>
        </p:txBody>
      </p:sp>
      <p:sp>
        <p:nvSpPr>
          <p:cNvPr id="2" name="TextBox 1">
            <a:extLst>
              <a:ext uri="{FF2B5EF4-FFF2-40B4-BE49-F238E27FC236}">
                <a16:creationId xmlns:a16="http://schemas.microsoft.com/office/drawing/2014/main" id="{1C4AABF3-2628-4932-98AC-895CD6A32A14}"/>
              </a:ext>
            </a:extLst>
          </p:cNvPr>
          <p:cNvSpPr txBox="1"/>
          <p:nvPr/>
        </p:nvSpPr>
        <p:spPr>
          <a:xfrm>
            <a:off x="6486524" y="226350"/>
            <a:ext cx="5457823" cy="1569660"/>
          </a:xfrm>
          <a:prstGeom prst="rect">
            <a:avLst/>
          </a:prstGeom>
          <a:solidFill>
            <a:schemeClr val="accent3"/>
          </a:solidFill>
        </p:spPr>
        <p:txBody>
          <a:bodyPr wrap="square" rtlCol="0">
            <a:spAutoFit/>
          </a:bodyPr>
          <a:lstStyle/>
          <a:p>
            <a:r>
              <a:rPr lang="en-GB" sz="3200" dirty="0">
                <a:solidFill>
                  <a:schemeClr val="bg1"/>
                </a:solidFill>
              </a:rPr>
              <a:t>Over the next few slides, you will see a graduate case study, just like this one!</a:t>
            </a:r>
          </a:p>
        </p:txBody>
      </p:sp>
      <p:sp>
        <p:nvSpPr>
          <p:cNvPr id="16" name="TextBox 15">
            <a:extLst>
              <a:ext uri="{FF2B5EF4-FFF2-40B4-BE49-F238E27FC236}">
                <a16:creationId xmlns:a16="http://schemas.microsoft.com/office/drawing/2014/main" id="{08B1351E-790E-440A-B39B-7FDEB8FE6E50}"/>
              </a:ext>
            </a:extLst>
          </p:cNvPr>
          <p:cNvSpPr txBox="1"/>
          <p:nvPr/>
        </p:nvSpPr>
        <p:spPr>
          <a:xfrm>
            <a:off x="6486523" y="1892478"/>
            <a:ext cx="5457823" cy="1077218"/>
          </a:xfrm>
          <a:prstGeom prst="rect">
            <a:avLst/>
          </a:prstGeom>
          <a:solidFill>
            <a:schemeClr val="accent3"/>
          </a:solidFill>
        </p:spPr>
        <p:txBody>
          <a:bodyPr wrap="square" rtlCol="0">
            <a:spAutoFit/>
          </a:bodyPr>
          <a:lstStyle/>
          <a:p>
            <a:r>
              <a:rPr lang="en-GB" sz="3200" dirty="0">
                <a:solidFill>
                  <a:schemeClr val="bg1"/>
                </a:solidFill>
              </a:rPr>
              <a:t>The case study includes the job they currently do,</a:t>
            </a:r>
          </a:p>
        </p:txBody>
      </p:sp>
      <p:sp>
        <p:nvSpPr>
          <p:cNvPr id="17" name="TextBox 16">
            <a:extLst>
              <a:ext uri="{FF2B5EF4-FFF2-40B4-BE49-F238E27FC236}">
                <a16:creationId xmlns:a16="http://schemas.microsoft.com/office/drawing/2014/main" id="{E4F04FB8-DC74-4526-BBD6-BE406E880714}"/>
              </a:ext>
            </a:extLst>
          </p:cNvPr>
          <p:cNvSpPr txBox="1"/>
          <p:nvPr/>
        </p:nvSpPr>
        <p:spPr>
          <a:xfrm>
            <a:off x="6486522" y="2934610"/>
            <a:ext cx="5457823" cy="584775"/>
          </a:xfrm>
          <a:prstGeom prst="rect">
            <a:avLst/>
          </a:prstGeom>
          <a:solidFill>
            <a:schemeClr val="accent3"/>
          </a:solidFill>
        </p:spPr>
        <p:txBody>
          <a:bodyPr wrap="square" rtlCol="0">
            <a:spAutoFit/>
          </a:bodyPr>
          <a:lstStyle/>
          <a:p>
            <a:r>
              <a:rPr lang="en-GB" sz="3200" dirty="0">
                <a:solidFill>
                  <a:schemeClr val="bg1"/>
                </a:solidFill>
              </a:rPr>
              <a:t>the skills they use in that job,</a:t>
            </a:r>
          </a:p>
        </p:txBody>
      </p:sp>
      <p:sp>
        <p:nvSpPr>
          <p:cNvPr id="18" name="TextBox 17">
            <a:extLst>
              <a:ext uri="{FF2B5EF4-FFF2-40B4-BE49-F238E27FC236}">
                <a16:creationId xmlns:a16="http://schemas.microsoft.com/office/drawing/2014/main" id="{9434CA9F-E594-47BF-8963-E5E787DA1A7F}"/>
              </a:ext>
            </a:extLst>
          </p:cNvPr>
          <p:cNvSpPr txBox="1"/>
          <p:nvPr/>
        </p:nvSpPr>
        <p:spPr>
          <a:xfrm>
            <a:off x="6486522" y="3495505"/>
            <a:ext cx="5457823" cy="1077218"/>
          </a:xfrm>
          <a:prstGeom prst="rect">
            <a:avLst/>
          </a:prstGeom>
          <a:solidFill>
            <a:schemeClr val="accent3"/>
          </a:solidFill>
        </p:spPr>
        <p:txBody>
          <a:bodyPr wrap="square" rtlCol="0">
            <a:spAutoFit/>
          </a:bodyPr>
          <a:lstStyle/>
          <a:p>
            <a:r>
              <a:rPr lang="en-GB" sz="3200" dirty="0">
                <a:solidFill>
                  <a:schemeClr val="bg1"/>
                </a:solidFill>
              </a:rPr>
              <a:t>and a picture of where they work OR to explain their job!</a:t>
            </a:r>
          </a:p>
        </p:txBody>
      </p:sp>
      <p:sp>
        <p:nvSpPr>
          <p:cNvPr id="19" name="TextBox 18">
            <a:extLst>
              <a:ext uri="{FF2B5EF4-FFF2-40B4-BE49-F238E27FC236}">
                <a16:creationId xmlns:a16="http://schemas.microsoft.com/office/drawing/2014/main" id="{A0CAC286-479C-42C2-A5A4-0D1F99F2B5FB}"/>
              </a:ext>
            </a:extLst>
          </p:cNvPr>
          <p:cNvSpPr txBox="1"/>
          <p:nvPr/>
        </p:nvSpPr>
        <p:spPr>
          <a:xfrm>
            <a:off x="6496369" y="4649515"/>
            <a:ext cx="5457823" cy="2062103"/>
          </a:xfrm>
          <a:prstGeom prst="rect">
            <a:avLst/>
          </a:prstGeom>
          <a:solidFill>
            <a:schemeClr val="accent3"/>
          </a:solidFill>
        </p:spPr>
        <p:txBody>
          <a:bodyPr wrap="square" rtlCol="0">
            <a:spAutoFit/>
          </a:bodyPr>
          <a:lstStyle/>
          <a:p>
            <a:r>
              <a:rPr lang="en-GB" sz="3200" dirty="0">
                <a:solidFill>
                  <a:schemeClr val="bg1"/>
                </a:solidFill>
              </a:rPr>
              <a:t>You need to work out what they studied at university from a list of degrees that will appear on this side of the slide!</a:t>
            </a:r>
          </a:p>
        </p:txBody>
      </p:sp>
      <p:cxnSp>
        <p:nvCxnSpPr>
          <p:cNvPr id="4" name="Straight Arrow Connector 3">
            <a:extLst>
              <a:ext uri="{FF2B5EF4-FFF2-40B4-BE49-F238E27FC236}">
                <a16:creationId xmlns:a16="http://schemas.microsoft.com/office/drawing/2014/main" id="{8B2DDB7A-9420-4F83-BE04-9B1A18C2407A}"/>
              </a:ext>
            </a:extLst>
          </p:cNvPr>
          <p:cNvCxnSpPr/>
          <p:nvPr/>
        </p:nvCxnSpPr>
        <p:spPr>
          <a:xfrm flipH="1" flipV="1">
            <a:off x="5857875" y="1976812"/>
            <a:ext cx="628650" cy="585413"/>
          </a:xfrm>
          <a:prstGeom prst="straightConnector1">
            <a:avLst/>
          </a:prstGeom>
          <a:ln w="60325">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EFAD0732-C99F-46E3-9CDC-E9E0A716DBAB}"/>
              </a:ext>
            </a:extLst>
          </p:cNvPr>
          <p:cNvCxnSpPr>
            <a:cxnSpLocks/>
            <a:stCxn id="17" idx="1"/>
          </p:cNvCxnSpPr>
          <p:nvPr/>
        </p:nvCxnSpPr>
        <p:spPr>
          <a:xfrm flipH="1" flipV="1">
            <a:off x="5476240" y="3220629"/>
            <a:ext cx="1010282" cy="6369"/>
          </a:xfrm>
          <a:prstGeom prst="straightConnector1">
            <a:avLst/>
          </a:prstGeom>
          <a:ln w="60325">
            <a:tailEnd type="triangle"/>
          </a:ln>
        </p:spPr>
        <p:style>
          <a:lnRef idx="1">
            <a:schemeClr val="accent1"/>
          </a:lnRef>
          <a:fillRef idx="0">
            <a:schemeClr val="accent1"/>
          </a:fillRef>
          <a:effectRef idx="0">
            <a:schemeClr val="accent1"/>
          </a:effectRef>
          <a:fontRef idx="minor">
            <a:schemeClr val="tx1"/>
          </a:fontRef>
        </p:style>
      </p:cxnSp>
      <p:cxnSp>
        <p:nvCxnSpPr>
          <p:cNvPr id="8" name="Connector: Elbow 7">
            <a:extLst>
              <a:ext uri="{FF2B5EF4-FFF2-40B4-BE49-F238E27FC236}">
                <a16:creationId xmlns:a16="http://schemas.microsoft.com/office/drawing/2014/main" id="{50420D98-D8D5-4679-968F-591BEA921755}"/>
              </a:ext>
            </a:extLst>
          </p:cNvPr>
          <p:cNvCxnSpPr>
            <a:cxnSpLocks/>
            <a:stCxn id="18" idx="1"/>
          </p:cNvCxnSpPr>
          <p:nvPr/>
        </p:nvCxnSpPr>
        <p:spPr>
          <a:xfrm rot="10800000" flipV="1">
            <a:off x="2899664" y="4034114"/>
            <a:ext cx="3586859" cy="2293786"/>
          </a:xfrm>
          <a:prstGeom prst="bentConnector3">
            <a:avLst>
              <a:gd name="adj1" fmla="val 12327"/>
            </a:avLst>
          </a:prstGeom>
          <a:ln w="60325">
            <a:tailEnd type="triangle"/>
          </a:ln>
        </p:spPr>
        <p:style>
          <a:lnRef idx="1">
            <a:schemeClr val="accent1"/>
          </a:lnRef>
          <a:fillRef idx="0">
            <a:schemeClr val="accent1"/>
          </a:fillRef>
          <a:effectRef idx="0">
            <a:schemeClr val="accent1"/>
          </a:effectRef>
          <a:fontRef idx="minor">
            <a:schemeClr val="tx1"/>
          </a:fontRef>
        </p:style>
      </p:cxnSp>
      <p:sp>
        <p:nvSpPr>
          <p:cNvPr id="37" name="Rectangle 36">
            <a:extLst>
              <a:ext uri="{FF2B5EF4-FFF2-40B4-BE49-F238E27FC236}">
                <a16:creationId xmlns:a16="http://schemas.microsoft.com/office/drawing/2014/main" id="{7A88FC6F-26E7-44A7-AE83-FB4FF4873C39}"/>
              </a:ext>
            </a:extLst>
          </p:cNvPr>
          <p:cNvSpPr/>
          <p:nvPr/>
        </p:nvSpPr>
        <p:spPr>
          <a:xfrm>
            <a:off x="2928267" y="2145597"/>
            <a:ext cx="7205049" cy="2646878"/>
          </a:xfrm>
          <a:prstGeom prst="rect">
            <a:avLst/>
          </a:prstGeom>
          <a:noFill/>
        </p:spPr>
        <p:txBody>
          <a:bodyPr wrap="none" lIns="91440" tIns="45720" rIns="91440" bIns="45720">
            <a:spAutoFit/>
          </a:bodyPr>
          <a:lstStyle/>
          <a:p>
            <a:pPr algn="ctr"/>
            <a:r>
              <a:rPr lang="en-US" sz="16600" b="1" dirty="0">
                <a:ln w="12700">
                  <a:solidFill>
                    <a:schemeClr val="accent1"/>
                  </a:solidFill>
                  <a:prstDash val="solid"/>
                </a:ln>
                <a:solidFill>
                  <a:srgbClr val="CC0000"/>
                </a:solidFill>
                <a:effectLst>
                  <a:outerShdw dist="38100" dir="2640000" algn="bl" rotWithShape="0">
                    <a:schemeClr val="accent1"/>
                  </a:outerShdw>
                </a:effectLst>
              </a:rPr>
              <a:t>Ready...</a:t>
            </a:r>
            <a:endParaRPr lang="en-US" sz="16600" b="1" cap="none" spc="0" dirty="0">
              <a:ln w="13462">
                <a:solidFill>
                  <a:schemeClr val="bg1"/>
                </a:solidFill>
                <a:prstDash val="solid"/>
              </a:ln>
              <a:solidFill>
                <a:srgbClr val="CC0000"/>
              </a:solidFill>
              <a:effectLst>
                <a:outerShdw dist="38100" dir="2700000" algn="bl" rotWithShape="0">
                  <a:schemeClr val="accent5"/>
                </a:outerShdw>
              </a:effectLst>
            </a:endParaRPr>
          </a:p>
        </p:txBody>
      </p:sp>
      <p:sp>
        <p:nvSpPr>
          <p:cNvPr id="39" name="Rectangle 38">
            <a:extLst>
              <a:ext uri="{FF2B5EF4-FFF2-40B4-BE49-F238E27FC236}">
                <a16:creationId xmlns:a16="http://schemas.microsoft.com/office/drawing/2014/main" id="{41989D7D-A163-4C8F-B3E4-213359A78F7C}"/>
              </a:ext>
            </a:extLst>
          </p:cNvPr>
          <p:cNvSpPr/>
          <p:nvPr/>
        </p:nvSpPr>
        <p:spPr>
          <a:xfrm>
            <a:off x="2599200" y="2198358"/>
            <a:ext cx="7755265" cy="2646878"/>
          </a:xfrm>
          <a:prstGeom prst="rect">
            <a:avLst/>
          </a:prstGeom>
          <a:noFill/>
        </p:spPr>
        <p:txBody>
          <a:bodyPr wrap="none" lIns="91440" tIns="45720" rIns="91440" bIns="45720">
            <a:spAutoFit/>
          </a:bodyPr>
          <a:lstStyle/>
          <a:p>
            <a:pPr algn="ctr"/>
            <a:r>
              <a:rPr lang="en-US" sz="16600" b="1" dirty="0">
                <a:ln w="12700">
                  <a:solidFill>
                    <a:schemeClr val="accent1"/>
                  </a:solidFill>
                  <a:prstDash val="solid"/>
                </a:ln>
                <a:solidFill>
                  <a:srgbClr val="FFC000"/>
                </a:solidFill>
                <a:effectLst>
                  <a:outerShdw dist="38100" dir="2640000" algn="bl" rotWithShape="0">
                    <a:schemeClr val="accent1"/>
                  </a:outerShdw>
                </a:effectLst>
              </a:rPr>
              <a:t>Steady...</a:t>
            </a:r>
            <a:endParaRPr lang="en-US" sz="16600" b="1" cap="none" spc="0" dirty="0">
              <a:ln w="13462">
                <a:solidFill>
                  <a:schemeClr val="bg1"/>
                </a:solidFill>
                <a:prstDash val="solid"/>
              </a:ln>
              <a:solidFill>
                <a:srgbClr val="FFC000"/>
              </a:solidFill>
              <a:effectLst>
                <a:outerShdw dist="38100" dir="2700000" algn="bl" rotWithShape="0">
                  <a:schemeClr val="accent5"/>
                </a:outerShdw>
              </a:effectLst>
            </a:endParaRPr>
          </a:p>
        </p:txBody>
      </p:sp>
      <p:sp>
        <p:nvSpPr>
          <p:cNvPr id="40" name="Rectangle 39">
            <a:extLst>
              <a:ext uri="{FF2B5EF4-FFF2-40B4-BE49-F238E27FC236}">
                <a16:creationId xmlns:a16="http://schemas.microsoft.com/office/drawing/2014/main" id="{64BEAB32-49A0-44FC-9D38-8168E5359982}"/>
              </a:ext>
            </a:extLst>
          </p:cNvPr>
          <p:cNvSpPr/>
          <p:nvPr/>
        </p:nvSpPr>
        <p:spPr>
          <a:xfrm>
            <a:off x="4373460" y="2297997"/>
            <a:ext cx="3674404" cy="2646878"/>
          </a:xfrm>
          <a:prstGeom prst="rect">
            <a:avLst/>
          </a:prstGeom>
          <a:noFill/>
        </p:spPr>
        <p:txBody>
          <a:bodyPr wrap="none" lIns="91440" tIns="45720" rIns="91440" bIns="45720">
            <a:spAutoFit/>
          </a:bodyPr>
          <a:lstStyle/>
          <a:p>
            <a:pPr algn="ctr"/>
            <a:r>
              <a:rPr lang="en-US" sz="16600" b="1" dirty="0">
                <a:ln w="12700">
                  <a:solidFill>
                    <a:schemeClr val="accent1"/>
                  </a:solidFill>
                  <a:prstDash val="solid"/>
                </a:ln>
                <a:solidFill>
                  <a:schemeClr val="accent5"/>
                </a:solidFill>
                <a:effectLst>
                  <a:outerShdw dist="38100" dir="2640000" algn="bl" rotWithShape="0">
                    <a:schemeClr val="accent1"/>
                  </a:outerShdw>
                </a:effectLst>
              </a:rPr>
              <a:t>GO!</a:t>
            </a:r>
            <a:endParaRPr lang="en-US" sz="16600" b="1" cap="none" spc="0" dirty="0">
              <a:ln w="13462">
                <a:solidFill>
                  <a:schemeClr val="bg1"/>
                </a:solidFill>
                <a:prstDash val="solid"/>
              </a:ln>
              <a:solidFill>
                <a:schemeClr val="accent5"/>
              </a:solidFill>
              <a:effectLst>
                <a:outerShdw dist="38100" dir="2700000" algn="bl" rotWithShape="0">
                  <a:schemeClr val="accent5"/>
                </a:outerShdw>
              </a:effectLst>
            </a:endParaRPr>
          </a:p>
        </p:txBody>
      </p:sp>
    </p:spTree>
    <p:extLst>
      <p:ext uri="{BB962C8B-B14F-4D97-AF65-F5344CB8AC3E}">
        <p14:creationId xmlns:p14="http://schemas.microsoft.com/office/powerpoint/2010/main" val="3516220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barn(inVertical)">
                                      <p:cBhvr>
                                        <p:cTn id="33" dur="500"/>
                                        <p:tgtEl>
                                          <p:spTgt spid="37"/>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xit" presetSubtype="0" fill="hold" grpId="1" nodeType="clickEffect">
                                  <p:stCondLst>
                                    <p:cond delay="0"/>
                                  </p:stCondLst>
                                  <p:childTnLst>
                                    <p:set>
                                      <p:cBhvr>
                                        <p:cTn id="37" dur="1" fill="hold">
                                          <p:stCondLst>
                                            <p:cond delay="0"/>
                                          </p:stCondLst>
                                        </p:cTn>
                                        <p:tgtEl>
                                          <p:spTgt spid="37"/>
                                        </p:tgtEl>
                                        <p:attrNameLst>
                                          <p:attrName>style.visibility</p:attrName>
                                        </p:attrNameLst>
                                      </p:cBhvr>
                                      <p:to>
                                        <p:strVal val="hidden"/>
                                      </p:to>
                                    </p:set>
                                  </p:childTnLst>
                                </p:cTn>
                              </p:par>
                              <p:par>
                                <p:cTn id="38" presetID="16" presetClass="entr" presetSubtype="21"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barn(inVertical)">
                                      <p:cBhvr>
                                        <p:cTn id="40" dur="500"/>
                                        <p:tgtEl>
                                          <p:spTgt spid="39"/>
                                        </p:tgtEl>
                                      </p:cBhvr>
                                    </p:animEffect>
                                  </p:childTnLst>
                                </p:cTn>
                              </p:par>
                            </p:childTnLst>
                          </p:cTn>
                        </p:par>
                      </p:childTnLst>
                    </p:cTn>
                  </p:par>
                  <p:par>
                    <p:cTn id="41" fill="hold">
                      <p:stCondLst>
                        <p:cond delay="indefinite"/>
                      </p:stCondLst>
                      <p:childTnLst>
                        <p:par>
                          <p:cTn id="42" fill="hold">
                            <p:stCondLst>
                              <p:cond delay="0"/>
                            </p:stCondLst>
                            <p:childTnLst>
                              <p:par>
                                <p:cTn id="43" presetID="1" presetClass="exit" presetSubtype="0" fill="hold" grpId="1" nodeType="clickEffect">
                                  <p:stCondLst>
                                    <p:cond delay="0"/>
                                  </p:stCondLst>
                                  <p:childTnLst>
                                    <p:set>
                                      <p:cBhvr>
                                        <p:cTn id="44" dur="1" fill="hold">
                                          <p:stCondLst>
                                            <p:cond delay="0"/>
                                          </p:stCondLst>
                                        </p:cTn>
                                        <p:tgtEl>
                                          <p:spTgt spid="39"/>
                                        </p:tgtEl>
                                        <p:attrNameLst>
                                          <p:attrName>style.visibility</p:attrName>
                                        </p:attrNameLst>
                                      </p:cBhvr>
                                      <p:to>
                                        <p:strVal val="hidden"/>
                                      </p:to>
                                    </p:set>
                                  </p:childTnLst>
                                </p:cTn>
                              </p:par>
                              <p:par>
                                <p:cTn id="45" presetID="16" presetClass="entr" presetSubtype="21"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barn(inVertical)">
                                      <p:cBhvr>
                                        <p:cTn id="4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animBg="1"/>
      <p:bldP spid="17" grpId="0" animBg="1"/>
      <p:bldP spid="18" grpId="0" animBg="1"/>
      <p:bldP spid="19" grpId="0" animBg="1"/>
      <p:bldP spid="37" grpId="0"/>
      <p:bldP spid="37" grpId="1"/>
      <p:bldP spid="39" grpId="0"/>
      <p:bldP spid="39" grpId="1"/>
      <p:bldP spid="4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742" y="5573464"/>
            <a:ext cx="3158471" cy="12845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Image may contain: 1 person"/>
          <p:cNvPicPr>
            <a:picLocks noChangeAspect="1" noChangeArrowheads="1"/>
          </p:cNvPicPr>
          <p:nvPr/>
        </p:nvPicPr>
        <p:blipFill rotWithShape="1">
          <a:blip r:embed="rId4">
            <a:extLst>
              <a:ext uri="{28A0092B-C50C-407E-A947-70E740481C1C}">
                <a14:useLocalDpi xmlns:a14="http://schemas.microsoft.com/office/drawing/2010/main" val="0"/>
              </a:ext>
            </a:extLst>
          </a:blip>
          <a:srcRect l="23573" t="17099" r="23573"/>
          <a:stretch/>
        </p:blipFill>
        <p:spPr bwMode="auto">
          <a:xfrm>
            <a:off x="247651" y="2113624"/>
            <a:ext cx="2290094" cy="359185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743744" y="1268760"/>
            <a:ext cx="5352256" cy="738660"/>
          </a:xfrm>
          <a:prstGeom prst="rect">
            <a:avLst/>
          </a:prstGeom>
          <a:noFill/>
        </p:spPr>
        <p:txBody>
          <a:bodyPr wrap="square" lIns="121917" tIns="60958" rIns="121917" bIns="60958" rtlCol="0">
            <a:spAutoFit/>
          </a:bodyPr>
          <a:lstStyle/>
          <a:p>
            <a:r>
              <a:rPr lang="en-GB" sz="4000" dirty="0">
                <a:latin typeface="Arial Rounded MT Bold" panose="020F0704030504030204" pitchFamily="34" charset="0"/>
              </a:rPr>
              <a:t>Trainee Accountant</a:t>
            </a:r>
          </a:p>
        </p:txBody>
      </p:sp>
      <p:sp>
        <p:nvSpPr>
          <p:cNvPr id="11" name="TextBox 10"/>
          <p:cNvSpPr txBox="1"/>
          <p:nvPr/>
        </p:nvSpPr>
        <p:spPr>
          <a:xfrm>
            <a:off x="2695608" y="2007420"/>
            <a:ext cx="3400392" cy="3570204"/>
          </a:xfrm>
          <a:prstGeom prst="rect">
            <a:avLst/>
          </a:prstGeom>
          <a:noFill/>
        </p:spPr>
        <p:txBody>
          <a:bodyPr wrap="square" lIns="121917" tIns="60958" rIns="121917" bIns="60958" rtlCol="0">
            <a:spAutoFit/>
          </a:bodyPr>
          <a:lstStyle/>
          <a:p>
            <a:pPr marL="342900" indent="-342900">
              <a:buFont typeface="Arial" panose="020B0604020202020204" pitchFamily="34" charset="0"/>
              <a:buChar char="•"/>
            </a:pPr>
            <a:r>
              <a:rPr lang="en-GB" sz="2800" dirty="0">
                <a:latin typeface="Arial Rounded MT Bold" panose="020F0704030504030204" pitchFamily="34" charset="0"/>
              </a:rPr>
              <a:t>Communication</a:t>
            </a:r>
          </a:p>
          <a:p>
            <a:pPr marL="342900" indent="-342900">
              <a:buFont typeface="Arial" panose="020B0604020202020204" pitchFamily="34" charset="0"/>
              <a:buChar char="•"/>
            </a:pPr>
            <a:r>
              <a:rPr lang="en-GB" sz="2800" dirty="0">
                <a:latin typeface="Arial Rounded MT Bold" panose="020F0704030504030204" pitchFamily="34" charset="0"/>
              </a:rPr>
              <a:t>Team working</a:t>
            </a:r>
          </a:p>
          <a:p>
            <a:pPr marL="342900" indent="-342900">
              <a:buFont typeface="Arial" panose="020B0604020202020204" pitchFamily="34" charset="0"/>
              <a:buChar char="•"/>
            </a:pPr>
            <a:r>
              <a:rPr lang="en-GB" sz="2800" dirty="0">
                <a:latin typeface="Arial Rounded MT Bold" panose="020F0704030504030204" pitchFamily="34" charset="0"/>
              </a:rPr>
              <a:t>Initiative</a:t>
            </a:r>
          </a:p>
          <a:p>
            <a:pPr marL="342900" indent="-342900">
              <a:buFont typeface="Arial" panose="020B0604020202020204" pitchFamily="34" charset="0"/>
              <a:buChar char="•"/>
            </a:pPr>
            <a:r>
              <a:rPr lang="en-GB" sz="2800" dirty="0">
                <a:latin typeface="Arial Rounded MT Bold" panose="020F0704030504030204" pitchFamily="34" charset="0"/>
              </a:rPr>
              <a:t>Presentation skills</a:t>
            </a:r>
          </a:p>
          <a:p>
            <a:pPr marL="342900" indent="-342900">
              <a:buFont typeface="Arial" panose="020B0604020202020204" pitchFamily="34" charset="0"/>
              <a:buChar char="•"/>
            </a:pPr>
            <a:r>
              <a:rPr lang="en-GB" sz="2800" dirty="0">
                <a:latin typeface="Arial Rounded MT Bold" panose="020F0704030504030204" pitchFamily="34" charset="0"/>
              </a:rPr>
              <a:t>Networking</a:t>
            </a:r>
          </a:p>
          <a:p>
            <a:pPr marL="342900" indent="-342900">
              <a:buFont typeface="Arial" panose="020B0604020202020204" pitchFamily="34" charset="0"/>
              <a:buChar char="•"/>
            </a:pPr>
            <a:r>
              <a:rPr lang="en-GB" sz="2800" dirty="0">
                <a:latin typeface="Arial Rounded MT Bold" panose="020F0704030504030204" pitchFamily="34" charset="0"/>
              </a:rPr>
              <a:t>Confidence</a:t>
            </a:r>
          </a:p>
          <a:p>
            <a:pPr marL="342900" indent="-342900">
              <a:buFont typeface="Arial" panose="020B0604020202020204" pitchFamily="34" charset="0"/>
              <a:buChar char="•"/>
            </a:pPr>
            <a:r>
              <a:rPr lang="en-GB" sz="2800" dirty="0">
                <a:latin typeface="Arial Rounded MT Bold" panose="020F0704030504030204" pitchFamily="34" charset="0"/>
              </a:rPr>
              <a:t>Report writing</a:t>
            </a:r>
          </a:p>
        </p:txBody>
      </p:sp>
      <p:sp>
        <p:nvSpPr>
          <p:cNvPr id="13" name="Rectangle 12"/>
          <p:cNvSpPr/>
          <p:nvPr/>
        </p:nvSpPr>
        <p:spPr>
          <a:xfrm>
            <a:off x="247651" y="188640"/>
            <a:ext cx="5848349" cy="1080120"/>
          </a:xfrm>
          <a:prstGeom prst="rect">
            <a:avLst/>
          </a:prstGeom>
          <a:solidFill>
            <a:schemeClr val="accent1"/>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4800" b="1" dirty="0">
                <a:latin typeface="Arial Rounded MT Bold" panose="020F0704030504030204" pitchFamily="34" charset="0"/>
              </a:rPr>
              <a:t>Alesha</a:t>
            </a:r>
          </a:p>
        </p:txBody>
      </p:sp>
      <p:sp>
        <p:nvSpPr>
          <p:cNvPr id="12" name="Rounded Rectangle 7">
            <a:extLst>
              <a:ext uri="{FF2B5EF4-FFF2-40B4-BE49-F238E27FC236}">
                <a16:creationId xmlns:a16="http://schemas.microsoft.com/office/drawing/2014/main" id="{57ED458E-C6A3-4EED-821A-2EFD02F8F87B}"/>
              </a:ext>
            </a:extLst>
          </p:cNvPr>
          <p:cNvSpPr/>
          <p:nvPr/>
        </p:nvSpPr>
        <p:spPr>
          <a:xfrm>
            <a:off x="6528497" y="189574"/>
            <a:ext cx="5415852" cy="781976"/>
          </a:xfrm>
          <a:prstGeom prst="roundRect">
            <a:avLst/>
          </a:prstGeom>
          <a:solidFill>
            <a:schemeClr val="accent2"/>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Psychology – University of Leeds</a:t>
            </a:r>
          </a:p>
        </p:txBody>
      </p:sp>
      <p:sp>
        <p:nvSpPr>
          <p:cNvPr id="26" name="Rounded Rectangle 7">
            <a:extLst>
              <a:ext uri="{FF2B5EF4-FFF2-40B4-BE49-F238E27FC236}">
                <a16:creationId xmlns:a16="http://schemas.microsoft.com/office/drawing/2014/main" id="{2DA25B27-2160-4850-884C-4D8AE47AC0C3}"/>
              </a:ext>
            </a:extLst>
          </p:cNvPr>
          <p:cNvSpPr/>
          <p:nvPr/>
        </p:nvSpPr>
        <p:spPr>
          <a:xfrm>
            <a:off x="6528497" y="971550"/>
            <a:ext cx="5415852" cy="781976"/>
          </a:xfrm>
          <a:prstGeom prst="roundRect">
            <a:avLst/>
          </a:prstGeom>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Fine Art – University of Liverpool</a:t>
            </a:r>
          </a:p>
        </p:txBody>
      </p:sp>
      <p:sp>
        <p:nvSpPr>
          <p:cNvPr id="27" name="Rounded Rectangle 7">
            <a:extLst>
              <a:ext uri="{FF2B5EF4-FFF2-40B4-BE49-F238E27FC236}">
                <a16:creationId xmlns:a16="http://schemas.microsoft.com/office/drawing/2014/main" id="{C9A40D9F-BF9F-455D-9B00-13173B07E83C}"/>
              </a:ext>
            </a:extLst>
          </p:cNvPr>
          <p:cNvSpPr/>
          <p:nvPr/>
        </p:nvSpPr>
        <p:spPr>
          <a:xfrm>
            <a:off x="6528497" y="1753526"/>
            <a:ext cx="5415852" cy="781976"/>
          </a:xfrm>
          <a:prstGeom prst="roundRect">
            <a:avLst/>
          </a:prstGeom>
          <a:solidFill>
            <a:schemeClr val="accent1"/>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Lab Scientist Degree Apprenticeship - Manchester Metropolitan University</a:t>
            </a:r>
            <a:endParaRPr lang="en-GB" sz="3200" dirty="0">
              <a:latin typeface="Arial Rounded MT Bold" panose="020F0704030504030204" pitchFamily="34" charset="0"/>
            </a:endParaRPr>
          </a:p>
        </p:txBody>
      </p:sp>
      <p:sp>
        <p:nvSpPr>
          <p:cNvPr id="28" name="Rounded Rectangle 7">
            <a:extLst>
              <a:ext uri="{FF2B5EF4-FFF2-40B4-BE49-F238E27FC236}">
                <a16:creationId xmlns:a16="http://schemas.microsoft.com/office/drawing/2014/main" id="{70C5BC38-F89D-4D93-8B7D-1CBC656CD471}"/>
              </a:ext>
            </a:extLst>
          </p:cNvPr>
          <p:cNvSpPr/>
          <p:nvPr/>
        </p:nvSpPr>
        <p:spPr>
          <a:xfrm>
            <a:off x="6528497" y="2535502"/>
            <a:ext cx="5415852" cy="781976"/>
          </a:xfrm>
          <a:prstGeom prst="roundRect">
            <a:avLst/>
          </a:prstGeom>
          <a:solidFill>
            <a:schemeClr val="accent4"/>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Civil Engineering – Newcastle University</a:t>
            </a:r>
          </a:p>
        </p:txBody>
      </p:sp>
      <p:sp>
        <p:nvSpPr>
          <p:cNvPr id="29" name="Rounded Rectangle 7">
            <a:extLst>
              <a:ext uri="{FF2B5EF4-FFF2-40B4-BE49-F238E27FC236}">
                <a16:creationId xmlns:a16="http://schemas.microsoft.com/office/drawing/2014/main" id="{57A36AC5-4869-4A24-8683-AF510F9F7160}"/>
              </a:ext>
            </a:extLst>
          </p:cNvPr>
          <p:cNvSpPr/>
          <p:nvPr/>
        </p:nvSpPr>
        <p:spPr>
          <a:xfrm>
            <a:off x="6528497" y="3317478"/>
            <a:ext cx="5415852" cy="781976"/>
          </a:xfrm>
          <a:prstGeom prst="roundRect">
            <a:avLst/>
          </a:prstGeom>
          <a:solidFill>
            <a:schemeClr val="accent2"/>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English with Philosophy – University of Sheffield</a:t>
            </a:r>
          </a:p>
        </p:txBody>
      </p:sp>
      <p:sp>
        <p:nvSpPr>
          <p:cNvPr id="30" name="Rounded Rectangle 7">
            <a:extLst>
              <a:ext uri="{FF2B5EF4-FFF2-40B4-BE49-F238E27FC236}">
                <a16:creationId xmlns:a16="http://schemas.microsoft.com/office/drawing/2014/main" id="{55DA546E-92C4-42DC-AA26-B5456C682F45}"/>
              </a:ext>
            </a:extLst>
          </p:cNvPr>
          <p:cNvSpPr/>
          <p:nvPr/>
        </p:nvSpPr>
        <p:spPr>
          <a:xfrm>
            <a:off x="6528495" y="4099454"/>
            <a:ext cx="5415853" cy="781976"/>
          </a:xfrm>
          <a:prstGeom prst="roundRect">
            <a:avLst/>
          </a:prstGeom>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Finance – University of Leicester</a:t>
            </a:r>
          </a:p>
        </p:txBody>
      </p:sp>
      <p:sp>
        <p:nvSpPr>
          <p:cNvPr id="31" name="Rounded Rectangle 7">
            <a:extLst>
              <a:ext uri="{FF2B5EF4-FFF2-40B4-BE49-F238E27FC236}">
                <a16:creationId xmlns:a16="http://schemas.microsoft.com/office/drawing/2014/main" id="{9131E41A-5CF7-45B2-B41A-14AEDEC72872}"/>
              </a:ext>
            </a:extLst>
          </p:cNvPr>
          <p:cNvSpPr/>
          <p:nvPr/>
        </p:nvSpPr>
        <p:spPr>
          <a:xfrm>
            <a:off x="6528497" y="4881430"/>
            <a:ext cx="5415852" cy="781976"/>
          </a:xfrm>
          <a:prstGeom prst="roundRect">
            <a:avLst/>
          </a:prstGeom>
          <a:solidFill>
            <a:schemeClr val="accent1"/>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Event Management – Sheffield Hallam University</a:t>
            </a:r>
            <a:endParaRPr lang="en-GB" sz="3200" dirty="0">
              <a:latin typeface="Arial Rounded MT Bold" panose="020F0704030504030204" pitchFamily="34" charset="0"/>
            </a:endParaRPr>
          </a:p>
        </p:txBody>
      </p:sp>
      <p:sp>
        <p:nvSpPr>
          <p:cNvPr id="32" name="Rounded Rectangle 7">
            <a:extLst>
              <a:ext uri="{FF2B5EF4-FFF2-40B4-BE49-F238E27FC236}">
                <a16:creationId xmlns:a16="http://schemas.microsoft.com/office/drawing/2014/main" id="{1458E124-B355-468D-A5B5-CDBBD9094D5A}"/>
              </a:ext>
            </a:extLst>
          </p:cNvPr>
          <p:cNvSpPr/>
          <p:nvPr/>
        </p:nvSpPr>
        <p:spPr>
          <a:xfrm>
            <a:off x="6528497" y="5663406"/>
            <a:ext cx="5415852" cy="781976"/>
          </a:xfrm>
          <a:prstGeom prst="roundRect">
            <a:avLst/>
          </a:prstGeom>
          <a:solidFill>
            <a:schemeClr val="accent4"/>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Media and Communications - Birmingham City University</a:t>
            </a:r>
          </a:p>
        </p:txBody>
      </p:sp>
      <p:sp>
        <p:nvSpPr>
          <p:cNvPr id="2" name="TextBox 1">
            <a:extLst>
              <a:ext uri="{FF2B5EF4-FFF2-40B4-BE49-F238E27FC236}">
                <a16:creationId xmlns:a16="http://schemas.microsoft.com/office/drawing/2014/main" id="{0D33464A-42C1-4140-91AA-A0200A6CC7D0}"/>
              </a:ext>
            </a:extLst>
          </p:cNvPr>
          <p:cNvSpPr txBox="1"/>
          <p:nvPr/>
        </p:nvSpPr>
        <p:spPr>
          <a:xfrm>
            <a:off x="6528495" y="3572418"/>
            <a:ext cx="5415854" cy="3108543"/>
          </a:xfrm>
          <a:prstGeom prst="rect">
            <a:avLst/>
          </a:prstGeom>
          <a:solidFill>
            <a:schemeClr val="accent5"/>
          </a:solidFill>
        </p:spPr>
        <p:txBody>
          <a:bodyPr wrap="square" rtlCol="0">
            <a:spAutoFit/>
          </a:bodyPr>
          <a:lstStyle/>
          <a:p>
            <a:r>
              <a:rPr lang="en-GB" sz="2800" dirty="0">
                <a:solidFill>
                  <a:schemeClr val="bg1"/>
                </a:solidFill>
              </a:rPr>
              <a:t>Even though Alesha studied Civil Engineering, she is now a trainee accountant. Not everybody works in the field they studied in, but they are able to use the </a:t>
            </a:r>
            <a:r>
              <a:rPr lang="en-GB" sz="2800" b="1" dirty="0">
                <a:solidFill>
                  <a:schemeClr val="bg1"/>
                </a:solidFill>
              </a:rPr>
              <a:t>transferable skills </a:t>
            </a:r>
            <a:r>
              <a:rPr lang="en-GB" sz="2800" dirty="0">
                <a:solidFill>
                  <a:schemeClr val="bg1"/>
                </a:solidFill>
              </a:rPr>
              <a:t>they gained whilst studying HE in any career!</a:t>
            </a:r>
            <a:endParaRPr lang="en-GB" sz="2800" b="1" dirty="0">
              <a:solidFill>
                <a:schemeClr val="bg1"/>
              </a:solidFill>
            </a:endParaRPr>
          </a:p>
        </p:txBody>
      </p:sp>
      <p:sp>
        <p:nvSpPr>
          <p:cNvPr id="3" name="Oval 2">
            <a:extLst>
              <a:ext uri="{FF2B5EF4-FFF2-40B4-BE49-F238E27FC236}">
                <a16:creationId xmlns:a16="http://schemas.microsoft.com/office/drawing/2014/main" id="{835493A5-29D9-49A7-B6CE-F6484B65F457}"/>
              </a:ext>
            </a:extLst>
          </p:cNvPr>
          <p:cNvSpPr/>
          <p:nvPr/>
        </p:nvSpPr>
        <p:spPr>
          <a:xfrm rot="879093">
            <a:off x="8537385" y="435722"/>
            <a:ext cx="3428413" cy="203399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Transferable skills: Skills you can use in multiple job roles e.g. teamwork, communication</a:t>
            </a:r>
          </a:p>
        </p:txBody>
      </p:sp>
      <p:sp>
        <p:nvSpPr>
          <p:cNvPr id="4" name="Oval 3">
            <a:extLst>
              <a:ext uri="{FF2B5EF4-FFF2-40B4-BE49-F238E27FC236}">
                <a16:creationId xmlns:a16="http://schemas.microsoft.com/office/drawing/2014/main" id="{DE75E96D-5024-47D8-9CFE-1545216C363F}"/>
              </a:ext>
            </a:extLst>
          </p:cNvPr>
          <p:cNvSpPr/>
          <p:nvPr/>
        </p:nvSpPr>
        <p:spPr>
          <a:xfrm rot="20807832">
            <a:off x="6096001" y="700180"/>
            <a:ext cx="2814320" cy="17925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Accountant: a person whose job is to keep or inspect financial accounts</a:t>
            </a:r>
          </a:p>
        </p:txBody>
      </p:sp>
    </p:spTree>
    <p:extLst>
      <p:ext uri="{BB962C8B-B14F-4D97-AF65-F5344CB8AC3E}">
        <p14:creationId xmlns:p14="http://schemas.microsoft.com/office/powerpoint/2010/main" val="1823311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8"/>
                                        </p:tgtEl>
                                      </p:cBhvr>
                                    </p:animEffect>
                                    <p:animScale>
                                      <p:cBhvr>
                                        <p:cTn id="7" dur="250" autoRev="1" fill="hold"/>
                                        <p:tgtEl>
                                          <p:spTgt spid="28"/>
                                        </p:tgtEl>
                                      </p:cBhvr>
                                      <p:by x="105000" y="105000"/>
                                    </p:animScale>
                                  </p:childTnLst>
                                </p:cTn>
                              </p:par>
                              <p:par>
                                <p:cTn id="8" presetID="1" presetClass="exit"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hidden"/>
                                      </p:to>
                                    </p:set>
                                  </p:childTnLst>
                                </p:cTn>
                              </p:par>
                              <p:par>
                                <p:cTn id="10" presetID="1" presetClass="exit" presetSubtype="0" fill="hold" grpId="0" nodeType="withEffect">
                                  <p:stCondLst>
                                    <p:cond delay="0"/>
                                  </p:stCondLst>
                                  <p:childTnLst>
                                    <p:set>
                                      <p:cBhvr>
                                        <p:cTn id="11" dur="1" fill="hold">
                                          <p:stCondLst>
                                            <p:cond delay="0"/>
                                          </p:stCondLst>
                                        </p:cTn>
                                        <p:tgtEl>
                                          <p:spTgt spid="26"/>
                                        </p:tgtEl>
                                        <p:attrNameLst>
                                          <p:attrName>style.visibility</p:attrName>
                                        </p:attrNameLst>
                                      </p:cBhvr>
                                      <p:to>
                                        <p:strVal val="hidden"/>
                                      </p:to>
                                    </p:set>
                                  </p:childTnLst>
                                </p:cTn>
                              </p:par>
                              <p:par>
                                <p:cTn id="12" presetID="1" presetClass="exit" presetSubtype="0" fill="hold" grpId="0" nodeType="withEffect">
                                  <p:stCondLst>
                                    <p:cond delay="0"/>
                                  </p:stCondLst>
                                  <p:childTnLst>
                                    <p:set>
                                      <p:cBhvr>
                                        <p:cTn id="13" dur="1" fill="hold">
                                          <p:stCondLst>
                                            <p:cond delay="0"/>
                                          </p:stCondLst>
                                        </p:cTn>
                                        <p:tgtEl>
                                          <p:spTgt spid="27"/>
                                        </p:tgtEl>
                                        <p:attrNameLst>
                                          <p:attrName>style.visibility</p:attrName>
                                        </p:attrNameLst>
                                      </p:cBhvr>
                                      <p:to>
                                        <p:strVal val="hidden"/>
                                      </p:to>
                                    </p:set>
                                  </p:childTnLst>
                                </p:cTn>
                              </p:par>
                              <p:par>
                                <p:cTn id="14" presetID="1" presetClass="exit"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hidden"/>
                                      </p:to>
                                    </p:set>
                                  </p:childTnLst>
                                </p:cTn>
                              </p:par>
                              <p:par>
                                <p:cTn id="16" presetID="1" presetClass="exit" presetSubtype="0" fill="hold" grpId="0" nodeType="withEffect">
                                  <p:stCondLst>
                                    <p:cond delay="0"/>
                                  </p:stCondLst>
                                  <p:childTnLst>
                                    <p:set>
                                      <p:cBhvr>
                                        <p:cTn id="17" dur="1" fill="hold">
                                          <p:stCondLst>
                                            <p:cond delay="0"/>
                                          </p:stCondLst>
                                        </p:cTn>
                                        <p:tgtEl>
                                          <p:spTgt spid="30"/>
                                        </p:tgtEl>
                                        <p:attrNameLst>
                                          <p:attrName>style.visibility</p:attrName>
                                        </p:attrNameLst>
                                      </p:cBhvr>
                                      <p:to>
                                        <p:strVal val="hidden"/>
                                      </p:to>
                                    </p:set>
                                  </p:childTnLst>
                                </p:cTn>
                              </p:par>
                              <p:par>
                                <p:cTn id="18" presetID="1" presetClass="exit" presetSubtype="0" fill="hold" grpId="0" nodeType="withEffect">
                                  <p:stCondLst>
                                    <p:cond delay="0"/>
                                  </p:stCondLst>
                                  <p:childTnLst>
                                    <p:set>
                                      <p:cBhvr>
                                        <p:cTn id="19" dur="1" fill="hold">
                                          <p:stCondLst>
                                            <p:cond delay="0"/>
                                          </p:stCondLst>
                                        </p:cTn>
                                        <p:tgtEl>
                                          <p:spTgt spid="31"/>
                                        </p:tgtEl>
                                        <p:attrNameLst>
                                          <p:attrName>style.visibility</p:attrName>
                                        </p:attrNameLst>
                                      </p:cBhvr>
                                      <p:to>
                                        <p:strVal val="hidden"/>
                                      </p:to>
                                    </p:set>
                                  </p:childTnLst>
                                </p:cTn>
                              </p:par>
                              <p:par>
                                <p:cTn id="20" presetID="1" presetClass="exit" presetSubtype="0" fill="hold" grpId="0" nodeType="withEffect">
                                  <p:stCondLst>
                                    <p:cond delay="0"/>
                                  </p:stCondLst>
                                  <p:childTnLst>
                                    <p:set>
                                      <p:cBhvr>
                                        <p:cTn id="21" dur="1" fill="hold">
                                          <p:stCondLst>
                                            <p:cond delay="0"/>
                                          </p:stCondLst>
                                        </p:cTn>
                                        <p:tgtEl>
                                          <p:spTgt spid="32"/>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childTnLst>
                                </p:cTn>
                              </p:par>
                              <p:par>
                                <p:cTn id="26" presetID="26" presetClass="entr" presetSubtype="0" fill="hold" grpId="0" nodeType="with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down)">
                                      <p:cBhvr>
                                        <p:cTn id="28" dur="580">
                                          <p:stCondLst>
                                            <p:cond delay="0"/>
                                          </p:stCondLst>
                                        </p:cTn>
                                        <p:tgtEl>
                                          <p:spTgt spid="3"/>
                                        </p:tgtEl>
                                      </p:cBhvr>
                                    </p:animEffect>
                                    <p:anim calcmode="lin" valueType="num">
                                      <p:cBhvr>
                                        <p:cTn id="29"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34" dur="26">
                                          <p:stCondLst>
                                            <p:cond delay="650"/>
                                          </p:stCondLst>
                                        </p:cTn>
                                        <p:tgtEl>
                                          <p:spTgt spid="3"/>
                                        </p:tgtEl>
                                      </p:cBhvr>
                                      <p:to x="100000" y="60000"/>
                                    </p:animScale>
                                    <p:animScale>
                                      <p:cBhvr>
                                        <p:cTn id="35" dur="166" decel="50000">
                                          <p:stCondLst>
                                            <p:cond delay="676"/>
                                          </p:stCondLst>
                                        </p:cTn>
                                        <p:tgtEl>
                                          <p:spTgt spid="3"/>
                                        </p:tgtEl>
                                      </p:cBhvr>
                                      <p:to x="100000" y="100000"/>
                                    </p:animScale>
                                    <p:animScale>
                                      <p:cBhvr>
                                        <p:cTn id="36" dur="26">
                                          <p:stCondLst>
                                            <p:cond delay="1312"/>
                                          </p:stCondLst>
                                        </p:cTn>
                                        <p:tgtEl>
                                          <p:spTgt spid="3"/>
                                        </p:tgtEl>
                                      </p:cBhvr>
                                      <p:to x="100000" y="80000"/>
                                    </p:animScale>
                                    <p:animScale>
                                      <p:cBhvr>
                                        <p:cTn id="37" dur="166" decel="50000">
                                          <p:stCondLst>
                                            <p:cond delay="1338"/>
                                          </p:stCondLst>
                                        </p:cTn>
                                        <p:tgtEl>
                                          <p:spTgt spid="3"/>
                                        </p:tgtEl>
                                      </p:cBhvr>
                                      <p:to x="100000" y="100000"/>
                                    </p:animScale>
                                    <p:animScale>
                                      <p:cBhvr>
                                        <p:cTn id="38" dur="26">
                                          <p:stCondLst>
                                            <p:cond delay="1642"/>
                                          </p:stCondLst>
                                        </p:cTn>
                                        <p:tgtEl>
                                          <p:spTgt spid="3"/>
                                        </p:tgtEl>
                                      </p:cBhvr>
                                      <p:to x="100000" y="90000"/>
                                    </p:animScale>
                                    <p:animScale>
                                      <p:cBhvr>
                                        <p:cTn id="39" dur="166" decel="50000">
                                          <p:stCondLst>
                                            <p:cond delay="1668"/>
                                          </p:stCondLst>
                                        </p:cTn>
                                        <p:tgtEl>
                                          <p:spTgt spid="3"/>
                                        </p:tgtEl>
                                      </p:cBhvr>
                                      <p:to x="100000" y="100000"/>
                                    </p:animScale>
                                    <p:animScale>
                                      <p:cBhvr>
                                        <p:cTn id="40" dur="26">
                                          <p:stCondLst>
                                            <p:cond delay="1808"/>
                                          </p:stCondLst>
                                        </p:cTn>
                                        <p:tgtEl>
                                          <p:spTgt spid="3"/>
                                        </p:tgtEl>
                                      </p:cBhvr>
                                      <p:to x="100000" y="95000"/>
                                    </p:animScale>
                                    <p:animScale>
                                      <p:cBhvr>
                                        <p:cTn id="41" dur="166" decel="50000">
                                          <p:stCondLst>
                                            <p:cond delay="1834"/>
                                          </p:stCondLst>
                                        </p:cTn>
                                        <p:tgtEl>
                                          <p:spTgt spid="3"/>
                                        </p:tgtEl>
                                      </p:cBhvr>
                                      <p:to x="100000" y="100000"/>
                                    </p:animScale>
                                  </p:childTnLst>
                                </p:cTn>
                              </p:par>
                              <p:par>
                                <p:cTn id="42" presetID="26" presetClass="entr" presetSubtype="0" fill="hold" grpId="0"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wipe(down)">
                                      <p:cBhvr>
                                        <p:cTn id="44" dur="580">
                                          <p:stCondLst>
                                            <p:cond delay="0"/>
                                          </p:stCondLst>
                                        </p:cTn>
                                        <p:tgtEl>
                                          <p:spTgt spid="4"/>
                                        </p:tgtEl>
                                      </p:cBhvr>
                                    </p:animEffect>
                                    <p:anim calcmode="lin" valueType="num">
                                      <p:cBhvr>
                                        <p:cTn id="4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50" dur="26">
                                          <p:stCondLst>
                                            <p:cond delay="650"/>
                                          </p:stCondLst>
                                        </p:cTn>
                                        <p:tgtEl>
                                          <p:spTgt spid="4"/>
                                        </p:tgtEl>
                                      </p:cBhvr>
                                      <p:to x="100000" y="60000"/>
                                    </p:animScale>
                                    <p:animScale>
                                      <p:cBhvr>
                                        <p:cTn id="51" dur="166" decel="50000">
                                          <p:stCondLst>
                                            <p:cond delay="676"/>
                                          </p:stCondLst>
                                        </p:cTn>
                                        <p:tgtEl>
                                          <p:spTgt spid="4"/>
                                        </p:tgtEl>
                                      </p:cBhvr>
                                      <p:to x="100000" y="100000"/>
                                    </p:animScale>
                                    <p:animScale>
                                      <p:cBhvr>
                                        <p:cTn id="52" dur="26">
                                          <p:stCondLst>
                                            <p:cond delay="1312"/>
                                          </p:stCondLst>
                                        </p:cTn>
                                        <p:tgtEl>
                                          <p:spTgt spid="4"/>
                                        </p:tgtEl>
                                      </p:cBhvr>
                                      <p:to x="100000" y="80000"/>
                                    </p:animScale>
                                    <p:animScale>
                                      <p:cBhvr>
                                        <p:cTn id="53" dur="166" decel="50000">
                                          <p:stCondLst>
                                            <p:cond delay="1338"/>
                                          </p:stCondLst>
                                        </p:cTn>
                                        <p:tgtEl>
                                          <p:spTgt spid="4"/>
                                        </p:tgtEl>
                                      </p:cBhvr>
                                      <p:to x="100000" y="100000"/>
                                    </p:animScale>
                                    <p:animScale>
                                      <p:cBhvr>
                                        <p:cTn id="54" dur="26">
                                          <p:stCondLst>
                                            <p:cond delay="1642"/>
                                          </p:stCondLst>
                                        </p:cTn>
                                        <p:tgtEl>
                                          <p:spTgt spid="4"/>
                                        </p:tgtEl>
                                      </p:cBhvr>
                                      <p:to x="100000" y="90000"/>
                                    </p:animScale>
                                    <p:animScale>
                                      <p:cBhvr>
                                        <p:cTn id="55" dur="166" decel="50000">
                                          <p:stCondLst>
                                            <p:cond delay="1668"/>
                                          </p:stCondLst>
                                        </p:cTn>
                                        <p:tgtEl>
                                          <p:spTgt spid="4"/>
                                        </p:tgtEl>
                                      </p:cBhvr>
                                      <p:to x="100000" y="100000"/>
                                    </p:animScale>
                                    <p:animScale>
                                      <p:cBhvr>
                                        <p:cTn id="56" dur="26">
                                          <p:stCondLst>
                                            <p:cond delay="1808"/>
                                          </p:stCondLst>
                                        </p:cTn>
                                        <p:tgtEl>
                                          <p:spTgt spid="4"/>
                                        </p:tgtEl>
                                      </p:cBhvr>
                                      <p:to x="100000" y="95000"/>
                                    </p:animScale>
                                    <p:animScale>
                                      <p:cBhvr>
                                        <p:cTn id="57"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6" grpId="0" animBg="1"/>
      <p:bldP spid="27" grpId="0" animBg="1"/>
      <p:bldP spid="28" grpId="0" animBg="1"/>
      <p:bldP spid="29" grpId="0" animBg="1"/>
      <p:bldP spid="30" grpId="0" animBg="1"/>
      <p:bldP spid="31" grpId="0" animBg="1"/>
      <p:bldP spid="32" grpId="0" animBg="1"/>
      <p:bldP spid="2" grpId="0" animBg="1"/>
      <p:bldP spid="3" grpId="0" animBg="1"/>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7">
            <a:extLst>
              <a:ext uri="{FF2B5EF4-FFF2-40B4-BE49-F238E27FC236}">
                <a16:creationId xmlns:a16="http://schemas.microsoft.com/office/drawing/2014/main" id="{57ED458E-C6A3-4EED-821A-2EFD02F8F87B}"/>
              </a:ext>
            </a:extLst>
          </p:cNvPr>
          <p:cNvSpPr/>
          <p:nvPr/>
        </p:nvSpPr>
        <p:spPr>
          <a:xfrm>
            <a:off x="6528497" y="189574"/>
            <a:ext cx="5415852" cy="781976"/>
          </a:xfrm>
          <a:prstGeom prst="roundRect">
            <a:avLst/>
          </a:prstGeom>
          <a:solidFill>
            <a:schemeClr val="accent2"/>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Psychology – University of Leeds</a:t>
            </a:r>
          </a:p>
        </p:txBody>
      </p:sp>
      <p:sp>
        <p:nvSpPr>
          <p:cNvPr id="26" name="Rounded Rectangle 7">
            <a:extLst>
              <a:ext uri="{FF2B5EF4-FFF2-40B4-BE49-F238E27FC236}">
                <a16:creationId xmlns:a16="http://schemas.microsoft.com/office/drawing/2014/main" id="{2DA25B27-2160-4850-884C-4D8AE47AC0C3}"/>
              </a:ext>
            </a:extLst>
          </p:cNvPr>
          <p:cNvSpPr/>
          <p:nvPr/>
        </p:nvSpPr>
        <p:spPr>
          <a:xfrm>
            <a:off x="6528497" y="971550"/>
            <a:ext cx="5415852" cy="781976"/>
          </a:xfrm>
          <a:prstGeom prst="roundRect">
            <a:avLst/>
          </a:prstGeom>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Fine Art – University of Liverpool</a:t>
            </a:r>
          </a:p>
        </p:txBody>
      </p:sp>
      <p:sp>
        <p:nvSpPr>
          <p:cNvPr id="27" name="Rounded Rectangle 7">
            <a:extLst>
              <a:ext uri="{FF2B5EF4-FFF2-40B4-BE49-F238E27FC236}">
                <a16:creationId xmlns:a16="http://schemas.microsoft.com/office/drawing/2014/main" id="{C9A40D9F-BF9F-455D-9B00-13173B07E83C}"/>
              </a:ext>
            </a:extLst>
          </p:cNvPr>
          <p:cNvSpPr/>
          <p:nvPr/>
        </p:nvSpPr>
        <p:spPr>
          <a:xfrm>
            <a:off x="6528497" y="1753526"/>
            <a:ext cx="5415852" cy="781976"/>
          </a:xfrm>
          <a:prstGeom prst="roundRect">
            <a:avLst/>
          </a:prstGeom>
          <a:solidFill>
            <a:schemeClr val="accent1"/>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Lab Scientist Degree Apprenticeship - Manchester Metropolitan University</a:t>
            </a:r>
            <a:endParaRPr lang="en-GB" sz="3200" dirty="0">
              <a:latin typeface="Arial Rounded MT Bold" panose="020F0704030504030204" pitchFamily="34" charset="0"/>
            </a:endParaRPr>
          </a:p>
        </p:txBody>
      </p:sp>
      <p:sp>
        <p:nvSpPr>
          <p:cNvPr id="28" name="Rounded Rectangle 7">
            <a:extLst>
              <a:ext uri="{FF2B5EF4-FFF2-40B4-BE49-F238E27FC236}">
                <a16:creationId xmlns:a16="http://schemas.microsoft.com/office/drawing/2014/main" id="{70C5BC38-F89D-4D93-8B7D-1CBC656CD471}"/>
              </a:ext>
            </a:extLst>
          </p:cNvPr>
          <p:cNvSpPr/>
          <p:nvPr/>
        </p:nvSpPr>
        <p:spPr>
          <a:xfrm>
            <a:off x="6528497" y="2535502"/>
            <a:ext cx="5415852" cy="781976"/>
          </a:xfrm>
          <a:prstGeom prst="roundRect">
            <a:avLst/>
          </a:prstGeom>
          <a:solidFill>
            <a:schemeClr val="accent4"/>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Civil Engineering – Newcastle University</a:t>
            </a:r>
          </a:p>
        </p:txBody>
      </p:sp>
      <p:sp>
        <p:nvSpPr>
          <p:cNvPr id="29" name="Rounded Rectangle 7">
            <a:extLst>
              <a:ext uri="{FF2B5EF4-FFF2-40B4-BE49-F238E27FC236}">
                <a16:creationId xmlns:a16="http://schemas.microsoft.com/office/drawing/2014/main" id="{57A36AC5-4869-4A24-8683-AF510F9F7160}"/>
              </a:ext>
            </a:extLst>
          </p:cNvPr>
          <p:cNvSpPr/>
          <p:nvPr/>
        </p:nvSpPr>
        <p:spPr>
          <a:xfrm>
            <a:off x="6528497" y="3317478"/>
            <a:ext cx="5415852" cy="781976"/>
          </a:xfrm>
          <a:prstGeom prst="roundRect">
            <a:avLst/>
          </a:prstGeom>
          <a:solidFill>
            <a:schemeClr val="accent2"/>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English with Philosophy – University of Sheffield</a:t>
            </a:r>
          </a:p>
        </p:txBody>
      </p:sp>
      <p:sp>
        <p:nvSpPr>
          <p:cNvPr id="30" name="Rounded Rectangle 7">
            <a:extLst>
              <a:ext uri="{FF2B5EF4-FFF2-40B4-BE49-F238E27FC236}">
                <a16:creationId xmlns:a16="http://schemas.microsoft.com/office/drawing/2014/main" id="{55DA546E-92C4-42DC-AA26-B5456C682F45}"/>
              </a:ext>
            </a:extLst>
          </p:cNvPr>
          <p:cNvSpPr/>
          <p:nvPr/>
        </p:nvSpPr>
        <p:spPr>
          <a:xfrm>
            <a:off x="6528495" y="4099454"/>
            <a:ext cx="5415853" cy="781976"/>
          </a:xfrm>
          <a:prstGeom prst="roundRect">
            <a:avLst/>
          </a:prstGeom>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Finance – University of Leicester</a:t>
            </a:r>
          </a:p>
        </p:txBody>
      </p:sp>
      <p:sp>
        <p:nvSpPr>
          <p:cNvPr id="31" name="Rounded Rectangle 7">
            <a:extLst>
              <a:ext uri="{FF2B5EF4-FFF2-40B4-BE49-F238E27FC236}">
                <a16:creationId xmlns:a16="http://schemas.microsoft.com/office/drawing/2014/main" id="{9131E41A-5CF7-45B2-B41A-14AEDEC72872}"/>
              </a:ext>
            </a:extLst>
          </p:cNvPr>
          <p:cNvSpPr/>
          <p:nvPr/>
        </p:nvSpPr>
        <p:spPr>
          <a:xfrm>
            <a:off x="6528497" y="4881430"/>
            <a:ext cx="5415852" cy="781976"/>
          </a:xfrm>
          <a:prstGeom prst="roundRect">
            <a:avLst/>
          </a:prstGeom>
          <a:solidFill>
            <a:schemeClr val="accent1"/>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Event Management – Sheffield Hallam University</a:t>
            </a:r>
            <a:endParaRPr lang="en-GB" sz="3200" dirty="0">
              <a:latin typeface="Arial Rounded MT Bold" panose="020F0704030504030204" pitchFamily="34" charset="0"/>
            </a:endParaRPr>
          </a:p>
        </p:txBody>
      </p:sp>
      <p:sp>
        <p:nvSpPr>
          <p:cNvPr id="32" name="Rounded Rectangle 7">
            <a:extLst>
              <a:ext uri="{FF2B5EF4-FFF2-40B4-BE49-F238E27FC236}">
                <a16:creationId xmlns:a16="http://schemas.microsoft.com/office/drawing/2014/main" id="{1458E124-B355-468D-A5B5-CDBBD9094D5A}"/>
              </a:ext>
            </a:extLst>
          </p:cNvPr>
          <p:cNvSpPr/>
          <p:nvPr/>
        </p:nvSpPr>
        <p:spPr>
          <a:xfrm>
            <a:off x="6528497" y="5663406"/>
            <a:ext cx="5415852" cy="781976"/>
          </a:xfrm>
          <a:prstGeom prst="roundRect">
            <a:avLst/>
          </a:prstGeom>
          <a:solidFill>
            <a:schemeClr val="accent4"/>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Media and Communications - Birmingham City University</a:t>
            </a:r>
          </a:p>
        </p:txBody>
      </p:sp>
      <p:sp>
        <p:nvSpPr>
          <p:cNvPr id="15" name="Rectangle 14">
            <a:extLst>
              <a:ext uri="{FF2B5EF4-FFF2-40B4-BE49-F238E27FC236}">
                <a16:creationId xmlns:a16="http://schemas.microsoft.com/office/drawing/2014/main" id="{9C4F1DBC-FBE9-4012-A284-94C0BE321DC2}"/>
              </a:ext>
            </a:extLst>
          </p:cNvPr>
          <p:cNvSpPr/>
          <p:nvPr/>
        </p:nvSpPr>
        <p:spPr>
          <a:xfrm>
            <a:off x="247651" y="188640"/>
            <a:ext cx="5848349" cy="108012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4800" b="1" dirty="0">
                <a:latin typeface="Arial Rounded MT Bold" panose="020F0704030504030204" pitchFamily="34" charset="0"/>
              </a:rPr>
              <a:t>Maxwell</a:t>
            </a:r>
          </a:p>
        </p:txBody>
      </p:sp>
      <p:sp>
        <p:nvSpPr>
          <p:cNvPr id="16" name="TextBox 15">
            <a:extLst>
              <a:ext uri="{FF2B5EF4-FFF2-40B4-BE49-F238E27FC236}">
                <a16:creationId xmlns:a16="http://schemas.microsoft.com/office/drawing/2014/main" id="{AB9B6BEB-D60E-4AEC-A37B-A8EF18713CEC}"/>
              </a:ext>
            </a:extLst>
          </p:cNvPr>
          <p:cNvSpPr txBox="1"/>
          <p:nvPr/>
        </p:nvSpPr>
        <p:spPr>
          <a:xfrm>
            <a:off x="226004" y="1259747"/>
            <a:ext cx="6302491" cy="984881"/>
          </a:xfrm>
          <a:prstGeom prst="rect">
            <a:avLst/>
          </a:prstGeom>
          <a:noFill/>
        </p:spPr>
        <p:txBody>
          <a:bodyPr wrap="square" lIns="121917" tIns="60958" rIns="121917" bIns="60958" rtlCol="0">
            <a:spAutoFit/>
          </a:bodyPr>
          <a:lstStyle/>
          <a:p>
            <a:r>
              <a:rPr lang="en-GB" sz="2800" dirty="0">
                <a:latin typeface="Arial Rounded MT Bold" panose="020F0704030504030204" pitchFamily="34" charset="0"/>
              </a:rPr>
              <a:t>Production Runner - Working on the BBC News broadcast </a:t>
            </a:r>
          </a:p>
        </p:txBody>
      </p:sp>
      <p:sp>
        <p:nvSpPr>
          <p:cNvPr id="17" name="TextBox 16">
            <a:extLst>
              <a:ext uri="{FF2B5EF4-FFF2-40B4-BE49-F238E27FC236}">
                <a16:creationId xmlns:a16="http://schemas.microsoft.com/office/drawing/2014/main" id="{9976F55C-AAAD-477D-A47B-65D7DEFABF2A}"/>
              </a:ext>
            </a:extLst>
          </p:cNvPr>
          <p:cNvSpPr txBox="1"/>
          <p:nvPr/>
        </p:nvSpPr>
        <p:spPr>
          <a:xfrm>
            <a:off x="3103045" y="2211392"/>
            <a:ext cx="2992956" cy="4001091"/>
          </a:xfrm>
          <a:prstGeom prst="rect">
            <a:avLst/>
          </a:prstGeom>
          <a:noFill/>
        </p:spPr>
        <p:txBody>
          <a:bodyPr wrap="square" lIns="121917" tIns="60958" rIns="121917" bIns="60958" rtlCol="0">
            <a:spAutoFit/>
          </a:bodyPr>
          <a:lstStyle/>
          <a:p>
            <a:pPr marL="457189" indent="-457189">
              <a:buFont typeface="Arial" panose="020B0604020202020204" pitchFamily="34" charset="0"/>
              <a:buChar char="•"/>
            </a:pPr>
            <a:r>
              <a:rPr lang="en-GB" sz="2800" dirty="0">
                <a:latin typeface="Arial Rounded MT Bold" panose="020F0704030504030204" pitchFamily="34" charset="0"/>
              </a:rPr>
              <a:t>Camera operation</a:t>
            </a:r>
          </a:p>
          <a:p>
            <a:pPr marL="457189" indent="-457189">
              <a:buFont typeface="Arial" panose="020B0604020202020204" pitchFamily="34" charset="0"/>
              <a:buChar char="•"/>
            </a:pPr>
            <a:r>
              <a:rPr lang="en-GB" sz="2800" dirty="0">
                <a:latin typeface="Arial Rounded MT Bold" panose="020F0704030504030204" pitchFamily="34" charset="0"/>
              </a:rPr>
              <a:t>Creativity</a:t>
            </a:r>
          </a:p>
          <a:p>
            <a:pPr marL="457189" indent="-457189">
              <a:buFont typeface="Arial" panose="020B0604020202020204" pitchFamily="34" charset="0"/>
              <a:buChar char="•"/>
            </a:pPr>
            <a:r>
              <a:rPr lang="en-GB" sz="2800" dirty="0">
                <a:latin typeface="Arial Rounded MT Bold" panose="020F0704030504030204" pitchFamily="34" charset="0"/>
              </a:rPr>
              <a:t>Time management</a:t>
            </a:r>
          </a:p>
          <a:p>
            <a:pPr marL="457189" indent="-457189">
              <a:buFont typeface="Arial" panose="020B0604020202020204" pitchFamily="34" charset="0"/>
              <a:buChar char="•"/>
            </a:pPr>
            <a:r>
              <a:rPr lang="en-GB" sz="2800" dirty="0">
                <a:latin typeface="Arial Rounded MT Bold" panose="020F0704030504030204" pitchFamily="34" charset="0"/>
              </a:rPr>
              <a:t>Research skills</a:t>
            </a:r>
          </a:p>
          <a:p>
            <a:pPr marL="457189" indent="-457189">
              <a:buFont typeface="Arial" panose="020B0604020202020204" pitchFamily="34" charset="0"/>
              <a:buChar char="•"/>
            </a:pPr>
            <a:r>
              <a:rPr lang="en-GB" sz="2800" dirty="0">
                <a:latin typeface="Arial Rounded MT Bold" panose="020F0704030504030204" pitchFamily="34" charset="0"/>
              </a:rPr>
              <a:t>Confidence</a:t>
            </a:r>
          </a:p>
          <a:p>
            <a:pPr marL="457189" indent="-457189">
              <a:buFont typeface="Arial" panose="020B0604020202020204" pitchFamily="34" charset="0"/>
              <a:buChar char="•"/>
            </a:pPr>
            <a:r>
              <a:rPr lang="en-GB" sz="2800" dirty="0">
                <a:latin typeface="Arial Rounded MT Bold" panose="020F0704030504030204" pitchFamily="34" charset="0"/>
              </a:rPr>
              <a:t>IT Literacy</a:t>
            </a:r>
          </a:p>
        </p:txBody>
      </p:sp>
      <p:pic>
        <p:nvPicPr>
          <p:cNvPr id="18" name="Picture 2" descr="Image result for male graduating student manchester">
            <a:extLst>
              <a:ext uri="{FF2B5EF4-FFF2-40B4-BE49-F238E27FC236}">
                <a16:creationId xmlns:a16="http://schemas.microsoft.com/office/drawing/2014/main" id="{57AA2767-3790-4B44-8E01-E37AF88B0641}"/>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8573" b="9204"/>
          <a:stretch/>
        </p:blipFill>
        <p:spPr bwMode="auto">
          <a:xfrm>
            <a:off x="364026" y="2187015"/>
            <a:ext cx="2739018" cy="269441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a:extLst>
              <a:ext uri="{FF2B5EF4-FFF2-40B4-BE49-F238E27FC236}">
                <a16:creationId xmlns:a16="http://schemas.microsoft.com/office/drawing/2014/main" id="{9F2334C9-3657-4105-A9EE-D1648EB165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025" y="5064914"/>
            <a:ext cx="2815565" cy="15837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TextBox 20">
            <a:extLst>
              <a:ext uri="{FF2B5EF4-FFF2-40B4-BE49-F238E27FC236}">
                <a16:creationId xmlns:a16="http://schemas.microsoft.com/office/drawing/2014/main" id="{42DCF0E8-6FD7-4221-ACFE-08A53CDF53E8}"/>
              </a:ext>
            </a:extLst>
          </p:cNvPr>
          <p:cNvSpPr txBox="1"/>
          <p:nvPr/>
        </p:nvSpPr>
        <p:spPr>
          <a:xfrm>
            <a:off x="6528495" y="3337015"/>
            <a:ext cx="5415852" cy="2246769"/>
          </a:xfrm>
          <a:prstGeom prst="rect">
            <a:avLst/>
          </a:prstGeom>
          <a:solidFill>
            <a:schemeClr val="accent3"/>
          </a:solidFill>
        </p:spPr>
        <p:txBody>
          <a:bodyPr wrap="square" rtlCol="0">
            <a:spAutoFit/>
          </a:bodyPr>
          <a:lstStyle/>
          <a:p>
            <a:r>
              <a:rPr lang="en-GB" sz="2800" dirty="0">
                <a:solidFill>
                  <a:schemeClr val="bg1"/>
                </a:solidFill>
              </a:rPr>
              <a:t>Maxwell studied Media and Communications and is now working in media as a production runner. His degree relates directly to his career!</a:t>
            </a:r>
            <a:endParaRPr lang="en-GB" sz="2800" b="1" dirty="0">
              <a:solidFill>
                <a:schemeClr val="bg1"/>
              </a:solidFill>
            </a:endParaRPr>
          </a:p>
        </p:txBody>
      </p:sp>
      <p:sp>
        <p:nvSpPr>
          <p:cNvPr id="22" name="Oval 21">
            <a:extLst>
              <a:ext uri="{FF2B5EF4-FFF2-40B4-BE49-F238E27FC236}">
                <a16:creationId xmlns:a16="http://schemas.microsoft.com/office/drawing/2014/main" id="{7E1B2DBB-4436-499E-A6E9-AF56CA64F122}"/>
              </a:ext>
            </a:extLst>
          </p:cNvPr>
          <p:cNvSpPr/>
          <p:nvPr/>
        </p:nvSpPr>
        <p:spPr>
          <a:xfrm rot="530469">
            <a:off x="7133452" y="219757"/>
            <a:ext cx="4705572" cy="318491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A production runner works on production sets, helping where they are needed. This may involve tidying the set, office administration, arranging transport, and a whole host of other duties. It is a very varied role!</a:t>
            </a:r>
          </a:p>
        </p:txBody>
      </p:sp>
    </p:spTree>
    <p:extLst>
      <p:ext uri="{BB962C8B-B14F-4D97-AF65-F5344CB8AC3E}">
        <p14:creationId xmlns:p14="http://schemas.microsoft.com/office/powerpoint/2010/main" val="3695335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32"/>
                                        </p:tgtEl>
                                      </p:cBhvr>
                                    </p:animEffect>
                                    <p:animScale>
                                      <p:cBhvr>
                                        <p:cTn id="7" dur="250" autoRev="1" fill="hold"/>
                                        <p:tgtEl>
                                          <p:spTgt spid="32"/>
                                        </p:tgtEl>
                                      </p:cBhvr>
                                      <p:by x="105000" y="105000"/>
                                    </p:animScale>
                                  </p:childTnLst>
                                </p:cTn>
                              </p:par>
                              <p:par>
                                <p:cTn id="8" presetID="1" presetClass="exit" presetSubtype="0" fill="hold" grpId="0" nodeType="withEffect">
                                  <p:stCondLst>
                                    <p:cond delay="0"/>
                                  </p:stCondLst>
                                  <p:childTnLst>
                                    <p:set>
                                      <p:cBhvr>
                                        <p:cTn id="9" dur="1" fill="hold">
                                          <p:stCondLst>
                                            <p:cond delay="0"/>
                                          </p:stCondLst>
                                        </p:cTn>
                                        <p:tgtEl>
                                          <p:spTgt spid="31"/>
                                        </p:tgtEl>
                                        <p:attrNameLst>
                                          <p:attrName>style.visibility</p:attrName>
                                        </p:attrNameLst>
                                      </p:cBhvr>
                                      <p:to>
                                        <p:strVal val="hidden"/>
                                      </p:to>
                                    </p:set>
                                  </p:childTnLst>
                                </p:cTn>
                              </p:par>
                              <p:par>
                                <p:cTn id="10" presetID="1" presetClass="exit" presetSubtype="0" fill="hold" grpId="0" nodeType="withEffect">
                                  <p:stCondLst>
                                    <p:cond delay="0"/>
                                  </p:stCondLst>
                                  <p:childTnLst>
                                    <p:set>
                                      <p:cBhvr>
                                        <p:cTn id="11" dur="1" fill="hold">
                                          <p:stCondLst>
                                            <p:cond delay="0"/>
                                          </p:stCondLst>
                                        </p:cTn>
                                        <p:tgtEl>
                                          <p:spTgt spid="30"/>
                                        </p:tgtEl>
                                        <p:attrNameLst>
                                          <p:attrName>style.visibility</p:attrName>
                                        </p:attrNameLst>
                                      </p:cBhvr>
                                      <p:to>
                                        <p:strVal val="hidden"/>
                                      </p:to>
                                    </p:set>
                                  </p:childTnLst>
                                </p:cTn>
                              </p:par>
                              <p:par>
                                <p:cTn id="12" presetID="1" presetClass="exit" presetSubtype="0" fill="hold" grpId="0" nodeType="withEffect">
                                  <p:stCondLst>
                                    <p:cond delay="0"/>
                                  </p:stCondLst>
                                  <p:childTnLst>
                                    <p:set>
                                      <p:cBhvr>
                                        <p:cTn id="13" dur="1" fill="hold">
                                          <p:stCondLst>
                                            <p:cond delay="0"/>
                                          </p:stCondLst>
                                        </p:cTn>
                                        <p:tgtEl>
                                          <p:spTgt spid="29"/>
                                        </p:tgtEl>
                                        <p:attrNameLst>
                                          <p:attrName>style.visibility</p:attrName>
                                        </p:attrNameLst>
                                      </p:cBhvr>
                                      <p:to>
                                        <p:strVal val="hidden"/>
                                      </p:to>
                                    </p:set>
                                  </p:childTnLst>
                                </p:cTn>
                              </p:par>
                              <p:par>
                                <p:cTn id="14" presetID="1" presetClass="exit"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hidden"/>
                                      </p:to>
                                    </p:set>
                                  </p:childTnLst>
                                </p:cTn>
                              </p:par>
                              <p:par>
                                <p:cTn id="16" presetID="1" presetClass="exit" presetSubtype="0" fill="hold" grpId="0" nodeType="withEffect">
                                  <p:stCondLst>
                                    <p:cond delay="0"/>
                                  </p:stCondLst>
                                  <p:childTnLst>
                                    <p:set>
                                      <p:cBhvr>
                                        <p:cTn id="17" dur="1" fill="hold">
                                          <p:stCondLst>
                                            <p:cond delay="0"/>
                                          </p:stCondLst>
                                        </p:cTn>
                                        <p:tgtEl>
                                          <p:spTgt spid="27"/>
                                        </p:tgtEl>
                                        <p:attrNameLst>
                                          <p:attrName>style.visibility</p:attrName>
                                        </p:attrNameLst>
                                      </p:cBhvr>
                                      <p:to>
                                        <p:strVal val="hidden"/>
                                      </p:to>
                                    </p:set>
                                  </p:childTnLst>
                                </p:cTn>
                              </p:par>
                              <p:par>
                                <p:cTn id="18" presetID="1" presetClass="exit" presetSubtype="0" fill="hold" grpId="0" nodeType="withEffect">
                                  <p:stCondLst>
                                    <p:cond delay="0"/>
                                  </p:stCondLst>
                                  <p:childTnLst>
                                    <p:set>
                                      <p:cBhvr>
                                        <p:cTn id="19" dur="1" fill="hold">
                                          <p:stCondLst>
                                            <p:cond delay="0"/>
                                          </p:stCondLst>
                                        </p:cTn>
                                        <p:tgtEl>
                                          <p:spTgt spid="26"/>
                                        </p:tgtEl>
                                        <p:attrNameLst>
                                          <p:attrName>style.visibility</p:attrName>
                                        </p:attrNameLst>
                                      </p:cBhvr>
                                      <p:to>
                                        <p:strVal val="hidden"/>
                                      </p:to>
                                    </p:set>
                                  </p:childTnLst>
                                </p:cTn>
                              </p:par>
                              <p:par>
                                <p:cTn id="20" presetID="1" presetClass="exit"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childTnLst>
                                </p:cTn>
                              </p:par>
                              <p:par>
                                <p:cTn id="26" presetID="26" presetClass="entr" presetSubtype="0"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down)">
                                      <p:cBhvr>
                                        <p:cTn id="28" dur="580">
                                          <p:stCondLst>
                                            <p:cond delay="0"/>
                                          </p:stCondLst>
                                        </p:cTn>
                                        <p:tgtEl>
                                          <p:spTgt spid="22"/>
                                        </p:tgtEl>
                                      </p:cBhvr>
                                    </p:animEffect>
                                    <p:anim calcmode="lin" valueType="num">
                                      <p:cBhvr>
                                        <p:cTn id="29"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34" dur="26">
                                          <p:stCondLst>
                                            <p:cond delay="650"/>
                                          </p:stCondLst>
                                        </p:cTn>
                                        <p:tgtEl>
                                          <p:spTgt spid="22"/>
                                        </p:tgtEl>
                                      </p:cBhvr>
                                      <p:to x="100000" y="60000"/>
                                    </p:animScale>
                                    <p:animScale>
                                      <p:cBhvr>
                                        <p:cTn id="35" dur="166" decel="50000">
                                          <p:stCondLst>
                                            <p:cond delay="676"/>
                                          </p:stCondLst>
                                        </p:cTn>
                                        <p:tgtEl>
                                          <p:spTgt spid="22"/>
                                        </p:tgtEl>
                                      </p:cBhvr>
                                      <p:to x="100000" y="100000"/>
                                    </p:animScale>
                                    <p:animScale>
                                      <p:cBhvr>
                                        <p:cTn id="36" dur="26">
                                          <p:stCondLst>
                                            <p:cond delay="1312"/>
                                          </p:stCondLst>
                                        </p:cTn>
                                        <p:tgtEl>
                                          <p:spTgt spid="22"/>
                                        </p:tgtEl>
                                      </p:cBhvr>
                                      <p:to x="100000" y="80000"/>
                                    </p:animScale>
                                    <p:animScale>
                                      <p:cBhvr>
                                        <p:cTn id="37" dur="166" decel="50000">
                                          <p:stCondLst>
                                            <p:cond delay="1338"/>
                                          </p:stCondLst>
                                        </p:cTn>
                                        <p:tgtEl>
                                          <p:spTgt spid="22"/>
                                        </p:tgtEl>
                                      </p:cBhvr>
                                      <p:to x="100000" y="100000"/>
                                    </p:animScale>
                                    <p:animScale>
                                      <p:cBhvr>
                                        <p:cTn id="38" dur="26">
                                          <p:stCondLst>
                                            <p:cond delay="1642"/>
                                          </p:stCondLst>
                                        </p:cTn>
                                        <p:tgtEl>
                                          <p:spTgt spid="22"/>
                                        </p:tgtEl>
                                      </p:cBhvr>
                                      <p:to x="100000" y="90000"/>
                                    </p:animScale>
                                    <p:animScale>
                                      <p:cBhvr>
                                        <p:cTn id="39" dur="166" decel="50000">
                                          <p:stCondLst>
                                            <p:cond delay="1668"/>
                                          </p:stCondLst>
                                        </p:cTn>
                                        <p:tgtEl>
                                          <p:spTgt spid="22"/>
                                        </p:tgtEl>
                                      </p:cBhvr>
                                      <p:to x="100000" y="100000"/>
                                    </p:animScale>
                                    <p:animScale>
                                      <p:cBhvr>
                                        <p:cTn id="40" dur="26">
                                          <p:stCondLst>
                                            <p:cond delay="1808"/>
                                          </p:stCondLst>
                                        </p:cTn>
                                        <p:tgtEl>
                                          <p:spTgt spid="22"/>
                                        </p:tgtEl>
                                      </p:cBhvr>
                                      <p:to x="100000" y="95000"/>
                                    </p:animScale>
                                    <p:animScale>
                                      <p:cBhvr>
                                        <p:cTn id="41" dur="166" decel="50000">
                                          <p:stCondLst>
                                            <p:cond delay="1834"/>
                                          </p:stCondLst>
                                        </p:cTn>
                                        <p:tgtEl>
                                          <p:spTgt spid="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6" grpId="0" animBg="1"/>
      <p:bldP spid="27" grpId="0" animBg="1"/>
      <p:bldP spid="28" grpId="0" animBg="1"/>
      <p:bldP spid="29" grpId="0" animBg="1"/>
      <p:bldP spid="30" grpId="0" animBg="1"/>
      <p:bldP spid="31" grpId="0" animBg="1"/>
      <p:bldP spid="32" grpId="0" animBg="1"/>
      <p:bldP spid="21" grpId="0" animBg="1"/>
      <p:bldP spid="2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7">
            <a:extLst>
              <a:ext uri="{FF2B5EF4-FFF2-40B4-BE49-F238E27FC236}">
                <a16:creationId xmlns:a16="http://schemas.microsoft.com/office/drawing/2014/main" id="{57ED458E-C6A3-4EED-821A-2EFD02F8F87B}"/>
              </a:ext>
            </a:extLst>
          </p:cNvPr>
          <p:cNvSpPr/>
          <p:nvPr/>
        </p:nvSpPr>
        <p:spPr>
          <a:xfrm>
            <a:off x="6528497" y="189574"/>
            <a:ext cx="5415852" cy="781976"/>
          </a:xfrm>
          <a:prstGeom prst="roundRect">
            <a:avLst/>
          </a:prstGeom>
          <a:solidFill>
            <a:schemeClr val="accent2"/>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Psychology – University of Leeds</a:t>
            </a:r>
          </a:p>
        </p:txBody>
      </p:sp>
      <p:sp>
        <p:nvSpPr>
          <p:cNvPr id="26" name="Rounded Rectangle 7">
            <a:extLst>
              <a:ext uri="{FF2B5EF4-FFF2-40B4-BE49-F238E27FC236}">
                <a16:creationId xmlns:a16="http://schemas.microsoft.com/office/drawing/2014/main" id="{2DA25B27-2160-4850-884C-4D8AE47AC0C3}"/>
              </a:ext>
            </a:extLst>
          </p:cNvPr>
          <p:cNvSpPr/>
          <p:nvPr/>
        </p:nvSpPr>
        <p:spPr>
          <a:xfrm>
            <a:off x="6528497" y="971550"/>
            <a:ext cx="5415852" cy="781976"/>
          </a:xfrm>
          <a:prstGeom prst="roundRect">
            <a:avLst/>
          </a:prstGeom>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Fine Art – University of Liverpool</a:t>
            </a:r>
          </a:p>
        </p:txBody>
      </p:sp>
      <p:sp>
        <p:nvSpPr>
          <p:cNvPr id="27" name="Rounded Rectangle 7">
            <a:extLst>
              <a:ext uri="{FF2B5EF4-FFF2-40B4-BE49-F238E27FC236}">
                <a16:creationId xmlns:a16="http://schemas.microsoft.com/office/drawing/2014/main" id="{C9A40D9F-BF9F-455D-9B00-13173B07E83C}"/>
              </a:ext>
            </a:extLst>
          </p:cNvPr>
          <p:cNvSpPr/>
          <p:nvPr/>
        </p:nvSpPr>
        <p:spPr>
          <a:xfrm>
            <a:off x="6528497" y="1753526"/>
            <a:ext cx="5415852" cy="781976"/>
          </a:xfrm>
          <a:prstGeom prst="roundRect">
            <a:avLst/>
          </a:prstGeom>
          <a:solidFill>
            <a:schemeClr val="accent1"/>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Lab Scientist Degree Apprenticeship - Manchester Metropolitan University</a:t>
            </a:r>
            <a:endParaRPr lang="en-GB" sz="3200" dirty="0">
              <a:latin typeface="Arial Rounded MT Bold" panose="020F0704030504030204" pitchFamily="34" charset="0"/>
            </a:endParaRPr>
          </a:p>
        </p:txBody>
      </p:sp>
      <p:sp>
        <p:nvSpPr>
          <p:cNvPr id="28" name="Rounded Rectangle 7">
            <a:extLst>
              <a:ext uri="{FF2B5EF4-FFF2-40B4-BE49-F238E27FC236}">
                <a16:creationId xmlns:a16="http://schemas.microsoft.com/office/drawing/2014/main" id="{70C5BC38-F89D-4D93-8B7D-1CBC656CD471}"/>
              </a:ext>
            </a:extLst>
          </p:cNvPr>
          <p:cNvSpPr/>
          <p:nvPr/>
        </p:nvSpPr>
        <p:spPr>
          <a:xfrm>
            <a:off x="6528497" y="2535502"/>
            <a:ext cx="5415852" cy="781976"/>
          </a:xfrm>
          <a:prstGeom prst="roundRect">
            <a:avLst/>
          </a:prstGeom>
          <a:solidFill>
            <a:schemeClr val="accent4"/>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Civil Engineering – Newcastle University</a:t>
            </a:r>
          </a:p>
        </p:txBody>
      </p:sp>
      <p:sp>
        <p:nvSpPr>
          <p:cNvPr id="29" name="Rounded Rectangle 7">
            <a:extLst>
              <a:ext uri="{FF2B5EF4-FFF2-40B4-BE49-F238E27FC236}">
                <a16:creationId xmlns:a16="http://schemas.microsoft.com/office/drawing/2014/main" id="{57A36AC5-4869-4A24-8683-AF510F9F7160}"/>
              </a:ext>
            </a:extLst>
          </p:cNvPr>
          <p:cNvSpPr/>
          <p:nvPr/>
        </p:nvSpPr>
        <p:spPr>
          <a:xfrm>
            <a:off x="6528497" y="3317478"/>
            <a:ext cx="5415852" cy="781976"/>
          </a:xfrm>
          <a:prstGeom prst="roundRect">
            <a:avLst/>
          </a:prstGeom>
          <a:solidFill>
            <a:schemeClr val="accent2"/>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English with Philosophy – University of Sheffield</a:t>
            </a:r>
          </a:p>
        </p:txBody>
      </p:sp>
      <p:sp>
        <p:nvSpPr>
          <p:cNvPr id="30" name="Rounded Rectangle 7">
            <a:extLst>
              <a:ext uri="{FF2B5EF4-FFF2-40B4-BE49-F238E27FC236}">
                <a16:creationId xmlns:a16="http://schemas.microsoft.com/office/drawing/2014/main" id="{55DA546E-92C4-42DC-AA26-B5456C682F45}"/>
              </a:ext>
            </a:extLst>
          </p:cNvPr>
          <p:cNvSpPr/>
          <p:nvPr/>
        </p:nvSpPr>
        <p:spPr>
          <a:xfrm>
            <a:off x="6528495" y="4099454"/>
            <a:ext cx="5415853" cy="781976"/>
          </a:xfrm>
          <a:prstGeom prst="roundRect">
            <a:avLst/>
          </a:prstGeom>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Finance – University of Leicester</a:t>
            </a:r>
          </a:p>
        </p:txBody>
      </p:sp>
      <p:sp>
        <p:nvSpPr>
          <p:cNvPr id="31" name="Rounded Rectangle 7">
            <a:extLst>
              <a:ext uri="{FF2B5EF4-FFF2-40B4-BE49-F238E27FC236}">
                <a16:creationId xmlns:a16="http://schemas.microsoft.com/office/drawing/2014/main" id="{9131E41A-5CF7-45B2-B41A-14AEDEC72872}"/>
              </a:ext>
            </a:extLst>
          </p:cNvPr>
          <p:cNvSpPr/>
          <p:nvPr/>
        </p:nvSpPr>
        <p:spPr>
          <a:xfrm>
            <a:off x="6528497" y="4881430"/>
            <a:ext cx="5415852" cy="781976"/>
          </a:xfrm>
          <a:prstGeom prst="roundRect">
            <a:avLst/>
          </a:prstGeom>
          <a:solidFill>
            <a:schemeClr val="accent1"/>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Event Management – Sheffield Hallam University</a:t>
            </a:r>
            <a:endParaRPr lang="en-GB" sz="3200" dirty="0">
              <a:latin typeface="Arial Rounded MT Bold" panose="020F0704030504030204" pitchFamily="34" charset="0"/>
            </a:endParaRPr>
          </a:p>
        </p:txBody>
      </p:sp>
      <p:sp>
        <p:nvSpPr>
          <p:cNvPr id="32" name="Rounded Rectangle 7">
            <a:extLst>
              <a:ext uri="{FF2B5EF4-FFF2-40B4-BE49-F238E27FC236}">
                <a16:creationId xmlns:a16="http://schemas.microsoft.com/office/drawing/2014/main" id="{1458E124-B355-468D-A5B5-CDBBD9094D5A}"/>
              </a:ext>
            </a:extLst>
          </p:cNvPr>
          <p:cNvSpPr/>
          <p:nvPr/>
        </p:nvSpPr>
        <p:spPr>
          <a:xfrm>
            <a:off x="6528497" y="5663406"/>
            <a:ext cx="5415852" cy="781976"/>
          </a:xfrm>
          <a:prstGeom prst="roundRect">
            <a:avLst/>
          </a:prstGeom>
          <a:solidFill>
            <a:schemeClr val="accent4"/>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Media and Communications - Birmingham City University</a:t>
            </a:r>
          </a:p>
        </p:txBody>
      </p:sp>
      <p:sp>
        <p:nvSpPr>
          <p:cNvPr id="15" name="Rectangle 14">
            <a:extLst>
              <a:ext uri="{FF2B5EF4-FFF2-40B4-BE49-F238E27FC236}">
                <a16:creationId xmlns:a16="http://schemas.microsoft.com/office/drawing/2014/main" id="{9C4F1DBC-FBE9-4012-A284-94C0BE321DC2}"/>
              </a:ext>
            </a:extLst>
          </p:cNvPr>
          <p:cNvSpPr/>
          <p:nvPr/>
        </p:nvSpPr>
        <p:spPr>
          <a:xfrm>
            <a:off x="247651" y="188640"/>
            <a:ext cx="5848349" cy="1080120"/>
          </a:xfrm>
          <a:prstGeom prst="rect">
            <a:avLst/>
          </a:prstGeom>
          <a:solidFill>
            <a:schemeClr val="accent3"/>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4800" b="1" dirty="0">
                <a:latin typeface="Arial Rounded MT Bold" panose="020F0704030504030204" pitchFamily="34" charset="0"/>
              </a:rPr>
              <a:t>Jasmin</a:t>
            </a:r>
          </a:p>
        </p:txBody>
      </p:sp>
      <p:pic>
        <p:nvPicPr>
          <p:cNvPr id="20" name="Picture 2">
            <a:extLst>
              <a:ext uri="{FF2B5EF4-FFF2-40B4-BE49-F238E27FC236}">
                <a16:creationId xmlns:a16="http://schemas.microsoft.com/office/drawing/2014/main" id="{771EC80C-7358-424D-8A16-A58912D5418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257" r="35365" b="10858"/>
          <a:stretch/>
        </p:blipFill>
        <p:spPr bwMode="auto">
          <a:xfrm>
            <a:off x="247651" y="2141114"/>
            <a:ext cx="2739547" cy="31313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TextBox 20">
            <a:extLst>
              <a:ext uri="{FF2B5EF4-FFF2-40B4-BE49-F238E27FC236}">
                <a16:creationId xmlns:a16="http://schemas.microsoft.com/office/drawing/2014/main" id="{88B64723-2F47-42FD-AC89-6394A387FEE0}"/>
              </a:ext>
            </a:extLst>
          </p:cNvPr>
          <p:cNvSpPr txBox="1"/>
          <p:nvPr/>
        </p:nvSpPr>
        <p:spPr>
          <a:xfrm>
            <a:off x="3078510" y="2003394"/>
            <a:ext cx="3112740" cy="4862866"/>
          </a:xfrm>
          <a:prstGeom prst="rect">
            <a:avLst/>
          </a:prstGeom>
          <a:noFill/>
        </p:spPr>
        <p:txBody>
          <a:bodyPr wrap="square" lIns="121917" tIns="60958" rIns="121917" bIns="60958" rtlCol="0">
            <a:spAutoFit/>
          </a:bodyPr>
          <a:lstStyle/>
          <a:p>
            <a:pPr marL="342900" indent="-342900">
              <a:buFont typeface="Arial" panose="020B0604020202020204" pitchFamily="34" charset="0"/>
              <a:buChar char="•"/>
            </a:pPr>
            <a:r>
              <a:rPr lang="en-GB" sz="2800" dirty="0">
                <a:latin typeface="Arial Rounded MT Bold" panose="020F0704030504030204" pitchFamily="34" charset="0"/>
              </a:rPr>
              <a:t>Teaching experience</a:t>
            </a:r>
          </a:p>
          <a:p>
            <a:pPr marL="342900" indent="-342900">
              <a:buFont typeface="Arial" panose="020B0604020202020204" pitchFamily="34" charset="0"/>
              <a:buChar char="•"/>
            </a:pPr>
            <a:r>
              <a:rPr lang="en-GB" sz="2800" dirty="0">
                <a:latin typeface="Arial Rounded MT Bold" panose="020F0704030504030204" pitchFamily="34" charset="0"/>
              </a:rPr>
              <a:t>Core knowledge</a:t>
            </a:r>
          </a:p>
          <a:p>
            <a:pPr marL="342900" indent="-342900">
              <a:buFont typeface="Arial" panose="020B0604020202020204" pitchFamily="34" charset="0"/>
              <a:buChar char="•"/>
            </a:pPr>
            <a:r>
              <a:rPr lang="en-GB" sz="2800" dirty="0">
                <a:latin typeface="Arial Rounded MT Bold" panose="020F0704030504030204" pitchFamily="34" charset="0"/>
              </a:rPr>
              <a:t>Time management</a:t>
            </a:r>
          </a:p>
          <a:p>
            <a:pPr marL="342900" indent="-342900">
              <a:buFont typeface="Arial" panose="020B0604020202020204" pitchFamily="34" charset="0"/>
              <a:buChar char="•"/>
            </a:pPr>
            <a:r>
              <a:rPr lang="en-GB" sz="2800" dirty="0">
                <a:latin typeface="Arial Rounded MT Bold" panose="020F0704030504030204" pitchFamily="34" charset="0"/>
              </a:rPr>
              <a:t>Organisation</a:t>
            </a:r>
          </a:p>
          <a:p>
            <a:pPr marL="342900" indent="-342900">
              <a:buFont typeface="Arial" panose="020B0604020202020204" pitchFamily="34" charset="0"/>
              <a:buChar char="•"/>
            </a:pPr>
            <a:r>
              <a:rPr lang="en-GB" sz="2800" dirty="0">
                <a:latin typeface="Arial Rounded MT Bold" panose="020F0704030504030204" pitchFamily="34" charset="0"/>
              </a:rPr>
              <a:t>Confidence</a:t>
            </a:r>
          </a:p>
          <a:p>
            <a:pPr marL="342900" indent="-342900">
              <a:buFont typeface="Arial" panose="020B0604020202020204" pitchFamily="34" charset="0"/>
              <a:buChar char="•"/>
            </a:pPr>
            <a:r>
              <a:rPr lang="en-GB" sz="2800" dirty="0">
                <a:latin typeface="Arial Rounded MT Bold" panose="020F0704030504030204" pitchFamily="34" charset="0"/>
              </a:rPr>
              <a:t>Creativity</a:t>
            </a:r>
          </a:p>
          <a:p>
            <a:pPr marL="342900" indent="-342900">
              <a:buFont typeface="Arial" panose="020B0604020202020204" pitchFamily="34" charset="0"/>
              <a:buChar char="•"/>
            </a:pPr>
            <a:r>
              <a:rPr lang="en-GB" sz="2800" dirty="0">
                <a:latin typeface="Arial Rounded MT Bold" panose="020F0704030504030204" pitchFamily="34" charset="0"/>
              </a:rPr>
              <a:t>Presentation skills</a:t>
            </a:r>
          </a:p>
        </p:txBody>
      </p:sp>
      <p:pic>
        <p:nvPicPr>
          <p:cNvPr id="22" name="Picture 2">
            <a:extLst>
              <a:ext uri="{FF2B5EF4-FFF2-40B4-BE49-F238E27FC236}">
                <a16:creationId xmlns:a16="http://schemas.microsoft.com/office/drawing/2014/main" id="{22BEB849-EEC1-4F9D-B65A-B0FD524678F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4326" b="24611"/>
          <a:stretch/>
        </p:blipFill>
        <p:spPr bwMode="auto">
          <a:xfrm>
            <a:off x="98935" y="5515767"/>
            <a:ext cx="2979575" cy="10867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3" name="TextBox 22">
            <a:extLst>
              <a:ext uri="{FF2B5EF4-FFF2-40B4-BE49-F238E27FC236}">
                <a16:creationId xmlns:a16="http://schemas.microsoft.com/office/drawing/2014/main" id="{6D3506FD-B2AA-49EF-A03E-3CD83FD66B59}"/>
              </a:ext>
            </a:extLst>
          </p:cNvPr>
          <p:cNvSpPr txBox="1"/>
          <p:nvPr/>
        </p:nvSpPr>
        <p:spPr>
          <a:xfrm>
            <a:off x="915841" y="1309689"/>
            <a:ext cx="7646640" cy="1272143"/>
          </a:xfrm>
          <a:prstGeom prst="rect">
            <a:avLst/>
          </a:prstGeom>
          <a:noFill/>
        </p:spPr>
        <p:txBody>
          <a:bodyPr wrap="square" lIns="121917" tIns="60958" rIns="121917" bIns="60958" rtlCol="0">
            <a:spAutoFit/>
          </a:bodyPr>
          <a:lstStyle/>
          <a:p>
            <a:r>
              <a:rPr lang="en-GB" sz="3700" dirty="0">
                <a:latin typeface="Arial Rounded MT Bold" panose="020F0704030504030204" pitchFamily="34" charset="0"/>
              </a:rPr>
              <a:t>Economics Teacher</a:t>
            </a:r>
          </a:p>
          <a:p>
            <a:endParaRPr lang="en-GB" sz="3700" dirty="0">
              <a:latin typeface="Arial Rounded MT Bold" panose="020F0704030504030204" pitchFamily="34" charset="0"/>
            </a:endParaRPr>
          </a:p>
        </p:txBody>
      </p:sp>
      <p:sp>
        <p:nvSpPr>
          <p:cNvPr id="16" name="TextBox 15">
            <a:extLst>
              <a:ext uri="{FF2B5EF4-FFF2-40B4-BE49-F238E27FC236}">
                <a16:creationId xmlns:a16="http://schemas.microsoft.com/office/drawing/2014/main" id="{F1D22F9A-6CBC-4100-9432-586B63FE552A}"/>
              </a:ext>
            </a:extLst>
          </p:cNvPr>
          <p:cNvSpPr txBox="1"/>
          <p:nvPr/>
        </p:nvSpPr>
        <p:spPr>
          <a:xfrm>
            <a:off x="6528495" y="2208294"/>
            <a:ext cx="5415852" cy="1815882"/>
          </a:xfrm>
          <a:prstGeom prst="rect">
            <a:avLst/>
          </a:prstGeom>
          <a:solidFill>
            <a:schemeClr val="accent2"/>
          </a:solidFill>
        </p:spPr>
        <p:txBody>
          <a:bodyPr wrap="square" rtlCol="0">
            <a:spAutoFit/>
          </a:bodyPr>
          <a:lstStyle/>
          <a:p>
            <a:r>
              <a:rPr lang="en-GB" sz="2800" dirty="0">
                <a:solidFill>
                  <a:schemeClr val="bg1"/>
                </a:solidFill>
              </a:rPr>
              <a:t>Jasmin’s degree in finance relates to her job as an economics teacher. However, any degree can open the door to teaching!</a:t>
            </a:r>
            <a:endParaRPr lang="en-GB" sz="2800" b="1" dirty="0">
              <a:solidFill>
                <a:schemeClr val="bg1"/>
              </a:solidFill>
            </a:endParaRPr>
          </a:p>
        </p:txBody>
      </p:sp>
      <p:sp>
        <p:nvSpPr>
          <p:cNvPr id="17" name="Oval 16">
            <a:extLst>
              <a:ext uri="{FF2B5EF4-FFF2-40B4-BE49-F238E27FC236}">
                <a16:creationId xmlns:a16="http://schemas.microsoft.com/office/drawing/2014/main" id="{DF3C5311-7E26-4AB8-AA4B-EF977172C8BD}"/>
              </a:ext>
            </a:extLst>
          </p:cNvPr>
          <p:cNvSpPr/>
          <p:nvPr/>
        </p:nvSpPr>
        <p:spPr>
          <a:xfrm rot="545911">
            <a:off x="7073607" y="87738"/>
            <a:ext cx="5064822" cy="22137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If you want to become a teacher you can do a degree related to teaching, or do any degree you like followed by a postgraduate teaching course!</a:t>
            </a:r>
          </a:p>
        </p:txBody>
      </p:sp>
    </p:spTree>
    <p:extLst>
      <p:ext uri="{BB962C8B-B14F-4D97-AF65-F5344CB8AC3E}">
        <p14:creationId xmlns:p14="http://schemas.microsoft.com/office/powerpoint/2010/main" val="602698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30"/>
                                        </p:tgtEl>
                                      </p:cBhvr>
                                    </p:animEffect>
                                    <p:animScale>
                                      <p:cBhvr>
                                        <p:cTn id="7" dur="250" autoRev="1" fill="hold"/>
                                        <p:tgtEl>
                                          <p:spTgt spid="30"/>
                                        </p:tgtEl>
                                      </p:cBhvr>
                                      <p:by x="105000" y="105000"/>
                                    </p:animScale>
                                  </p:childTnLst>
                                </p:cTn>
                              </p:par>
                              <p:par>
                                <p:cTn id="8" presetID="1" presetClass="exit"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hidden"/>
                                      </p:to>
                                    </p:set>
                                  </p:childTnLst>
                                </p:cTn>
                              </p:par>
                              <p:par>
                                <p:cTn id="10" presetID="1" presetClass="exit" presetSubtype="0" fill="hold" grpId="0" nodeType="withEffect">
                                  <p:stCondLst>
                                    <p:cond delay="0"/>
                                  </p:stCondLst>
                                  <p:childTnLst>
                                    <p:set>
                                      <p:cBhvr>
                                        <p:cTn id="11" dur="1" fill="hold">
                                          <p:stCondLst>
                                            <p:cond delay="0"/>
                                          </p:stCondLst>
                                        </p:cTn>
                                        <p:tgtEl>
                                          <p:spTgt spid="26"/>
                                        </p:tgtEl>
                                        <p:attrNameLst>
                                          <p:attrName>style.visibility</p:attrName>
                                        </p:attrNameLst>
                                      </p:cBhvr>
                                      <p:to>
                                        <p:strVal val="hidden"/>
                                      </p:to>
                                    </p:set>
                                  </p:childTnLst>
                                </p:cTn>
                              </p:par>
                              <p:par>
                                <p:cTn id="12" presetID="1" presetClass="exit" presetSubtype="0" fill="hold" grpId="0" nodeType="withEffect">
                                  <p:stCondLst>
                                    <p:cond delay="0"/>
                                  </p:stCondLst>
                                  <p:childTnLst>
                                    <p:set>
                                      <p:cBhvr>
                                        <p:cTn id="13" dur="1" fill="hold">
                                          <p:stCondLst>
                                            <p:cond delay="0"/>
                                          </p:stCondLst>
                                        </p:cTn>
                                        <p:tgtEl>
                                          <p:spTgt spid="27"/>
                                        </p:tgtEl>
                                        <p:attrNameLst>
                                          <p:attrName>style.visibility</p:attrName>
                                        </p:attrNameLst>
                                      </p:cBhvr>
                                      <p:to>
                                        <p:strVal val="hidden"/>
                                      </p:to>
                                    </p:set>
                                  </p:childTnLst>
                                </p:cTn>
                              </p:par>
                              <p:par>
                                <p:cTn id="14" presetID="1" presetClass="exit"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hidden"/>
                                      </p:to>
                                    </p:set>
                                  </p:childTnLst>
                                </p:cTn>
                              </p:par>
                              <p:par>
                                <p:cTn id="16" presetID="1" presetClass="exit" presetSubtype="0" fill="hold" grpId="0" nodeType="withEffect">
                                  <p:stCondLst>
                                    <p:cond delay="0"/>
                                  </p:stCondLst>
                                  <p:childTnLst>
                                    <p:set>
                                      <p:cBhvr>
                                        <p:cTn id="17" dur="1" fill="hold">
                                          <p:stCondLst>
                                            <p:cond delay="0"/>
                                          </p:stCondLst>
                                        </p:cTn>
                                        <p:tgtEl>
                                          <p:spTgt spid="29"/>
                                        </p:tgtEl>
                                        <p:attrNameLst>
                                          <p:attrName>style.visibility</p:attrName>
                                        </p:attrNameLst>
                                      </p:cBhvr>
                                      <p:to>
                                        <p:strVal val="hidden"/>
                                      </p:to>
                                    </p:set>
                                  </p:childTnLst>
                                </p:cTn>
                              </p:par>
                              <p:par>
                                <p:cTn id="18" presetID="1" presetClass="exit" presetSubtype="0" fill="hold" grpId="0" nodeType="withEffect">
                                  <p:stCondLst>
                                    <p:cond delay="0"/>
                                  </p:stCondLst>
                                  <p:childTnLst>
                                    <p:set>
                                      <p:cBhvr>
                                        <p:cTn id="19" dur="1" fill="hold">
                                          <p:stCondLst>
                                            <p:cond delay="0"/>
                                          </p:stCondLst>
                                        </p:cTn>
                                        <p:tgtEl>
                                          <p:spTgt spid="31"/>
                                        </p:tgtEl>
                                        <p:attrNameLst>
                                          <p:attrName>style.visibility</p:attrName>
                                        </p:attrNameLst>
                                      </p:cBhvr>
                                      <p:to>
                                        <p:strVal val="hidden"/>
                                      </p:to>
                                    </p:set>
                                  </p:childTnLst>
                                </p:cTn>
                              </p:par>
                              <p:par>
                                <p:cTn id="20" presetID="1" presetClass="exit" presetSubtype="0" fill="hold" grpId="0" nodeType="withEffect">
                                  <p:stCondLst>
                                    <p:cond delay="0"/>
                                  </p:stCondLst>
                                  <p:childTnLst>
                                    <p:set>
                                      <p:cBhvr>
                                        <p:cTn id="21" dur="1" fill="hold">
                                          <p:stCondLst>
                                            <p:cond delay="0"/>
                                          </p:stCondLst>
                                        </p:cTn>
                                        <p:tgtEl>
                                          <p:spTgt spid="32"/>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childTnLst>
                                </p:cTn>
                              </p:par>
                              <p:par>
                                <p:cTn id="26" presetID="26"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down)">
                                      <p:cBhvr>
                                        <p:cTn id="28" dur="580">
                                          <p:stCondLst>
                                            <p:cond delay="0"/>
                                          </p:stCondLst>
                                        </p:cTn>
                                        <p:tgtEl>
                                          <p:spTgt spid="17"/>
                                        </p:tgtEl>
                                      </p:cBhvr>
                                    </p:animEffect>
                                    <p:anim calcmode="lin" valueType="num">
                                      <p:cBhvr>
                                        <p:cTn id="29"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34" dur="26">
                                          <p:stCondLst>
                                            <p:cond delay="650"/>
                                          </p:stCondLst>
                                        </p:cTn>
                                        <p:tgtEl>
                                          <p:spTgt spid="17"/>
                                        </p:tgtEl>
                                      </p:cBhvr>
                                      <p:to x="100000" y="60000"/>
                                    </p:animScale>
                                    <p:animScale>
                                      <p:cBhvr>
                                        <p:cTn id="35" dur="166" decel="50000">
                                          <p:stCondLst>
                                            <p:cond delay="676"/>
                                          </p:stCondLst>
                                        </p:cTn>
                                        <p:tgtEl>
                                          <p:spTgt spid="17"/>
                                        </p:tgtEl>
                                      </p:cBhvr>
                                      <p:to x="100000" y="100000"/>
                                    </p:animScale>
                                    <p:animScale>
                                      <p:cBhvr>
                                        <p:cTn id="36" dur="26">
                                          <p:stCondLst>
                                            <p:cond delay="1312"/>
                                          </p:stCondLst>
                                        </p:cTn>
                                        <p:tgtEl>
                                          <p:spTgt spid="17"/>
                                        </p:tgtEl>
                                      </p:cBhvr>
                                      <p:to x="100000" y="80000"/>
                                    </p:animScale>
                                    <p:animScale>
                                      <p:cBhvr>
                                        <p:cTn id="37" dur="166" decel="50000">
                                          <p:stCondLst>
                                            <p:cond delay="1338"/>
                                          </p:stCondLst>
                                        </p:cTn>
                                        <p:tgtEl>
                                          <p:spTgt spid="17"/>
                                        </p:tgtEl>
                                      </p:cBhvr>
                                      <p:to x="100000" y="100000"/>
                                    </p:animScale>
                                    <p:animScale>
                                      <p:cBhvr>
                                        <p:cTn id="38" dur="26">
                                          <p:stCondLst>
                                            <p:cond delay="1642"/>
                                          </p:stCondLst>
                                        </p:cTn>
                                        <p:tgtEl>
                                          <p:spTgt spid="17"/>
                                        </p:tgtEl>
                                      </p:cBhvr>
                                      <p:to x="100000" y="90000"/>
                                    </p:animScale>
                                    <p:animScale>
                                      <p:cBhvr>
                                        <p:cTn id="39" dur="166" decel="50000">
                                          <p:stCondLst>
                                            <p:cond delay="1668"/>
                                          </p:stCondLst>
                                        </p:cTn>
                                        <p:tgtEl>
                                          <p:spTgt spid="17"/>
                                        </p:tgtEl>
                                      </p:cBhvr>
                                      <p:to x="100000" y="100000"/>
                                    </p:animScale>
                                    <p:animScale>
                                      <p:cBhvr>
                                        <p:cTn id="40" dur="26">
                                          <p:stCondLst>
                                            <p:cond delay="1808"/>
                                          </p:stCondLst>
                                        </p:cTn>
                                        <p:tgtEl>
                                          <p:spTgt spid="17"/>
                                        </p:tgtEl>
                                      </p:cBhvr>
                                      <p:to x="100000" y="95000"/>
                                    </p:animScale>
                                    <p:animScale>
                                      <p:cBhvr>
                                        <p:cTn id="41" dur="166" decel="50000">
                                          <p:stCondLst>
                                            <p:cond delay="1834"/>
                                          </p:stCondLst>
                                        </p:cTn>
                                        <p:tgtEl>
                                          <p:spTgt spid="1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6" grpId="0" animBg="1"/>
      <p:bldP spid="27" grpId="0" animBg="1"/>
      <p:bldP spid="28" grpId="0" animBg="1"/>
      <p:bldP spid="29" grpId="0" animBg="1"/>
      <p:bldP spid="30" grpId="0" animBg="1"/>
      <p:bldP spid="31" grpId="0" animBg="1"/>
      <p:bldP spid="32" grpId="0" animBg="1"/>
      <p:bldP spid="16" grpId="0" animBg="1"/>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7">
            <a:extLst>
              <a:ext uri="{FF2B5EF4-FFF2-40B4-BE49-F238E27FC236}">
                <a16:creationId xmlns:a16="http://schemas.microsoft.com/office/drawing/2014/main" id="{57ED458E-C6A3-4EED-821A-2EFD02F8F87B}"/>
              </a:ext>
            </a:extLst>
          </p:cNvPr>
          <p:cNvSpPr/>
          <p:nvPr/>
        </p:nvSpPr>
        <p:spPr>
          <a:xfrm>
            <a:off x="6528497" y="189574"/>
            <a:ext cx="5415852" cy="781976"/>
          </a:xfrm>
          <a:prstGeom prst="roundRect">
            <a:avLst/>
          </a:prstGeom>
          <a:solidFill>
            <a:schemeClr val="accent2"/>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Psychology – University of Leeds</a:t>
            </a:r>
          </a:p>
        </p:txBody>
      </p:sp>
      <p:sp>
        <p:nvSpPr>
          <p:cNvPr id="26" name="Rounded Rectangle 7">
            <a:extLst>
              <a:ext uri="{FF2B5EF4-FFF2-40B4-BE49-F238E27FC236}">
                <a16:creationId xmlns:a16="http://schemas.microsoft.com/office/drawing/2014/main" id="{2DA25B27-2160-4850-884C-4D8AE47AC0C3}"/>
              </a:ext>
            </a:extLst>
          </p:cNvPr>
          <p:cNvSpPr/>
          <p:nvPr/>
        </p:nvSpPr>
        <p:spPr>
          <a:xfrm>
            <a:off x="6528497" y="971550"/>
            <a:ext cx="5415852" cy="781976"/>
          </a:xfrm>
          <a:prstGeom prst="roundRect">
            <a:avLst/>
          </a:prstGeom>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Fine Art – University of Liverpool</a:t>
            </a:r>
          </a:p>
        </p:txBody>
      </p:sp>
      <p:sp>
        <p:nvSpPr>
          <p:cNvPr id="27" name="Rounded Rectangle 7">
            <a:extLst>
              <a:ext uri="{FF2B5EF4-FFF2-40B4-BE49-F238E27FC236}">
                <a16:creationId xmlns:a16="http://schemas.microsoft.com/office/drawing/2014/main" id="{C9A40D9F-BF9F-455D-9B00-13173B07E83C}"/>
              </a:ext>
            </a:extLst>
          </p:cNvPr>
          <p:cNvSpPr/>
          <p:nvPr/>
        </p:nvSpPr>
        <p:spPr>
          <a:xfrm>
            <a:off x="6528497" y="1753526"/>
            <a:ext cx="5415852" cy="781976"/>
          </a:xfrm>
          <a:prstGeom prst="roundRect">
            <a:avLst/>
          </a:prstGeom>
          <a:solidFill>
            <a:schemeClr val="accent1"/>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Lab Scientist Degree Apprenticeship - Manchester Metropolitan University</a:t>
            </a:r>
            <a:endParaRPr lang="en-GB" sz="3200" dirty="0">
              <a:latin typeface="Arial Rounded MT Bold" panose="020F0704030504030204" pitchFamily="34" charset="0"/>
            </a:endParaRPr>
          </a:p>
        </p:txBody>
      </p:sp>
      <p:sp>
        <p:nvSpPr>
          <p:cNvPr id="28" name="Rounded Rectangle 7">
            <a:extLst>
              <a:ext uri="{FF2B5EF4-FFF2-40B4-BE49-F238E27FC236}">
                <a16:creationId xmlns:a16="http://schemas.microsoft.com/office/drawing/2014/main" id="{70C5BC38-F89D-4D93-8B7D-1CBC656CD471}"/>
              </a:ext>
            </a:extLst>
          </p:cNvPr>
          <p:cNvSpPr/>
          <p:nvPr/>
        </p:nvSpPr>
        <p:spPr>
          <a:xfrm>
            <a:off x="6528497" y="2535502"/>
            <a:ext cx="5415852" cy="781976"/>
          </a:xfrm>
          <a:prstGeom prst="roundRect">
            <a:avLst/>
          </a:prstGeom>
          <a:solidFill>
            <a:schemeClr val="accent4"/>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Civil Engineering – Newcastle University</a:t>
            </a:r>
          </a:p>
        </p:txBody>
      </p:sp>
      <p:sp>
        <p:nvSpPr>
          <p:cNvPr id="29" name="Rounded Rectangle 7">
            <a:extLst>
              <a:ext uri="{FF2B5EF4-FFF2-40B4-BE49-F238E27FC236}">
                <a16:creationId xmlns:a16="http://schemas.microsoft.com/office/drawing/2014/main" id="{57A36AC5-4869-4A24-8683-AF510F9F7160}"/>
              </a:ext>
            </a:extLst>
          </p:cNvPr>
          <p:cNvSpPr/>
          <p:nvPr/>
        </p:nvSpPr>
        <p:spPr>
          <a:xfrm>
            <a:off x="6528497" y="3317478"/>
            <a:ext cx="5415852" cy="781976"/>
          </a:xfrm>
          <a:prstGeom prst="roundRect">
            <a:avLst/>
          </a:prstGeom>
          <a:solidFill>
            <a:schemeClr val="accent2"/>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English with Philosophy – University of Sheffield</a:t>
            </a:r>
          </a:p>
        </p:txBody>
      </p:sp>
      <p:sp>
        <p:nvSpPr>
          <p:cNvPr id="30" name="Rounded Rectangle 7">
            <a:extLst>
              <a:ext uri="{FF2B5EF4-FFF2-40B4-BE49-F238E27FC236}">
                <a16:creationId xmlns:a16="http://schemas.microsoft.com/office/drawing/2014/main" id="{55DA546E-92C4-42DC-AA26-B5456C682F45}"/>
              </a:ext>
            </a:extLst>
          </p:cNvPr>
          <p:cNvSpPr/>
          <p:nvPr/>
        </p:nvSpPr>
        <p:spPr>
          <a:xfrm>
            <a:off x="6528495" y="4099454"/>
            <a:ext cx="5415853" cy="781976"/>
          </a:xfrm>
          <a:prstGeom prst="roundRect">
            <a:avLst/>
          </a:prstGeom>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Finance – University of Leicester</a:t>
            </a:r>
          </a:p>
        </p:txBody>
      </p:sp>
      <p:sp>
        <p:nvSpPr>
          <p:cNvPr id="31" name="Rounded Rectangle 7">
            <a:extLst>
              <a:ext uri="{FF2B5EF4-FFF2-40B4-BE49-F238E27FC236}">
                <a16:creationId xmlns:a16="http://schemas.microsoft.com/office/drawing/2014/main" id="{9131E41A-5CF7-45B2-B41A-14AEDEC72872}"/>
              </a:ext>
            </a:extLst>
          </p:cNvPr>
          <p:cNvSpPr/>
          <p:nvPr/>
        </p:nvSpPr>
        <p:spPr>
          <a:xfrm>
            <a:off x="6528497" y="4881430"/>
            <a:ext cx="5415852" cy="781976"/>
          </a:xfrm>
          <a:prstGeom prst="roundRect">
            <a:avLst/>
          </a:prstGeom>
          <a:solidFill>
            <a:schemeClr val="accent1"/>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Event Management – Sheffield Hallam University</a:t>
            </a:r>
            <a:endParaRPr lang="en-GB" sz="3200" dirty="0">
              <a:latin typeface="Arial Rounded MT Bold" panose="020F0704030504030204" pitchFamily="34" charset="0"/>
            </a:endParaRPr>
          </a:p>
        </p:txBody>
      </p:sp>
      <p:sp>
        <p:nvSpPr>
          <p:cNvPr id="32" name="Rounded Rectangle 7">
            <a:extLst>
              <a:ext uri="{FF2B5EF4-FFF2-40B4-BE49-F238E27FC236}">
                <a16:creationId xmlns:a16="http://schemas.microsoft.com/office/drawing/2014/main" id="{1458E124-B355-468D-A5B5-CDBBD9094D5A}"/>
              </a:ext>
            </a:extLst>
          </p:cNvPr>
          <p:cNvSpPr/>
          <p:nvPr/>
        </p:nvSpPr>
        <p:spPr>
          <a:xfrm>
            <a:off x="6528497" y="5663406"/>
            <a:ext cx="5415852" cy="781976"/>
          </a:xfrm>
          <a:prstGeom prst="roundRect">
            <a:avLst/>
          </a:prstGeom>
          <a:solidFill>
            <a:schemeClr val="accent4"/>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Media and Communications - Birmingham City University</a:t>
            </a:r>
          </a:p>
        </p:txBody>
      </p:sp>
      <p:sp>
        <p:nvSpPr>
          <p:cNvPr id="15" name="Rectangle 14">
            <a:extLst>
              <a:ext uri="{FF2B5EF4-FFF2-40B4-BE49-F238E27FC236}">
                <a16:creationId xmlns:a16="http://schemas.microsoft.com/office/drawing/2014/main" id="{9C4F1DBC-FBE9-4012-A284-94C0BE321DC2}"/>
              </a:ext>
            </a:extLst>
          </p:cNvPr>
          <p:cNvSpPr/>
          <p:nvPr/>
        </p:nvSpPr>
        <p:spPr>
          <a:xfrm>
            <a:off x="247651" y="188640"/>
            <a:ext cx="5848349" cy="1080120"/>
          </a:xfrm>
          <a:prstGeom prst="rect">
            <a:avLst/>
          </a:prstGeom>
          <a:solidFill>
            <a:schemeClr val="accent4"/>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4800" b="1" dirty="0">
                <a:latin typeface="Arial Rounded MT Bold" panose="020F0704030504030204" pitchFamily="34" charset="0"/>
              </a:rPr>
              <a:t>James</a:t>
            </a:r>
          </a:p>
        </p:txBody>
      </p:sp>
      <p:sp>
        <p:nvSpPr>
          <p:cNvPr id="23" name="TextBox 22">
            <a:extLst>
              <a:ext uri="{FF2B5EF4-FFF2-40B4-BE49-F238E27FC236}">
                <a16:creationId xmlns:a16="http://schemas.microsoft.com/office/drawing/2014/main" id="{6D3506FD-B2AA-49EF-A03E-3CD83FD66B59}"/>
              </a:ext>
            </a:extLst>
          </p:cNvPr>
          <p:cNvSpPr txBox="1"/>
          <p:nvPr/>
        </p:nvSpPr>
        <p:spPr>
          <a:xfrm>
            <a:off x="247651" y="1309689"/>
            <a:ext cx="5848349" cy="1231102"/>
          </a:xfrm>
          <a:prstGeom prst="rect">
            <a:avLst/>
          </a:prstGeom>
          <a:noFill/>
        </p:spPr>
        <p:txBody>
          <a:bodyPr wrap="square" lIns="121917" tIns="60958" rIns="121917" bIns="60958" rtlCol="0">
            <a:spAutoFit/>
          </a:bodyPr>
          <a:lstStyle/>
          <a:p>
            <a:r>
              <a:rPr lang="en-GB" sz="3500" dirty="0">
                <a:latin typeface="Arial Rounded MT Bold" panose="020F0704030504030204" pitchFamily="34" charset="0"/>
              </a:rPr>
              <a:t>Freelance Web Developer</a:t>
            </a:r>
          </a:p>
          <a:p>
            <a:endParaRPr lang="en-GB" sz="3700" dirty="0">
              <a:latin typeface="Arial Rounded MT Bold" panose="020F0704030504030204" pitchFamily="34" charset="0"/>
            </a:endParaRPr>
          </a:p>
        </p:txBody>
      </p:sp>
      <p:pic>
        <p:nvPicPr>
          <p:cNvPr id="24" name="Picture 2">
            <a:extLst>
              <a:ext uri="{FF2B5EF4-FFF2-40B4-BE49-F238E27FC236}">
                <a16:creationId xmlns:a16="http://schemas.microsoft.com/office/drawing/2014/main" id="{884542C8-E1FB-4A6B-B953-3497FF44F43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235" r="10222" b="6699"/>
          <a:stretch/>
        </p:blipFill>
        <p:spPr bwMode="auto">
          <a:xfrm>
            <a:off x="247651" y="1945562"/>
            <a:ext cx="2743546" cy="31913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5" name="TextBox 24">
            <a:extLst>
              <a:ext uri="{FF2B5EF4-FFF2-40B4-BE49-F238E27FC236}">
                <a16:creationId xmlns:a16="http://schemas.microsoft.com/office/drawing/2014/main" id="{7F56C247-88A7-49D7-A873-0DA76A0D6913}"/>
              </a:ext>
            </a:extLst>
          </p:cNvPr>
          <p:cNvSpPr txBox="1"/>
          <p:nvPr/>
        </p:nvSpPr>
        <p:spPr>
          <a:xfrm>
            <a:off x="2991197" y="1945562"/>
            <a:ext cx="3352453" cy="4431978"/>
          </a:xfrm>
          <a:prstGeom prst="rect">
            <a:avLst/>
          </a:prstGeom>
          <a:noFill/>
        </p:spPr>
        <p:txBody>
          <a:bodyPr wrap="square" lIns="121917" tIns="60958" rIns="121917" bIns="60958" rtlCol="0">
            <a:spAutoFit/>
          </a:bodyPr>
          <a:lstStyle/>
          <a:p>
            <a:pPr marL="342900" indent="-342900">
              <a:buFont typeface="Arial" panose="020B0604020202020204" pitchFamily="34" charset="0"/>
              <a:buChar char="•"/>
            </a:pPr>
            <a:r>
              <a:rPr lang="en-GB" sz="2800" dirty="0">
                <a:latin typeface="Arial Rounded MT Bold" panose="020F0704030504030204" pitchFamily="34" charset="0"/>
              </a:rPr>
              <a:t>Coding</a:t>
            </a:r>
          </a:p>
          <a:p>
            <a:pPr marL="342900" indent="-342900">
              <a:buFont typeface="Arial" panose="020B0604020202020204" pitchFamily="34" charset="0"/>
              <a:buChar char="•"/>
            </a:pPr>
            <a:r>
              <a:rPr lang="en-GB" sz="2800" dirty="0">
                <a:latin typeface="Arial Rounded MT Bold" panose="020F0704030504030204" pitchFamily="34" charset="0"/>
              </a:rPr>
              <a:t>Professionalism</a:t>
            </a:r>
          </a:p>
          <a:p>
            <a:pPr marL="342900" indent="-342900">
              <a:buFont typeface="Arial" panose="020B0604020202020204" pitchFamily="34" charset="0"/>
              <a:buChar char="•"/>
            </a:pPr>
            <a:r>
              <a:rPr lang="en-GB" sz="2800" dirty="0">
                <a:latin typeface="Arial Rounded MT Bold" panose="020F0704030504030204" pitchFamily="34" charset="0"/>
              </a:rPr>
              <a:t>Time management</a:t>
            </a:r>
          </a:p>
          <a:p>
            <a:pPr marL="342900" indent="-342900">
              <a:buFont typeface="Arial" panose="020B0604020202020204" pitchFamily="34" charset="0"/>
              <a:buChar char="•"/>
            </a:pPr>
            <a:r>
              <a:rPr lang="en-GB" sz="2800" dirty="0">
                <a:latin typeface="Arial Rounded MT Bold" panose="020F0704030504030204" pitchFamily="34" charset="0"/>
              </a:rPr>
              <a:t>Creativity and design</a:t>
            </a:r>
          </a:p>
          <a:p>
            <a:pPr marL="342900" indent="-342900">
              <a:buFont typeface="Arial" panose="020B0604020202020204" pitchFamily="34" charset="0"/>
              <a:buChar char="•"/>
            </a:pPr>
            <a:r>
              <a:rPr lang="en-GB" sz="2800" dirty="0">
                <a:latin typeface="Arial Rounded MT Bold" panose="020F0704030504030204" pitchFamily="34" charset="0"/>
              </a:rPr>
              <a:t>IT Literacy</a:t>
            </a:r>
          </a:p>
          <a:p>
            <a:pPr marL="342900" indent="-342900">
              <a:buFont typeface="Arial" panose="020B0604020202020204" pitchFamily="34" charset="0"/>
              <a:buChar char="•"/>
            </a:pPr>
            <a:r>
              <a:rPr lang="en-GB" sz="2800" dirty="0">
                <a:latin typeface="Arial Rounded MT Bold" panose="020F0704030504030204" pitchFamily="34" charset="0"/>
              </a:rPr>
              <a:t>Finance</a:t>
            </a:r>
          </a:p>
          <a:p>
            <a:pPr marL="342900" indent="-342900">
              <a:buFont typeface="Arial" panose="020B0604020202020204" pitchFamily="34" charset="0"/>
              <a:buChar char="•"/>
            </a:pPr>
            <a:r>
              <a:rPr lang="en-GB" sz="2800" dirty="0">
                <a:latin typeface="Arial Rounded MT Bold" panose="020F0704030504030204" pitchFamily="34" charset="0"/>
              </a:rPr>
              <a:t>Work to deadlines</a:t>
            </a:r>
          </a:p>
        </p:txBody>
      </p:sp>
      <p:pic>
        <p:nvPicPr>
          <p:cNvPr id="33" name="Picture 2">
            <a:extLst>
              <a:ext uri="{FF2B5EF4-FFF2-40B4-BE49-F238E27FC236}">
                <a16:creationId xmlns:a16="http://schemas.microsoft.com/office/drawing/2014/main" id="{91A93815-B0D0-43A8-9703-4A0A719FCF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7118" y="5223910"/>
            <a:ext cx="2754079" cy="1445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4" name="TextBox 33">
            <a:extLst>
              <a:ext uri="{FF2B5EF4-FFF2-40B4-BE49-F238E27FC236}">
                <a16:creationId xmlns:a16="http://schemas.microsoft.com/office/drawing/2014/main" id="{F31400EF-702A-4470-A409-CA6C60ACCCBA}"/>
              </a:ext>
            </a:extLst>
          </p:cNvPr>
          <p:cNvSpPr txBox="1"/>
          <p:nvPr/>
        </p:nvSpPr>
        <p:spPr>
          <a:xfrm>
            <a:off x="6528495" y="1802820"/>
            <a:ext cx="5415852" cy="2246769"/>
          </a:xfrm>
          <a:prstGeom prst="rect">
            <a:avLst/>
          </a:prstGeom>
          <a:solidFill>
            <a:schemeClr val="accent3"/>
          </a:solidFill>
        </p:spPr>
        <p:txBody>
          <a:bodyPr wrap="square" rtlCol="0">
            <a:spAutoFit/>
          </a:bodyPr>
          <a:lstStyle/>
          <a:p>
            <a:r>
              <a:rPr lang="en-GB" sz="2800" dirty="0">
                <a:solidFill>
                  <a:schemeClr val="bg1"/>
                </a:solidFill>
              </a:rPr>
              <a:t>James’ degree does not relate directly to his job but, like Alesha, the skills he learnt whilst studying are used in his job to help him succeed!</a:t>
            </a:r>
            <a:endParaRPr lang="en-GB" sz="2800" b="1" dirty="0">
              <a:solidFill>
                <a:schemeClr val="bg1"/>
              </a:solidFill>
            </a:endParaRPr>
          </a:p>
        </p:txBody>
      </p:sp>
      <p:sp>
        <p:nvSpPr>
          <p:cNvPr id="35" name="Oval 34">
            <a:extLst>
              <a:ext uri="{FF2B5EF4-FFF2-40B4-BE49-F238E27FC236}">
                <a16:creationId xmlns:a16="http://schemas.microsoft.com/office/drawing/2014/main" id="{39E85C1B-DE70-41B3-8413-BE7382D45079}"/>
              </a:ext>
            </a:extLst>
          </p:cNvPr>
          <p:cNvSpPr/>
          <p:nvPr/>
        </p:nvSpPr>
        <p:spPr>
          <a:xfrm rot="545911">
            <a:off x="6777729" y="4210047"/>
            <a:ext cx="5275089" cy="21800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A freelancer is self-employed and takes on contract work for different companies! For example, a freelance artist can be hired by someone to complete a piece of art for them.</a:t>
            </a:r>
          </a:p>
        </p:txBody>
      </p:sp>
    </p:spTree>
    <p:extLst>
      <p:ext uri="{BB962C8B-B14F-4D97-AF65-F5344CB8AC3E}">
        <p14:creationId xmlns:p14="http://schemas.microsoft.com/office/powerpoint/2010/main" val="3498806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12"/>
                                        </p:tgtEl>
                                      </p:cBhvr>
                                    </p:animEffect>
                                    <p:animScale>
                                      <p:cBhvr>
                                        <p:cTn id="7" dur="250" autoRev="1" fill="hold"/>
                                        <p:tgtEl>
                                          <p:spTgt spid="12"/>
                                        </p:tgtEl>
                                      </p:cBhvr>
                                      <p:by x="105000" y="105000"/>
                                    </p:animScale>
                                  </p:childTnLst>
                                </p:cTn>
                              </p:par>
                              <p:par>
                                <p:cTn id="8" presetID="1" presetClass="exit"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hidden"/>
                                      </p:to>
                                    </p:set>
                                  </p:childTnLst>
                                </p:cTn>
                              </p:par>
                              <p:par>
                                <p:cTn id="10" presetID="1" presetClass="exit"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hidden"/>
                                      </p:to>
                                    </p:set>
                                  </p:childTnLst>
                                </p:cTn>
                              </p:par>
                              <p:par>
                                <p:cTn id="12" presetID="1" presetClass="exit" presetSubtype="0" fill="hold" grpId="0" nodeType="withEffect">
                                  <p:stCondLst>
                                    <p:cond delay="0"/>
                                  </p:stCondLst>
                                  <p:childTnLst>
                                    <p:set>
                                      <p:cBhvr>
                                        <p:cTn id="13" dur="1" fill="hold">
                                          <p:stCondLst>
                                            <p:cond delay="0"/>
                                          </p:stCondLst>
                                        </p:cTn>
                                        <p:tgtEl>
                                          <p:spTgt spid="28"/>
                                        </p:tgtEl>
                                        <p:attrNameLst>
                                          <p:attrName>style.visibility</p:attrName>
                                        </p:attrNameLst>
                                      </p:cBhvr>
                                      <p:to>
                                        <p:strVal val="hidden"/>
                                      </p:to>
                                    </p:set>
                                  </p:childTnLst>
                                </p:cTn>
                              </p:par>
                              <p:par>
                                <p:cTn id="14" presetID="1" presetClass="exit"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hidden"/>
                                      </p:to>
                                    </p:set>
                                  </p:childTnLst>
                                </p:cTn>
                              </p:par>
                              <p:par>
                                <p:cTn id="16" presetID="1" presetClass="exit" presetSubtype="0" fill="hold" grpId="0" nodeType="withEffect">
                                  <p:stCondLst>
                                    <p:cond delay="0"/>
                                  </p:stCondLst>
                                  <p:childTnLst>
                                    <p:set>
                                      <p:cBhvr>
                                        <p:cTn id="17" dur="1" fill="hold">
                                          <p:stCondLst>
                                            <p:cond delay="0"/>
                                          </p:stCondLst>
                                        </p:cTn>
                                        <p:tgtEl>
                                          <p:spTgt spid="30"/>
                                        </p:tgtEl>
                                        <p:attrNameLst>
                                          <p:attrName>style.visibility</p:attrName>
                                        </p:attrNameLst>
                                      </p:cBhvr>
                                      <p:to>
                                        <p:strVal val="hidden"/>
                                      </p:to>
                                    </p:set>
                                  </p:childTnLst>
                                </p:cTn>
                              </p:par>
                              <p:par>
                                <p:cTn id="18" presetID="1" presetClass="exit" presetSubtype="0" fill="hold" grpId="0" nodeType="withEffect">
                                  <p:stCondLst>
                                    <p:cond delay="0"/>
                                  </p:stCondLst>
                                  <p:childTnLst>
                                    <p:set>
                                      <p:cBhvr>
                                        <p:cTn id="19" dur="1" fill="hold">
                                          <p:stCondLst>
                                            <p:cond delay="0"/>
                                          </p:stCondLst>
                                        </p:cTn>
                                        <p:tgtEl>
                                          <p:spTgt spid="31"/>
                                        </p:tgtEl>
                                        <p:attrNameLst>
                                          <p:attrName>style.visibility</p:attrName>
                                        </p:attrNameLst>
                                      </p:cBhvr>
                                      <p:to>
                                        <p:strVal val="hidden"/>
                                      </p:to>
                                    </p:set>
                                  </p:childTnLst>
                                </p:cTn>
                              </p:par>
                              <p:par>
                                <p:cTn id="20" presetID="1" presetClass="exit" presetSubtype="0" fill="hold" grpId="0" nodeType="withEffect">
                                  <p:stCondLst>
                                    <p:cond delay="0"/>
                                  </p:stCondLst>
                                  <p:childTnLst>
                                    <p:set>
                                      <p:cBhvr>
                                        <p:cTn id="21" dur="1" fill="hold">
                                          <p:stCondLst>
                                            <p:cond delay="0"/>
                                          </p:stCondLst>
                                        </p:cTn>
                                        <p:tgtEl>
                                          <p:spTgt spid="32"/>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4"/>
                                        </p:tgtEl>
                                        <p:attrNameLst>
                                          <p:attrName>style.visibility</p:attrName>
                                        </p:attrNameLst>
                                      </p:cBhvr>
                                      <p:to>
                                        <p:strVal val="visible"/>
                                      </p:to>
                                    </p:set>
                                  </p:childTnLst>
                                </p:cTn>
                              </p:par>
                              <p:par>
                                <p:cTn id="26" presetID="26" presetClass="entr" presetSubtype="0" fill="hold" grpId="0" nodeType="with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wipe(down)">
                                      <p:cBhvr>
                                        <p:cTn id="28" dur="580">
                                          <p:stCondLst>
                                            <p:cond delay="0"/>
                                          </p:stCondLst>
                                        </p:cTn>
                                        <p:tgtEl>
                                          <p:spTgt spid="35"/>
                                        </p:tgtEl>
                                      </p:cBhvr>
                                    </p:animEffect>
                                    <p:anim calcmode="lin" valueType="num">
                                      <p:cBhvr>
                                        <p:cTn id="29" dur="1822" tmFilter="0,0; 0.14,0.36; 0.43,0.73; 0.71,0.91; 1.0,1.0">
                                          <p:stCondLst>
                                            <p:cond delay="0"/>
                                          </p:stCondLst>
                                        </p:cTn>
                                        <p:tgtEl>
                                          <p:spTgt spid="35"/>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5"/>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5"/>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5"/>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5"/>
                                        </p:tgtEl>
                                        <p:attrNameLst>
                                          <p:attrName>ppt_y</p:attrName>
                                        </p:attrNameLst>
                                      </p:cBhvr>
                                      <p:tavLst>
                                        <p:tav tm="0" fmla="#ppt_y-sin(pi*$)/81">
                                          <p:val>
                                            <p:fltVal val="0"/>
                                          </p:val>
                                        </p:tav>
                                        <p:tav tm="100000">
                                          <p:val>
                                            <p:fltVal val="1"/>
                                          </p:val>
                                        </p:tav>
                                      </p:tavLst>
                                    </p:anim>
                                    <p:animScale>
                                      <p:cBhvr>
                                        <p:cTn id="34" dur="26">
                                          <p:stCondLst>
                                            <p:cond delay="650"/>
                                          </p:stCondLst>
                                        </p:cTn>
                                        <p:tgtEl>
                                          <p:spTgt spid="35"/>
                                        </p:tgtEl>
                                      </p:cBhvr>
                                      <p:to x="100000" y="60000"/>
                                    </p:animScale>
                                    <p:animScale>
                                      <p:cBhvr>
                                        <p:cTn id="35" dur="166" decel="50000">
                                          <p:stCondLst>
                                            <p:cond delay="676"/>
                                          </p:stCondLst>
                                        </p:cTn>
                                        <p:tgtEl>
                                          <p:spTgt spid="35"/>
                                        </p:tgtEl>
                                      </p:cBhvr>
                                      <p:to x="100000" y="100000"/>
                                    </p:animScale>
                                    <p:animScale>
                                      <p:cBhvr>
                                        <p:cTn id="36" dur="26">
                                          <p:stCondLst>
                                            <p:cond delay="1312"/>
                                          </p:stCondLst>
                                        </p:cTn>
                                        <p:tgtEl>
                                          <p:spTgt spid="35"/>
                                        </p:tgtEl>
                                      </p:cBhvr>
                                      <p:to x="100000" y="80000"/>
                                    </p:animScale>
                                    <p:animScale>
                                      <p:cBhvr>
                                        <p:cTn id="37" dur="166" decel="50000">
                                          <p:stCondLst>
                                            <p:cond delay="1338"/>
                                          </p:stCondLst>
                                        </p:cTn>
                                        <p:tgtEl>
                                          <p:spTgt spid="35"/>
                                        </p:tgtEl>
                                      </p:cBhvr>
                                      <p:to x="100000" y="100000"/>
                                    </p:animScale>
                                    <p:animScale>
                                      <p:cBhvr>
                                        <p:cTn id="38" dur="26">
                                          <p:stCondLst>
                                            <p:cond delay="1642"/>
                                          </p:stCondLst>
                                        </p:cTn>
                                        <p:tgtEl>
                                          <p:spTgt spid="35"/>
                                        </p:tgtEl>
                                      </p:cBhvr>
                                      <p:to x="100000" y="90000"/>
                                    </p:animScale>
                                    <p:animScale>
                                      <p:cBhvr>
                                        <p:cTn id="39" dur="166" decel="50000">
                                          <p:stCondLst>
                                            <p:cond delay="1668"/>
                                          </p:stCondLst>
                                        </p:cTn>
                                        <p:tgtEl>
                                          <p:spTgt spid="35"/>
                                        </p:tgtEl>
                                      </p:cBhvr>
                                      <p:to x="100000" y="100000"/>
                                    </p:animScale>
                                    <p:animScale>
                                      <p:cBhvr>
                                        <p:cTn id="40" dur="26">
                                          <p:stCondLst>
                                            <p:cond delay="1808"/>
                                          </p:stCondLst>
                                        </p:cTn>
                                        <p:tgtEl>
                                          <p:spTgt spid="35"/>
                                        </p:tgtEl>
                                      </p:cBhvr>
                                      <p:to x="100000" y="95000"/>
                                    </p:animScale>
                                    <p:animScale>
                                      <p:cBhvr>
                                        <p:cTn id="41" dur="166" decel="50000">
                                          <p:stCondLst>
                                            <p:cond delay="1834"/>
                                          </p:stCondLst>
                                        </p:cTn>
                                        <p:tgtEl>
                                          <p:spTgt spid="3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6" grpId="0" animBg="1"/>
      <p:bldP spid="27" grpId="0" animBg="1"/>
      <p:bldP spid="28" grpId="0" animBg="1"/>
      <p:bldP spid="29" grpId="0" animBg="1"/>
      <p:bldP spid="30" grpId="0" animBg="1"/>
      <p:bldP spid="31" grpId="0" animBg="1"/>
      <p:bldP spid="32" grpId="0" animBg="1"/>
      <p:bldP spid="34" grpId="0" animBg="1"/>
      <p:bldP spid="3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7">
            <a:extLst>
              <a:ext uri="{FF2B5EF4-FFF2-40B4-BE49-F238E27FC236}">
                <a16:creationId xmlns:a16="http://schemas.microsoft.com/office/drawing/2014/main" id="{57ED458E-C6A3-4EED-821A-2EFD02F8F87B}"/>
              </a:ext>
            </a:extLst>
          </p:cNvPr>
          <p:cNvSpPr/>
          <p:nvPr/>
        </p:nvSpPr>
        <p:spPr>
          <a:xfrm>
            <a:off x="6528497" y="189574"/>
            <a:ext cx="5415852" cy="781976"/>
          </a:xfrm>
          <a:prstGeom prst="roundRect">
            <a:avLst/>
          </a:prstGeom>
          <a:solidFill>
            <a:schemeClr val="accent2"/>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Psychology – University of Leeds</a:t>
            </a:r>
          </a:p>
        </p:txBody>
      </p:sp>
      <p:sp>
        <p:nvSpPr>
          <p:cNvPr id="26" name="Rounded Rectangle 7">
            <a:extLst>
              <a:ext uri="{FF2B5EF4-FFF2-40B4-BE49-F238E27FC236}">
                <a16:creationId xmlns:a16="http://schemas.microsoft.com/office/drawing/2014/main" id="{2DA25B27-2160-4850-884C-4D8AE47AC0C3}"/>
              </a:ext>
            </a:extLst>
          </p:cNvPr>
          <p:cNvSpPr/>
          <p:nvPr/>
        </p:nvSpPr>
        <p:spPr>
          <a:xfrm>
            <a:off x="6528497" y="971550"/>
            <a:ext cx="5415852" cy="781976"/>
          </a:xfrm>
          <a:prstGeom prst="roundRect">
            <a:avLst/>
          </a:prstGeom>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Fine Art – University of Liverpool</a:t>
            </a:r>
          </a:p>
        </p:txBody>
      </p:sp>
      <p:sp>
        <p:nvSpPr>
          <p:cNvPr id="27" name="Rounded Rectangle 7">
            <a:extLst>
              <a:ext uri="{FF2B5EF4-FFF2-40B4-BE49-F238E27FC236}">
                <a16:creationId xmlns:a16="http://schemas.microsoft.com/office/drawing/2014/main" id="{C9A40D9F-BF9F-455D-9B00-13173B07E83C}"/>
              </a:ext>
            </a:extLst>
          </p:cNvPr>
          <p:cNvSpPr/>
          <p:nvPr/>
        </p:nvSpPr>
        <p:spPr>
          <a:xfrm>
            <a:off x="6528497" y="1753526"/>
            <a:ext cx="5415852" cy="781976"/>
          </a:xfrm>
          <a:prstGeom prst="roundRect">
            <a:avLst/>
          </a:prstGeom>
          <a:solidFill>
            <a:schemeClr val="accent1"/>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Lab Scientist Degree Apprenticeship - Manchester Metropolitan University</a:t>
            </a:r>
            <a:endParaRPr lang="en-GB" sz="3200" dirty="0">
              <a:latin typeface="Arial Rounded MT Bold" panose="020F0704030504030204" pitchFamily="34" charset="0"/>
            </a:endParaRPr>
          </a:p>
        </p:txBody>
      </p:sp>
      <p:sp>
        <p:nvSpPr>
          <p:cNvPr id="28" name="Rounded Rectangle 7">
            <a:extLst>
              <a:ext uri="{FF2B5EF4-FFF2-40B4-BE49-F238E27FC236}">
                <a16:creationId xmlns:a16="http://schemas.microsoft.com/office/drawing/2014/main" id="{70C5BC38-F89D-4D93-8B7D-1CBC656CD471}"/>
              </a:ext>
            </a:extLst>
          </p:cNvPr>
          <p:cNvSpPr/>
          <p:nvPr/>
        </p:nvSpPr>
        <p:spPr>
          <a:xfrm>
            <a:off x="6528497" y="2535502"/>
            <a:ext cx="5415852" cy="781976"/>
          </a:xfrm>
          <a:prstGeom prst="roundRect">
            <a:avLst/>
          </a:prstGeom>
          <a:solidFill>
            <a:schemeClr val="accent4"/>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Civil Engineering – Newcastle University</a:t>
            </a:r>
          </a:p>
        </p:txBody>
      </p:sp>
      <p:sp>
        <p:nvSpPr>
          <p:cNvPr id="29" name="Rounded Rectangle 7">
            <a:extLst>
              <a:ext uri="{FF2B5EF4-FFF2-40B4-BE49-F238E27FC236}">
                <a16:creationId xmlns:a16="http://schemas.microsoft.com/office/drawing/2014/main" id="{57A36AC5-4869-4A24-8683-AF510F9F7160}"/>
              </a:ext>
            </a:extLst>
          </p:cNvPr>
          <p:cNvSpPr/>
          <p:nvPr/>
        </p:nvSpPr>
        <p:spPr>
          <a:xfrm>
            <a:off x="6528497" y="3317478"/>
            <a:ext cx="5415852" cy="781976"/>
          </a:xfrm>
          <a:prstGeom prst="roundRect">
            <a:avLst/>
          </a:prstGeom>
          <a:solidFill>
            <a:schemeClr val="accent2"/>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English with Philosophy – University of Sheffield</a:t>
            </a:r>
          </a:p>
        </p:txBody>
      </p:sp>
      <p:sp>
        <p:nvSpPr>
          <p:cNvPr id="30" name="Rounded Rectangle 7">
            <a:extLst>
              <a:ext uri="{FF2B5EF4-FFF2-40B4-BE49-F238E27FC236}">
                <a16:creationId xmlns:a16="http://schemas.microsoft.com/office/drawing/2014/main" id="{55DA546E-92C4-42DC-AA26-B5456C682F45}"/>
              </a:ext>
            </a:extLst>
          </p:cNvPr>
          <p:cNvSpPr/>
          <p:nvPr/>
        </p:nvSpPr>
        <p:spPr>
          <a:xfrm>
            <a:off x="6528495" y="4099454"/>
            <a:ext cx="5415853" cy="781976"/>
          </a:xfrm>
          <a:prstGeom prst="roundRect">
            <a:avLst/>
          </a:prstGeom>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Finance – University of Leicester</a:t>
            </a:r>
          </a:p>
        </p:txBody>
      </p:sp>
      <p:sp>
        <p:nvSpPr>
          <p:cNvPr id="31" name="Rounded Rectangle 7">
            <a:extLst>
              <a:ext uri="{FF2B5EF4-FFF2-40B4-BE49-F238E27FC236}">
                <a16:creationId xmlns:a16="http://schemas.microsoft.com/office/drawing/2014/main" id="{9131E41A-5CF7-45B2-B41A-14AEDEC72872}"/>
              </a:ext>
            </a:extLst>
          </p:cNvPr>
          <p:cNvSpPr/>
          <p:nvPr/>
        </p:nvSpPr>
        <p:spPr>
          <a:xfrm>
            <a:off x="6528497" y="4881430"/>
            <a:ext cx="5415852" cy="781976"/>
          </a:xfrm>
          <a:prstGeom prst="roundRect">
            <a:avLst/>
          </a:prstGeom>
          <a:solidFill>
            <a:schemeClr val="accent1"/>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Event Management – Sheffield Hallam University</a:t>
            </a:r>
            <a:endParaRPr lang="en-GB" sz="3200" dirty="0">
              <a:latin typeface="Arial Rounded MT Bold" panose="020F0704030504030204" pitchFamily="34" charset="0"/>
            </a:endParaRPr>
          </a:p>
        </p:txBody>
      </p:sp>
      <p:sp>
        <p:nvSpPr>
          <p:cNvPr id="32" name="Rounded Rectangle 7">
            <a:extLst>
              <a:ext uri="{FF2B5EF4-FFF2-40B4-BE49-F238E27FC236}">
                <a16:creationId xmlns:a16="http://schemas.microsoft.com/office/drawing/2014/main" id="{1458E124-B355-468D-A5B5-CDBBD9094D5A}"/>
              </a:ext>
            </a:extLst>
          </p:cNvPr>
          <p:cNvSpPr/>
          <p:nvPr/>
        </p:nvSpPr>
        <p:spPr>
          <a:xfrm>
            <a:off x="6528497" y="5663406"/>
            <a:ext cx="5415852" cy="781976"/>
          </a:xfrm>
          <a:prstGeom prst="roundRect">
            <a:avLst/>
          </a:prstGeom>
          <a:solidFill>
            <a:schemeClr val="accent4"/>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Media and Communications - Birmingham City University</a:t>
            </a:r>
          </a:p>
        </p:txBody>
      </p:sp>
      <p:sp>
        <p:nvSpPr>
          <p:cNvPr id="15" name="Rectangle 14">
            <a:extLst>
              <a:ext uri="{FF2B5EF4-FFF2-40B4-BE49-F238E27FC236}">
                <a16:creationId xmlns:a16="http://schemas.microsoft.com/office/drawing/2014/main" id="{9C4F1DBC-FBE9-4012-A284-94C0BE321DC2}"/>
              </a:ext>
            </a:extLst>
          </p:cNvPr>
          <p:cNvSpPr/>
          <p:nvPr/>
        </p:nvSpPr>
        <p:spPr>
          <a:xfrm>
            <a:off x="247651" y="188640"/>
            <a:ext cx="5848349" cy="1080120"/>
          </a:xfrm>
          <a:prstGeom prst="rect">
            <a:avLst/>
          </a:prstGeom>
          <a:solidFill>
            <a:schemeClr val="accent5"/>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4800" b="1" dirty="0">
                <a:latin typeface="Arial Rounded MT Bold" panose="020F0704030504030204" pitchFamily="34" charset="0"/>
              </a:rPr>
              <a:t>Rosie</a:t>
            </a:r>
          </a:p>
        </p:txBody>
      </p:sp>
      <p:sp>
        <p:nvSpPr>
          <p:cNvPr id="23" name="TextBox 22">
            <a:extLst>
              <a:ext uri="{FF2B5EF4-FFF2-40B4-BE49-F238E27FC236}">
                <a16:creationId xmlns:a16="http://schemas.microsoft.com/office/drawing/2014/main" id="{6D3506FD-B2AA-49EF-A03E-3CD83FD66B59}"/>
              </a:ext>
            </a:extLst>
          </p:cNvPr>
          <p:cNvSpPr txBox="1"/>
          <p:nvPr/>
        </p:nvSpPr>
        <p:spPr>
          <a:xfrm>
            <a:off x="247651" y="1309689"/>
            <a:ext cx="5848349" cy="1231102"/>
          </a:xfrm>
          <a:prstGeom prst="rect">
            <a:avLst/>
          </a:prstGeom>
          <a:noFill/>
        </p:spPr>
        <p:txBody>
          <a:bodyPr wrap="square" lIns="121917" tIns="60958" rIns="121917" bIns="60958" rtlCol="0">
            <a:spAutoFit/>
          </a:bodyPr>
          <a:lstStyle/>
          <a:p>
            <a:pPr algn="ctr"/>
            <a:r>
              <a:rPr lang="en-GB" sz="3500">
                <a:latin typeface="Arial Rounded MT Bold" panose="020F0704030504030204" pitchFamily="34" charset="0"/>
              </a:rPr>
              <a:t>Festival Promoter</a:t>
            </a:r>
            <a:endParaRPr lang="en-GB" sz="3500" dirty="0">
              <a:latin typeface="Arial Rounded MT Bold" panose="020F0704030504030204" pitchFamily="34" charset="0"/>
            </a:endParaRPr>
          </a:p>
          <a:p>
            <a:endParaRPr lang="en-GB" sz="3700" dirty="0">
              <a:latin typeface="Arial Rounded MT Bold" panose="020F0704030504030204" pitchFamily="34" charset="0"/>
            </a:endParaRPr>
          </a:p>
        </p:txBody>
      </p:sp>
      <p:pic>
        <p:nvPicPr>
          <p:cNvPr id="16" name="Picture 2" descr="Image result for graduate leeds">
            <a:extLst>
              <a:ext uri="{FF2B5EF4-FFF2-40B4-BE49-F238E27FC236}">
                <a16:creationId xmlns:a16="http://schemas.microsoft.com/office/drawing/2014/main" id="{FE6A6162-5311-4FF7-A1D6-18442B5D3B1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905" r="23525" b="18924"/>
          <a:stretch/>
        </p:blipFill>
        <p:spPr bwMode="auto">
          <a:xfrm>
            <a:off x="247650" y="2050338"/>
            <a:ext cx="2409825" cy="310404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3">
            <a:extLst>
              <a:ext uri="{FF2B5EF4-FFF2-40B4-BE49-F238E27FC236}">
                <a16:creationId xmlns:a16="http://schemas.microsoft.com/office/drawing/2014/main" id="{5B0D3A82-15CB-4201-8D85-1F040DC9221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650" y="5340924"/>
            <a:ext cx="2409825" cy="1202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a:extLst>
              <a:ext uri="{FF2B5EF4-FFF2-40B4-BE49-F238E27FC236}">
                <a16:creationId xmlns:a16="http://schemas.microsoft.com/office/drawing/2014/main" id="{A3D1FBDE-FBE6-48B8-981E-F73221B50FC8}"/>
              </a:ext>
            </a:extLst>
          </p:cNvPr>
          <p:cNvSpPr txBox="1"/>
          <p:nvPr/>
        </p:nvSpPr>
        <p:spPr>
          <a:xfrm>
            <a:off x="2657475" y="2144514"/>
            <a:ext cx="3545254" cy="4001091"/>
          </a:xfrm>
          <a:prstGeom prst="rect">
            <a:avLst/>
          </a:prstGeom>
          <a:noFill/>
        </p:spPr>
        <p:txBody>
          <a:bodyPr wrap="square" lIns="121917" tIns="60958" rIns="121917" bIns="60958" rtlCol="0">
            <a:spAutoFit/>
          </a:bodyPr>
          <a:lstStyle/>
          <a:p>
            <a:pPr marL="457189" indent="-457189">
              <a:buFont typeface="Arial" panose="020B0604020202020204" pitchFamily="34" charset="0"/>
              <a:buChar char="•"/>
            </a:pPr>
            <a:r>
              <a:rPr lang="en-GB" sz="2800" dirty="0">
                <a:latin typeface="Arial Rounded MT Bold" panose="020F0704030504030204" pitchFamily="34" charset="0"/>
              </a:rPr>
              <a:t>Organisation</a:t>
            </a:r>
          </a:p>
          <a:p>
            <a:pPr marL="457189" indent="-457189">
              <a:buFont typeface="Arial" panose="020B0604020202020204" pitchFamily="34" charset="0"/>
              <a:buChar char="•"/>
            </a:pPr>
            <a:r>
              <a:rPr lang="en-GB" sz="2800" dirty="0">
                <a:latin typeface="Arial Rounded MT Bold" panose="020F0704030504030204" pitchFamily="34" charset="0"/>
              </a:rPr>
              <a:t>Professionalism</a:t>
            </a:r>
          </a:p>
          <a:p>
            <a:pPr marL="457189" indent="-457189">
              <a:buFont typeface="Arial" panose="020B0604020202020204" pitchFamily="34" charset="0"/>
              <a:buChar char="•"/>
            </a:pPr>
            <a:r>
              <a:rPr lang="en-GB" sz="2800" dirty="0">
                <a:latin typeface="Arial Rounded MT Bold" panose="020F0704030504030204" pitchFamily="34" charset="0"/>
              </a:rPr>
              <a:t>Time management</a:t>
            </a:r>
          </a:p>
          <a:p>
            <a:pPr marL="457189" indent="-457189">
              <a:buFont typeface="Arial" panose="020B0604020202020204" pitchFamily="34" charset="0"/>
              <a:buChar char="•"/>
            </a:pPr>
            <a:r>
              <a:rPr lang="en-GB" sz="2800" dirty="0">
                <a:latin typeface="Arial Rounded MT Bold" panose="020F0704030504030204" pitchFamily="34" charset="0"/>
              </a:rPr>
              <a:t>Core </a:t>
            </a:r>
          </a:p>
          <a:p>
            <a:r>
              <a:rPr lang="en-GB" sz="2800" dirty="0">
                <a:latin typeface="Arial Rounded MT Bold" panose="020F0704030504030204" pitchFamily="34" charset="0"/>
              </a:rPr>
              <a:t>     knowledge</a:t>
            </a:r>
          </a:p>
          <a:p>
            <a:pPr marL="457189" indent="-457189">
              <a:buFont typeface="Arial" panose="020B0604020202020204" pitchFamily="34" charset="0"/>
              <a:buChar char="•"/>
            </a:pPr>
            <a:r>
              <a:rPr lang="en-GB" sz="2800" dirty="0">
                <a:latin typeface="Arial Rounded MT Bold" panose="020F0704030504030204" pitchFamily="34" charset="0"/>
              </a:rPr>
              <a:t>Confidence</a:t>
            </a:r>
          </a:p>
          <a:p>
            <a:pPr marL="457189" indent="-457189">
              <a:buFont typeface="Arial" panose="020B0604020202020204" pitchFamily="34" charset="0"/>
              <a:buChar char="•"/>
            </a:pPr>
            <a:r>
              <a:rPr lang="en-GB" sz="2800" dirty="0">
                <a:latin typeface="Arial Rounded MT Bold" panose="020F0704030504030204" pitchFamily="34" charset="0"/>
              </a:rPr>
              <a:t>Networking</a:t>
            </a:r>
          </a:p>
          <a:p>
            <a:pPr marL="457189" indent="-457189">
              <a:buFont typeface="Arial" panose="020B0604020202020204" pitchFamily="34" charset="0"/>
              <a:buChar char="•"/>
            </a:pPr>
            <a:r>
              <a:rPr lang="en-GB" sz="2800" dirty="0">
                <a:latin typeface="Arial Rounded MT Bold" panose="020F0704030504030204" pitchFamily="34" charset="0"/>
              </a:rPr>
              <a:t>Marketing</a:t>
            </a:r>
            <a:endParaRPr lang="en-GB" sz="3200" dirty="0">
              <a:latin typeface="Arial Rounded MT Bold" panose="020F0704030504030204" pitchFamily="34" charset="0"/>
            </a:endParaRPr>
          </a:p>
        </p:txBody>
      </p:sp>
      <p:sp>
        <p:nvSpPr>
          <p:cNvPr id="19" name="TextBox 18">
            <a:extLst>
              <a:ext uri="{FF2B5EF4-FFF2-40B4-BE49-F238E27FC236}">
                <a16:creationId xmlns:a16="http://schemas.microsoft.com/office/drawing/2014/main" id="{02F12E3C-54AA-4029-BF3C-6D4D7130CD6F}"/>
              </a:ext>
            </a:extLst>
          </p:cNvPr>
          <p:cNvSpPr txBox="1"/>
          <p:nvPr/>
        </p:nvSpPr>
        <p:spPr>
          <a:xfrm>
            <a:off x="6528497" y="2602580"/>
            <a:ext cx="5415852" cy="2246769"/>
          </a:xfrm>
          <a:prstGeom prst="rect">
            <a:avLst/>
          </a:prstGeom>
          <a:solidFill>
            <a:schemeClr val="accent2"/>
          </a:solidFill>
        </p:spPr>
        <p:txBody>
          <a:bodyPr wrap="square" rtlCol="0">
            <a:spAutoFit/>
          </a:bodyPr>
          <a:lstStyle/>
          <a:p>
            <a:r>
              <a:rPr lang="en-GB" sz="2800" dirty="0">
                <a:solidFill>
                  <a:schemeClr val="bg1"/>
                </a:solidFill>
              </a:rPr>
              <a:t>Rosie’s degree is directly related to her job. Other related jobs may have included wedding planner, hotel manager, public relations officer!</a:t>
            </a:r>
            <a:endParaRPr lang="en-GB" sz="2800" b="1" dirty="0">
              <a:solidFill>
                <a:schemeClr val="bg1"/>
              </a:solidFill>
            </a:endParaRPr>
          </a:p>
        </p:txBody>
      </p:sp>
      <p:sp>
        <p:nvSpPr>
          <p:cNvPr id="20" name="Oval 19">
            <a:extLst>
              <a:ext uri="{FF2B5EF4-FFF2-40B4-BE49-F238E27FC236}">
                <a16:creationId xmlns:a16="http://schemas.microsoft.com/office/drawing/2014/main" id="{1AA2C0EA-A45E-4EDA-B6E2-A9F4CAB9321B}"/>
              </a:ext>
            </a:extLst>
          </p:cNvPr>
          <p:cNvSpPr/>
          <p:nvPr/>
        </p:nvSpPr>
        <p:spPr>
          <a:xfrm rot="545911">
            <a:off x="6499622" y="152215"/>
            <a:ext cx="5484915" cy="234565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Networking is particularly important in event management but is a useful skill in all jobs. It means being able to interact with others to exchange information and develop professional or social contacts.</a:t>
            </a:r>
          </a:p>
        </p:txBody>
      </p:sp>
    </p:spTree>
    <p:extLst>
      <p:ext uri="{BB962C8B-B14F-4D97-AF65-F5344CB8AC3E}">
        <p14:creationId xmlns:p14="http://schemas.microsoft.com/office/powerpoint/2010/main" val="313174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31"/>
                                        </p:tgtEl>
                                      </p:cBhvr>
                                    </p:animEffect>
                                    <p:animScale>
                                      <p:cBhvr>
                                        <p:cTn id="7" dur="250" autoRev="1" fill="hold"/>
                                        <p:tgtEl>
                                          <p:spTgt spid="31"/>
                                        </p:tgtEl>
                                      </p:cBhvr>
                                      <p:by x="105000" y="105000"/>
                                    </p:animScale>
                                  </p:childTnLst>
                                </p:cTn>
                              </p:par>
                              <p:par>
                                <p:cTn id="8" presetID="1" presetClass="exit"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hidden"/>
                                      </p:to>
                                    </p:set>
                                  </p:childTnLst>
                                </p:cTn>
                              </p:par>
                              <p:par>
                                <p:cTn id="10" presetID="1" presetClass="exit" presetSubtype="0" fill="hold" grpId="0" nodeType="withEffect">
                                  <p:stCondLst>
                                    <p:cond delay="0"/>
                                  </p:stCondLst>
                                  <p:childTnLst>
                                    <p:set>
                                      <p:cBhvr>
                                        <p:cTn id="11" dur="1" fill="hold">
                                          <p:stCondLst>
                                            <p:cond delay="0"/>
                                          </p:stCondLst>
                                        </p:cTn>
                                        <p:tgtEl>
                                          <p:spTgt spid="26"/>
                                        </p:tgtEl>
                                        <p:attrNameLst>
                                          <p:attrName>style.visibility</p:attrName>
                                        </p:attrNameLst>
                                      </p:cBhvr>
                                      <p:to>
                                        <p:strVal val="hidden"/>
                                      </p:to>
                                    </p:set>
                                  </p:childTnLst>
                                </p:cTn>
                              </p:par>
                              <p:par>
                                <p:cTn id="12" presetID="1" presetClass="exit" presetSubtype="0" fill="hold" grpId="0" nodeType="withEffect">
                                  <p:stCondLst>
                                    <p:cond delay="0"/>
                                  </p:stCondLst>
                                  <p:childTnLst>
                                    <p:set>
                                      <p:cBhvr>
                                        <p:cTn id="13" dur="1" fill="hold">
                                          <p:stCondLst>
                                            <p:cond delay="0"/>
                                          </p:stCondLst>
                                        </p:cTn>
                                        <p:tgtEl>
                                          <p:spTgt spid="27"/>
                                        </p:tgtEl>
                                        <p:attrNameLst>
                                          <p:attrName>style.visibility</p:attrName>
                                        </p:attrNameLst>
                                      </p:cBhvr>
                                      <p:to>
                                        <p:strVal val="hidden"/>
                                      </p:to>
                                    </p:set>
                                  </p:childTnLst>
                                </p:cTn>
                              </p:par>
                              <p:par>
                                <p:cTn id="14" presetID="1" presetClass="exit"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hidden"/>
                                      </p:to>
                                    </p:set>
                                  </p:childTnLst>
                                </p:cTn>
                              </p:par>
                              <p:par>
                                <p:cTn id="16" presetID="1" presetClass="exit" presetSubtype="0" fill="hold" grpId="0" nodeType="withEffect">
                                  <p:stCondLst>
                                    <p:cond delay="0"/>
                                  </p:stCondLst>
                                  <p:childTnLst>
                                    <p:set>
                                      <p:cBhvr>
                                        <p:cTn id="17" dur="1" fill="hold">
                                          <p:stCondLst>
                                            <p:cond delay="0"/>
                                          </p:stCondLst>
                                        </p:cTn>
                                        <p:tgtEl>
                                          <p:spTgt spid="29"/>
                                        </p:tgtEl>
                                        <p:attrNameLst>
                                          <p:attrName>style.visibility</p:attrName>
                                        </p:attrNameLst>
                                      </p:cBhvr>
                                      <p:to>
                                        <p:strVal val="hidden"/>
                                      </p:to>
                                    </p:set>
                                  </p:childTnLst>
                                </p:cTn>
                              </p:par>
                              <p:par>
                                <p:cTn id="18" presetID="1" presetClass="exit"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hidden"/>
                                      </p:to>
                                    </p:set>
                                  </p:childTnLst>
                                </p:cTn>
                              </p:par>
                              <p:par>
                                <p:cTn id="20" presetID="1" presetClass="exit" presetSubtype="0" fill="hold" grpId="0" nodeType="withEffect">
                                  <p:stCondLst>
                                    <p:cond delay="0"/>
                                  </p:stCondLst>
                                  <p:childTnLst>
                                    <p:set>
                                      <p:cBhvr>
                                        <p:cTn id="21" dur="1" fill="hold">
                                          <p:stCondLst>
                                            <p:cond delay="0"/>
                                          </p:stCondLst>
                                        </p:cTn>
                                        <p:tgtEl>
                                          <p:spTgt spid="32"/>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9"/>
                                        </p:tgtEl>
                                        <p:attrNameLst>
                                          <p:attrName>style.visibility</p:attrName>
                                        </p:attrNameLst>
                                      </p:cBhvr>
                                      <p:to>
                                        <p:strVal val="visible"/>
                                      </p:to>
                                    </p:set>
                                  </p:childTnLst>
                                </p:cTn>
                              </p:par>
                              <p:par>
                                <p:cTn id="26" presetID="26" presetClass="entr" presetSubtype="0"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down)">
                                      <p:cBhvr>
                                        <p:cTn id="28" dur="580">
                                          <p:stCondLst>
                                            <p:cond delay="0"/>
                                          </p:stCondLst>
                                        </p:cTn>
                                        <p:tgtEl>
                                          <p:spTgt spid="20"/>
                                        </p:tgtEl>
                                      </p:cBhvr>
                                    </p:animEffect>
                                    <p:anim calcmode="lin" valueType="num">
                                      <p:cBhvr>
                                        <p:cTn id="29"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34" dur="26">
                                          <p:stCondLst>
                                            <p:cond delay="650"/>
                                          </p:stCondLst>
                                        </p:cTn>
                                        <p:tgtEl>
                                          <p:spTgt spid="20"/>
                                        </p:tgtEl>
                                      </p:cBhvr>
                                      <p:to x="100000" y="60000"/>
                                    </p:animScale>
                                    <p:animScale>
                                      <p:cBhvr>
                                        <p:cTn id="35" dur="166" decel="50000">
                                          <p:stCondLst>
                                            <p:cond delay="676"/>
                                          </p:stCondLst>
                                        </p:cTn>
                                        <p:tgtEl>
                                          <p:spTgt spid="20"/>
                                        </p:tgtEl>
                                      </p:cBhvr>
                                      <p:to x="100000" y="100000"/>
                                    </p:animScale>
                                    <p:animScale>
                                      <p:cBhvr>
                                        <p:cTn id="36" dur="26">
                                          <p:stCondLst>
                                            <p:cond delay="1312"/>
                                          </p:stCondLst>
                                        </p:cTn>
                                        <p:tgtEl>
                                          <p:spTgt spid="20"/>
                                        </p:tgtEl>
                                      </p:cBhvr>
                                      <p:to x="100000" y="80000"/>
                                    </p:animScale>
                                    <p:animScale>
                                      <p:cBhvr>
                                        <p:cTn id="37" dur="166" decel="50000">
                                          <p:stCondLst>
                                            <p:cond delay="1338"/>
                                          </p:stCondLst>
                                        </p:cTn>
                                        <p:tgtEl>
                                          <p:spTgt spid="20"/>
                                        </p:tgtEl>
                                      </p:cBhvr>
                                      <p:to x="100000" y="100000"/>
                                    </p:animScale>
                                    <p:animScale>
                                      <p:cBhvr>
                                        <p:cTn id="38" dur="26">
                                          <p:stCondLst>
                                            <p:cond delay="1642"/>
                                          </p:stCondLst>
                                        </p:cTn>
                                        <p:tgtEl>
                                          <p:spTgt spid="20"/>
                                        </p:tgtEl>
                                      </p:cBhvr>
                                      <p:to x="100000" y="90000"/>
                                    </p:animScale>
                                    <p:animScale>
                                      <p:cBhvr>
                                        <p:cTn id="39" dur="166" decel="50000">
                                          <p:stCondLst>
                                            <p:cond delay="1668"/>
                                          </p:stCondLst>
                                        </p:cTn>
                                        <p:tgtEl>
                                          <p:spTgt spid="20"/>
                                        </p:tgtEl>
                                      </p:cBhvr>
                                      <p:to x="100000" y="100000"/>
                                    </p:animScale>
                                    <p:animScale>
                                      <p:cBhvr>
                                        <p:cTn id="40" dur="26">
                                          <p:stCondLst>
                                            <p:cond delay="1808"/>
                                          </p:stCondLst>
                                        </p:cTn>
                                        <p:tgtEl>
                                          <p:spTgt spid="20"/>
                                        </p:tgtEl>
                                      </p:cBhvr>
                                      <p:to x="100000" y="95000"/>
                                    </p:animScale>
                                    <p:animScale>
                                      <p:cBhvr>
                                        <p:cTn id="41" dur="166" decel="50000">
                                          <p:stCondLst>
                                            <p:cond delay="1834"/>
                                          </p:stCondLst>
                                        </p:cTn>
                                        <p:tgtEl>
                                          <p:spTgt spid="2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6" grpId="0" animBg="1"/>
      <p:bldP spid="27" grpId="0" animBg="1"/>
      <p:bldP spid="28" grpId="0" animBg="1"/>
      <p:bldP spid="29" grpId="0" animBg="1"/>
      <p:bldP spid="30" grpId="0" animBg="1"/>
      <p:bldP spid="31" grpId="0" animBg="1"/>
      <p:bldP spid="32" grpId="0" animBg="1"/>
      <p:bldP spid="19" grpId="0" animBg="1"/>
      <p:bldP spid="2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7">
            <a:extLst>
              <a:ext uri="{FF2B5EF4-FFF2-40B4-BE49-F238E27FC236}">
                <a16:creationId xmlns:a16="http://schemas.microsoft.com/office/drawing/2014/main" id="{57ED458E-C6A3-4EED-821A-2EFD02F8F87B}"/>
              </a:ext>
            </a:extLst>
          </p:cNvPr>
          <p:cNvSpPr/>
          <p:nvPr/>
        </p:nvSpPr>
        <p:spPr>
          <a:xfrm>
            <a:off x="6528497" y="189574"/>
            <a:ext cx="5415852" cy="781976"/>
          </a:xfrm>
          <a:prstGeom prst="roundRect">
            <a:avLst/>
          </a:prstGeom>
          <a:solidFill>
            <a:schemeClr val="accent2"/>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Psychology – University of Leeds</a:t>
            </a:r>
          </a:p>
        </p:txBody>
      </p:sp>
      <p:sp>
        <p:nvSpPr>
          <p:cNvPr id="26" name="Rounded Rectangle 7">
            <a:extLst>
              <a:ext uri="{FF2B5EF4-FFF2-40B4-BE49-F238E27FC236}">
                <a16:creationId xmlns:a16="http://schemas.microsoft.com/office/drawing/2014/main" id="{2DA25B27-2160-4850-884C-4D8AE47AC0C3}"/>
              </a:ext>
            </a:extLst>
          </p:cNvPr>
          <p:cNvSpPr/>
          <p:nvPr/>
        </p:nvSpPr>
        <p:spPr>
          <a:xfrm>
            <a:off x="6528497" y="971550"/>
            <a:ext cx="5415852" cy="781976"/>
          </a:xfrm>
          <a:prstGeom prst="roundRect">
            <a:avLst/>
          </a:prstGeom>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Fine Art – University of Liverpool</a:t>
            </a:r>
          </a:p>
        </p:txBody>
      </p:sp>
      <p:sp>
        <p:nvSpPr>
          <p:cNvPr id="27" name="Rounded Rectangle 7">
            <a:extLst>
              <a:ext uri="{FF2B5EF4-FFF2-40B4-BE49-F238E27FC236}">
                <a16:creationId xmlns:a16="http://schemas.microsoft.com/office/drawing/2014/main" id="{C9A40D9F-BF9F-455D-9B00-13173B07E83C}"/>
              </a:ext>
            </a:extLst>
          </p:cNvPr>
          <p:cNvSpPr/>
          <p:nvPr/>
        </p:nvSpPr>
        <p:spPr>
          <a:xfrm>
            <a:off x="6528497" y="1753526"/>
            <a:ext cx="5415852" cy="781976"/>
          </a:xfrm>
          <a:prstGeom prst="roundRect">
            <a:avLst/>
          </a:prstGeom>
          <a:solidFill>
            <a:schemeClr val="accent1"/>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Lab Scientist Degree Apprenticeship - Manchester Metropolitan University</a:t>
            </a:r>
            <a:endParaRPr lang="en-GB" sz="3200" dirty="0">
              <a:latin typeface="Arial Rounded MT Bold" panose="020F0704030504030204" pitchFamily="34" charset="0"/>
            </a:endParaRPr>
          </a:p>
        </p:txBody>
      </p:sp>
      <p:sp>
        <p:nvSpPr>
          <p:cNvPr id="28" name="Rounded Rectangle 7">
            <a:extLst>
              <a:ext uri="{FF2B5EF4-FFF2-40B4-BE49-F238E27FC236}">
                <a16:creationId xmlns:a16="http://schemas.microsoft.com/office/drawing/2014/main" id="{70C5BC38-F89D-4D93-8B7D-1CBC656CD471}"/>
              </a:ext>
            </a:extLst>
          </p:cNvPr>
          <p:cNvSpPr/>
          <p:nvPr/>
        </p:nvSpPr>
        <p:spPr>
          <a:xfrm>
            <a:off x="6528497" y="2535502"/>
            <a:ext cx="5415852" cy="781976"/>
          </a:xfrm>
          <a:prstGeom prst="roundRect">
            <a:avLst/>
          </a:prstGeom>
          <a:solidFill>
            <a:schemeClr val="accent4"/>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Civil Engineering – Newcastle University</a:t>
            </a:r>
          </a:p>
        </p:txBody>
      </p:sp>
      <p:sp>
        <p:nvSpPr>
          <p:cNvPr id="29" name="Rounded Rectangle 7">
            <a:extLst>
              <a:ext uri="{FF2B5EF4-FFF2-40B4-BE49-F238E27FC236}">
                <a16:creationId xmlns:a16="http://schemas.microsoft.com/office/drawing/2014/main" id="{57A36AC5-4869-4A24-8683-AF510F9F7160}"/>
              </a:ext>
            </a:extLst>
          </p:cNvPr>
          <p:cNvSpPr/>
          <p:nvPr/>
        </p:nvSpPr>
        <p:spPr>
          <a:xfrm>
            <a:off x="6528497" y="3317478"/>
            <a:ext cx="5415852" cy="781976"/>
          </a:xfrm>
          <a:prstGeom prst="roundRect">
            <a:avLst/>
          </a:prstGeom>
          <a:solidFill>
            <a:schemeClr val="accent2"/>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English with Philosophy – University of Sheffield</a:t>
            </a:r>
          </a:p>
        </p:txBody>
      </p:sp>
      <p:sp>
        <p:nvSpPr>
          <p:cNvPr id="30" name="Rounded Rectangle 7">
            <a:extLst>
              <a:ext uri="{FF2B5EF4-FFF2-40B4-BE49-F238E27FC236}">
                <a16:creationId xmlns:a16="http://schemas.microsoft.com/office/drawing/2014/main" id="{55DA546E-92C4-42DC-AA26-B5456C682F45}"/>
              </a:ext>
            </a:extLst>
          </p:cNvPr>
          <p:cNvSpPr/>
          <p:nvPr/>
        </p:nvSpPr>
        <p:spPr>
          <a:xfrm>
            <a:off x="6528495" y="4099454"/>
            <a:ext cx="5415853" cy="781976"/>
          </a:xfrm>
          <a:prstGeom prst="roundRect">
            <a:avLst/>
          </a:prstGeom>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Finance – University of Leicester</a:t>
            </a:r>
          </a:p>
        </p:txBody>
      </p:sp>
      <p:sp>
        <p:nvSpPr>
          <p:cNvPr id="31" name="Rounded Rectangle 7">
            <a:extLst>
              <a:ext uri="{FF2B5EF4-FFF2-40B4-BE49-F238E27FC236}">
                <a16:creationId xmlns:a16="http://schemas.microsoft.com/office/drawing/2014/main" id="{9131E41A-5CF7-45B2-B41A-14AEDEC72872}"/>
              </a:ext>
            </a:extLst>
          </p:cNvPr>
          <p:cNvSpPr/>
          <p:nvPr/>
        </p:nvSpPr>
        <p:spPr>
          <a:xfrm>
            <a:off x="6528497" y="4881430"/>
            <a:ext cx="5415852" cy="781976"/>
          </a:xfrm>
          <a:prstGeom prst="roundRect">
            <a:avLst/>
          </a:prstGeom>
          <a:solidFill>
            <a:schemeClr val="accent1"/>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Event Management – Sheffield Hallam University</a:t>
            </a:r>
            <a:endParaRPr lang="en-GB" sz="3200" dirty="0">
              <a:latin typeface="Arial Rounded MT Bold" panose="020F0704030504030204" pitchFamily="34" charset="0"/>
            </a:endParaRPr>
          </a:p>
        </p:txBody>
      </p:sp>
      <p:sp>
        <p:nvSpPr>
          <p:cNvPr id="32" name="Rounded Rectangle 7">
            <a:extLst>
              <a:ext uri="{FF2B5EF4-FFF2-40B4-BE49-F238E27FC236}">
                <a16:creationId xmlns:a16="http://schemas.microsoft.com/office/drawing/2014/main" id="{1458E124-B355-468D-A5B5-CDBBD9094D5A}"/>
              </a:ext>
            </a:extLst>
          </p:cNvPr>
          <p:cNvSpPr/>
          <p:nvPr/>
        </p:nvSpPr>
        <p:spPr>
          <a:xfrm>
            <a:off x="6528497" y="5663406"/>
            <a:ext cx="5415852" cy="781976"/>
          </a:xfrm>
          <a:prstGeom prst="roundRect">
            <a:avLst/>
          </a:prstGeom>
          <a:solidFill>
            <a:schemeClr val="accent4"/>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Media and Communications - Birmingham City University</a:t>
            </a:r>
          </a:p>
        </p:txBody>
      </p:sp>
      <p:sp>
        <p:nvSpPr>
          <p:cNvPr id="15" name="Rectangle 14">
            <a:extLst>
              <a:ext uri="{FF2B5EF4-FFF2-40B4-BE49-F238E27FC236}">
                <a16:creationId xmlns:a16="http://schemas.microsoft.com/office/drawing/2014/main" id="{9C4F1DBC-FBE9-4012-A284-94C0BE321DC2}"/>
              </a:ext>
            </a:extLst>
          </p:cNvPr>
          <p:cNvSpPr/>
          <p:nvPr/>
        </p:nvSpPr>
        <p:spPr>
          <a:xfrm>
            <a:off x="247651" y="188640"/>
            <a:ext cx="5848349" cy="1080120"/>
          </a:xfrm>
          <a:prstGeom prst="rect">
            <a:avLst/>
          </a:prstGeom>
          <a:solidFill>
            <a:schemeClr val="accent1"/>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4800" b="1" dirty="0">
                <a:latin typeface="Arial Rounded MT Bold" panose="020F0704030504030204" pitchFamily="34" charset="0"/>
              </a:rPr>
              <a:t>Mila</a:t>
            </a:r>
          </a:p>
        </p:txBody>
      </p:sp>
      <p:sp>
        <p:nvSpPr>
          <p:cNvPr id="23" name="TextBox 22">
            <a:extLst>
              <a:ext uri="{FF2B5EF4-FFF2-40B4-BE49-F238E27FC236}">
                <a16:creationId xmlns:a16="http://schemas.microsoft.com/office/drawing/2014/main" id="{6D3506FD-B2AA-49EF-A03E-3CD83FD66B59}"/>
              </a:ext>
            </a:extLst>
          </p:cNvPr>
          <p:cNvSpPr txBox="1"/>
          <p:nvPr/>
        </p:nvSpPr>
        <p:spPr>
          <a:xfrm>
            <a:off x="247651" y="1309689"/>
            <a:ext cx="5848349" cy="1231102"/>
          </a:xfrm>
          <a:prstGeom prst="rect">
            <a:avLst/>
          </a:prstGeom>
          <a:noFill/>
        </p:spPr>
        <p:txBody>
          <a:bodyPr wrap="square" lIns="121917" tIns="60958" rIns="121917" bIns="60958" rtlCol="0">
            <a:spAutoFit/>
          </a:bodyPr>
          <a:lstStyle/>
          <a:p>
            <a:pPr algn="ctr"/>
            <a:r>
              <a:rPr lang="en-GB" sz="3500" dirty="0">
                <a:latin typeface="Arial Rounded MT Bold" panose="020F0704030504030204" pitchFamily="34" charset="0"/>
              </a:rPr>
              <a:t>Publishing Intern</a:t>
            </a:r>
          </a:p>
          <a:p>
            <a:endParaRPr lang="en-GB" sz="3700" dirty="0">
              <a:latin typeface="Arial Rounded MT Bold" panose="020F0704030504030204" pitchFamily="34" charset="0"/>
            </a:endParaRPr>
          </a:p>
        </p:txBody>
      </p:sp>
      <p:pic>
        <p:nvPicPr>
          <p:cNvPr id="16" name="Picture 4" descr="https://www.shef.ac.uk/chooseshef/studentProfiles/2018/law-kyra-new340.jpg">
            <a:extLst>
              <a:ext uri="{FF2B5EF4-FFF2-40B4-BE49-F238E27FC236}">
                <a16:creationId xmlns:a16="http://schemas.microsoft.com/office/drawing/2014/main" id="{C6C639D0-74E4-486E-ACC2-8520CADDBF2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078" r="10417" b="10739"/>
          <a:stretch/>
        </p:blipFill>
        <p:spPr bwMode="auto">
          <a:xfrm>
            <a:off x="247650" y="1953815"/>
            <a:ext cx="2563975" cy="319921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a:extLst>
              <a:ext uri="{FF2B5EF4-FFF2-40B4-BE49-F238E27FC236}">
                <a16:creationId xmlns:a16="http://schemas.microsoft.com/office/drawing/2014/main" id="{5C49B20E-B590-4F33-8CDE-557847F67EBF}"/>
              </a:ext>
            </a:extLst>
          </p:cNvPr>
          <p:cNvSpPr/>
          <p:nvPr/>
        </p:nvSpPr>
        <p:spPr>
          <a:xfrm>
            <a:off x="2811624" y="2163258"/>
            <a:ext cx="3472593" cy="4493534"/>
          </a:xfrm>
          <a:prstGeom prst="rect">
            <a:avLst/>
          </a:prstGeom>
        </p:spPr>
        <p:txBody>
          <a:bodyPr wrap="square" lIns="121917" tIns="60958" rIns="121917" bIns="60958">
            <a:spAutoFit/>
          </a:bodyPr>
          <a:lstStyle/>
          <a:p>
            <a:pPr marL="457189" indent="-457189">
              <a:buFont typeface="Arial" panose="020B0604020202020204" pitchFamily="34" charset="0"/>
              <a:buChar char="•"/>
            </a:pPr>
            <a:r>
              <a:rPr lang="en-GB" sz="2800" dirty="0">
                <a:latin typeface="Arial Rounded MT Bold" panose="020F0704030504030204" pitchFamily="34" charset="0"/>
              </a:rPr>
              <a:t>Organisation</a:t>
            </a:r>
          </a:p>
          <a:p>
            <a:pPr marL="457189" indent="-457189">
              <a:buFont typeface="Arial" panose="020B0604020202020204" pitchFamily="34" charset="0"/>
              <a:buChar char="•"/>
            </a:pPr>
            <a:r>
              <a:rPr lang="en-GB" sz="2800" dirty="0">
                <a:latin typeface="Arial Rounded MT Bold" panose="020F0704030504030204" pitchFamily="34" charset="0"/>
              </a:rPr>
              <a:t>Professionalism</a:t>
            </a:r>
          </a:p>
          <a:p>
            <a:pPr marL="457189" indent="-457189">
              <a:buFont typeface="Arial" panose="020B0604020202020204" pitchFamily="34" charset="0"/>
              <a:buChar char="•"/>
            </a:pPr>
            <a:r>
              <a:rPr lang="en-GB" sz="2800" dirty="0">
                <a:latin typeface="Arial Rounded MT Bold" panose="020F0704030504030204" pitchFamily="34" charset="0"/>
              </a:rPr>
              <a:t>Time management</a:t>
            </a:r>
          </a:p>
          <a:p>
            <a:pPr marL="457189" indent="-457189">
              <a:buFont typeface="Arial" panose="020B0604020202020204" pitchFamily="34" charset="0"/>
              <a:buChar char="•"/>
            </a:pPr>
            <a:r>
              <a:rPr lang="en-GB" sz="2800" dirty="0">
                <a:latin typeface="Arial Rounded MT Bold" panose="020F0704030504030204" pitchFamily="34" charset="0"/>
              </a:rPr>
              <a:t>Written and verbal communication</a:t>
            </a:r>
          </a:p>
          <a:p>
            <a:pPr marL="457189" indent="-457189">
              <a:buFont typeface="Arial" panose="020B0604020202020204" pitchFamily="34" charset="0"/>
              <a:buChar char="•"/>
            </a:pPr>
            <a:r>
              <a:rPr lang="en-GB" sz="2800" dirty="0">
                <a:latin typeface="Arial Rounded MT Bold" panose="020F0704030504030204" pitchFamily="34" charset="0"/>
              </a:rPr>
              <a:t>IT proficiency  </a:t>
            </a:r>
          </a:p>
          <a:p>
            <a:pPr marL="457189" indent="-457189">
              <a:buFont typeface="Arial" panose="020B0604020202020204" pitchFamily="34" charset="0"/>
              <a:buChar char="•"/>
            </a:pPr>
            <a:r>
              <a:rPr lang="en-GB" sz="2800" dirty="0">
                <a:latin typeface="Arial Rounded MT Bold" panose="020F0704030504030204" pitchFamily="34" charset="0"/>
              </a:rPr>
              <a:t>Proofreading</a:t>
            </a:r>
          </a:p>
          <a:p>
            <a:pPr marL="457189" indent="-457189">
              <a:buFont typeface="Arial" panose="020B0604020202020204" pitchFamily="34" charset="0"/>
              <a:buChar char="•"/>
            </a:pPr>
            <a:endParaRPr lang="en-GB" sz="3200" dirty="0">
              <a:latin typeface="Arial Rounded MT Bold" panose="020F0704030504030204" pitchFamily="34" charset="0"/>
            </a:endParaRPr>
          </a:p>
        </p:txBody>
      </p:sp>
      <p:pic>
        <p:nvPicPr>
          <p:cNvPr id="18" name="Picture 2">
            <a:extLst>
              <a:ext uri="{FF2B5EF4-FFF2-40B4-BE49-F238E27FC236}">
                <a16:creationId xmlns:a16="http://schemas.microsoft.com/office/drawing/2014/main" id="{296CA487-798F-4304-8BB7-8D266A7351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7649" y="5272418"/>
            <a:ext cx="2563975" cy="1409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TextBox 18">
            <a:extLst>
              <a:ext uri="{FF2B5EF4-FFF2-40B4-BE49-F238E27FC236}">
                <a16:creationId xmlns:a16="http://schemas.microsoft.com/office/drawing/2014/main" id="{D32DAEBF-2167-4E2F-8986-EEC9D7730468}"/>
              </a:ext>
            </a:extLst>
          </p:cNvPr>
          <p:cNvSpPr txBox="1"/>
          <p:nvPr/>
        </p:nvSpPr>
        <p:spPr>
          <a:xfrm>
            <a:off x="6528494" y="4174004"/>
            <a:ext cx="5415852" cy="1815882"/>
          </a:xfrm>
          <a:prstGeom prst="rect">
            <a:avLst/>
          </a:prstGeom>
          <a:solidFill>
            <a:schemeClr val="accent4"/>
          </a:solidFill>
        </p:spPr>
        <p:txBody>
          <a:bodyPr wrap="square" rtlCol="0">
            <a:spAutoFit/>
          </a:bodyPr>
          <a:lstStyle/>
          <a:p>
            <a:r>
              <a:rPr lang="en-GB" sz="2800" dirty="0">
                <a:solidFill>
                  <a:schemeClr val="bg1"/>
                </a:solidFill>
              </a:rPr>
              <a:t>Mila studied two subjects at university, and both can be related to her job, but English is more closely related to her job!</a:t>
            </a:r>
            <a:endParaRPr lang="en-GB" sz="2800" b="1" dirty="0">
              <a:solidFill>
                <a:schemeClr val="bg1"/>
              </a:solidFill>
            </a:endParaRPr>
          </a:p>
        </p:txBody>
      </p:sp>
      <p:sp>
        <p:nvSpPr>
          <p:cNvPr id="20" name="Oval 19">
            <a:extLst>
              <a:ext uri="{FF2B5EF4-FFF2-40B4-BE49-F238E27FC236}">
                <a16:creationId xmlns:a16="http://schemas.microsoft.com/office/drawing/2014/main" id="{960D6B5A-EA26-4A8D-8970-3C0EA71FABF8}"/>
              </a:ext>
            </a:extLst>
          </p:cNvPr>
          <p:cNvSpPr/>
          <p:nvPr/>
        </p:nvSpPr>
        <p:spPr>
          <a:xfrm rot="342263">
            <a:off x="7161614" y="231578"/>
            <a:ext cx="4149612" cy="296155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Internships allow graduates to gain practical experience in a professional setting!</a:t>
            </a:r>
          </a:p>
        </p:txBody>
      </p:sp>
    </p:spTree>
    <p:extLst>
      <p:ext uri="{BB962C8B-B14F-4D97-AF65-F5344CB8AC3E}">
        <p14:creationId xmlns:p14="http://schemas.microsoft.com/office/powerpoint/2010/main" val="2451932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9"/>
                                        </p:tgtEl>
                                      </p:cBhvr>
                                    </p:animEffect>
                                    <p:animScale>
                                      <p:cBhvr>
                                        <p:cTn id="7" dur="250" autoRev="1" fill="hold"/>
                                        <p:tgtEl>
                                          <p:spTgt spid="29"/>
                                        </p:tgtEl>
                                      </p:cBhvr>
                                      <p:by x="105000" y="105000"/>
                                    </p:animScale>
                                  </p:childTnLst>
                                </p:cTn>
                              </p:par>
                              <p:par>
                                <p:cTn id="8" presetID="1" presetClass="exit" presetSubtype="0" fill="hold" grpId="0" nodeType="withEffect">
                                  <p:stCondLst>
                                    <p:cond delay="0"/>
                                  </p:stCondLst>
                                  <p:childTnLst>
                                    <p:set>
                                      <p:cBhvr>
                                        <p:cTn id="9" dur="1" fill="hold">
                                          <p:stCondLst>
                                            <p:cond delay="0"/>
                                          </p:stCondLst>
                                        </p:cTn>
                                        <p:tgtEl>
                                          <p:spTgt spid="28"/>
                                        </p:tgtEl>
                                        <p:attrNameLst>
                                          <p:attrName>style.visibility</p:attrName>
                                        </p:attrNameLst>
                                      </p:cBhvr>
                                      <p:to>
                                        <p:strVal val="hidden"/>
                                      </p:to>
                                    </p:set>
                                  </p:childTnLst>
                                </p:cTn>
                              </p:par>
                              <p:par>
                                <p:cTn id="10" presetID="1" presetClass="exit"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hidden"/>
                                      </p:to>
                                    </p:set>
                                  </p:childTnLst>
                                </p:cTn>
                              </p:par>
                              <p:par>
                                <p:cTn id="12" presetID="1" presetClass="exit" presetSubtype="0" fill="hold" grpId="0" nodeType="withEffect">
                                  <p:stCondLst>
                                    <p:cond delay="0"/>
                                  </p:stCondLst>
                                  <p:childTnLst>
                                    <p:set>
                                      <p:cBhvr>
                                        <p:cTn id="13" dur="1" fill="hold">
                                          <p:stCondLst>
                                            <p:cond delay="0"/>
                                          </p:stCondLst>
                                        </p:cTn>
                                        <p:tgtEl>
                                          <p:spTgt spid="26"/>
                                        </p:tgtEl>
                                        <p:attrNameLst>
                                          <p:attrName>style.visibility</p:attrName>
                                        </p:attrNameLst>
                                      </p:cBhvr>
                                      <p:to>
                                        <p:strVal val="hidden"/>
                                      </p:to>
                                    </p:set>
                                  </p:childTnLst>
                                </p:cTn>
                              </p:par>
                              <p:par>
                                <p:cTn id="14" presetID="1" presetClass="exit"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hidden"/>
                                      </p:to>
                                    </p:set>
                                  </p:childTnLst>
                                </p:cTn>
                              </p:par>
                              <p:par>
                                <p:cTn id="16" presetID="1" presetClass="exit" presetSubtype="0" fill="hold" grpId="0" nodeType="withEffect">
                                  <p:stCondLst>
                                    <p:cond delay="0"/>
                                  </p:stCondLst>
                                  <p:childTnLst>
                                    <p:set>
                                      <p:cBhvr>
                                        <p:cTn id="17" dur="1" fill="hold">
                                          <p:stCondLst>
                                            <p:cond delay="0"/>
                                          </p:stCondLst>
                                        </p:cTn>
                                        <p:tgtEl>
                                          <p:spTgt spid="30"/>
                                        </p:tgtEl>
                                        <p:attrNameLst>
                                          <p:attrName>style.visibility</p:attrName>
                                        </p:attrNameLst>
                                      </p:cBhvr>
                                      <p:to>
                                        <p:strVal val="hidden"/>
                                      </p:to>
                                    </p:set>
                                  </p:childTnLst>
                                </p:cTn>
                              </p:par>
                              <p:par>
                                <p:cTn id="18" presetID="1" presetClass="exit" presetSubtype="0" fill="hold" grpId="0" nodeType="withEffect">
                                  <p:stCondLst>
                                    <p:cond delay="0"/>
                                  </p:stCondLst>
                                  <p:childTnLst>
                                    <p:set>
                                      <p:cBhvr>
                                        <p:cTn id="19" dur="1" fill="hold">
                                          <p:stCondLst>
                                            <p:cond delay="0"/>
                                          </p:stCondLst>
                                        </p:cTn>
                                        <p:tgtEl>
                                          <p:spTgt spid="31"/>
                                        </p:tgtEl>
                                        <p:attrNameLst>
                                          <p:attrName>style.visibility</p:attrName>
                                        </p:attrNameLst>
                                      </p:cBhvr>
                                      <p:to>
                                        <p:strVal val="hidden"/>
                                      </p:to>
                                    </p:set>
                                  </p:childTnLst>
                                </p:cTn>
                              </p:par>
                              <p:par>
                                <p:cTn id="20" presetID="1" presetClass="exit" presetSubtype="0" fill="hold" grpId="0" nodeType="withEffect">
                                  <p:stCondLst>
                                    <p:cond delay="0"/>
                                  </p:stCondLst>
                                  <p:childTnLst>
                                    <p:set>
                                      <p:cBhvr>
                                        <p:cTn id="21" dur="1" fill="hold">
                                          <p:stCondLst>
                                            <p:cond delay="0"/>
                                          </p:stCondLst>
                                        </p:cTn>
                                        <p:tgtEl>
                                          <p:spTgt spid="32"/>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9"/>
                                        </p:tgtEl>
                                        <p:attrNameLst>
                                          <p:attrName>style.visibility</p:attrName>
                                        </p:attrNameLst>
                                      </p:cBhvr>
                                      <p:to>
                                        <p:strVal val="visible"/>
                                      </p:to>
                                    </p:set>
                                  </p:childTnLst>
                                </p:cTn>
                              </p:par>
                              <p:par>
                                <p:cTn id="26" presetID="26" presetClass="entr" presetSubtype="0"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down)">
                                      <p:cBhvr>
                                        <p:cTn id="28" dur="580">
                                          <p:stCondLst>
                                            <p:cond delay="0"/>
                                          </p:stCondLst>
                                        </p:cTn>
                                        <p:tgtEl>
                                          <p:spTgt spid="20"/>
                                        </p:tgtEl>
                                      </p:cBhvr>
                                    </p:animEffect>
                                    <p:anim calcmode="lin" valueType="num">
                                      <p:cBhvr>
                                        <p:cTn id="29"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34" dur="26">
                                          <p:stCondLst>
                                            <p:cond delay="650"/>
                                          </p:stCondLst>
                                        </p:cTn>
                                        <p:tgtEl>
                                          <p:spTgt spid="20"/>
                                        </p:tgtEl>
                                      </p:cBhvr>
                                      <p:to x="100000" y="60000"/>
                                    </p:animScale>
                                    <p:animScale>
                                      <p:cBhvr>
                                        <p:cTn id="35" dur="166" decel="50000">
                                          <p:stCondLst>
                                            <p:cond delay="676"/>
                                          </p:stCondLst>
                                        </p:cTn>
                                        <p:tgtEl>
                                          <p:spTgt spid="20"/>
                                        </p:tgtEl>
                                      </p:cBhvr>
                                      <p:to x="100000" y="100000"/>
                                    </p:animScale>
                                    <p:animScale>
                                      <p:cBhvr>
                                        <p:cTn id="36" dur="26">
                                          <p:stCondLst>
                                            <p:cond delay="1312"/>
                                          </p:stCondLst>
                                        </p:cTn>
                                        <p:tgtEl>
                                          <p:spTgt spid="20"/>
                                        </p:tgtEl>
                                      </p:cBhvr>
                                      <p:to x="100000" y="80000"/>
                                    </p:animScale>
                                    <p:animScale>
                                      <p:cBhvr>
                                        <p:cTn id="37" dur="166" decel="50000">
                                          <p:stCondLst>
                                            <p:cond delay="1338"/>
                                          </p:stCondLst>
                                        </p:cTn>
                                        <p:tgtEl>
                                          <p:spTgt spid="20"/>
                                        </p:tgtEl>
                                      </p:cBhvr>
                                      <p:to x="100000" y="100000"/>
                                    </p:animScale>
                                    <p:animScale>
                                      <p:cBhvr>
                                        <p:cTn id="38" dur="26">
                                          <p:stCondLst>
                                            <p:cond delay="1642"/>
                                          </p:stCondLst>
                                        </p:cTn>
                                        <p:tgtEl>
                                          <p:spTgt spid="20"/>
                                        </p:tgtEl>
                                      </p:cBhvr>
                                      <p:to x="100000" y="90000"/>
                                    </p:animScale>
                                    <p:animScale>
                                      <p:cBhvr>
                                        <p:cTn id="39" dur="166" decel="50000">
                                          <p:stCondLst>
                                            <p:cond delay="1668"/>
                                          </p:stCondLst>
                                        </p:cTn>
                                        <p:tgtEl>
                                          <p:spTgt spid="20"/>
                                        </p:tgtEl>
                                      </p:cBhvr>
                                      <p:to x="100000" y="100000"/>
                                    </p:animScale>
                                    <p:animScale>
                                      <p:cBhvr>
                                        <p:cTn id="40" dur="26">
                                          <p:stCondLst>
                                            <p:cond delay="1808"/>
                                          </p:stCondLst>
                                        </p:cTn>
                                        <p:tgtEl>
                                          <p:spTgt spid="20"/>
                                        </p:tgtEl>
                                      </p:cBhvr>
                                      <p:to x="100000" y="95000"/>
                                    </p:animScale>
                                    <p:animScale>
                                      <p:cBhvr>
                                        <p:cTn id="41" dur="166" decel="50000">
                                          <p:stCondLst>
                                            <p:cond delay="1834"/>
                                          </p:stCondLst>
                                        </p:cTn>
                                        <p:tgtEl>
                                          <p:spTgt spid="2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6" grpId="0" animBg="1"/>
      <p:bldP spid="27" grpId="0" animBg="1"/>
      <p:bldP spid="28" grpId="0" animBg="1"/>
      <p:bldP spid="29" grpId="0" animBg="1"/>
      <p:bldP spid="30" grpId="0" animBg="1"/>
      <p:bldP spid="31" grpId="0" animBg="1"/>
      <p:bldP spid="32" grpId="0" animBg="1"/>
      <p:bldP spid="19" grpId="0" animBg="1"/>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7">
            <a:extLst>
              <a:ext uri="{FF2B5EF4-FFF2-40B4-BE49-F238E27FC236}">
                <a16:creationId xmlns:a16="http://schemas.microsoft.com/office/drawing/2014/main" id="{57ED458E-C6A3-4EED-821A-2EFD02F8F87B}"/>
              </a:ext>
            </a:extLst>
          </p:cNvPr>
          <p:cNvSpPr/>
          <p:nvPr/>
        </p:nvSpPr>
        <p:spPr>
          <a:xfrm>
            <a:off x="6528497" y="189574"/>
            <a:ext cx="5415852" cy="781976"/>
          </a:xfrm>
          <a:prstGeom prst="roundRect">
            <a:avLst/>
          </a:prstGeom>
          <a:solidFill>
            <a:schemeClr val="accent2"/>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Psychology – University of Leeds</a:t>
            </a:r>
          </a:p>
        </p:txBody>
      </p:sp>
      <p:sp>
        <p:nvSpPr>
          <p:cNvPr id="26" name="Rounded Rectangle 7">
            <a:extLst>
              <a:ext uri="{FF2B5EF4-FFF2-40B4-BE49-F238E27FC236}">
                <a16:creationId xmlns:a16="http://schemas.microsoft.com/office/drawing/2014/main" id="{2DA25B27-2160-4850-884C-4D8AE47AC0C3}"/>
              </a:ext>
            </a:extLst>
          </p:cNvPr>
          <p:cNvSpPr/>
          <p:nvPr/>
        </p:nvSpPr>
        <p:spPr>
          <a:xfrm>
            <a:off x="6528497" y="971550"/>
            <a:ext cx="5415852" cy="781976"/>
          </a:xfrm>
          <a:prstGeom prst="roundRect">
            <a:avLst/>
          </a:prstGeom>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Fine Art – University of Liverpool</a:t>
            </a:r>
          </a:p>
        </p:txBody>
      </p:sp>
      <p:sp>
        <p:nvSpPr>
          <p:cNvPr id="27" name="Rounded Rectangle 7">
            <a:extLst>
              <a:ext uri="{FF2B5EF4-FFF2-40B4-BE49-F238E27FC236}">
                <a16:creationId xmlns:a16="http://schemas.microsoft.com/office/drawing/2014/main" id="{C9A40D9F-BF9F-455D-9B00-13173B07E83C}"/>
              </a:ext>
            </a:extLst>
          </p:cNvPr>
          <p:cNvSpPr/>
          <p:nvPr/>
        </p:nvSpPr>
        <p:spPr>
          <a:xfrm>
            <a:off x="6528497" y="1753526"/>
            <a:ext cx="5415852" cy="781976"/>
          </a:xfrm>
          <a:prstGeom prst="roundRect">
            <a:avLst/>
          </a:prstGeom>
          <a:solidFill>
            <a:schemeClr val="accent1"/>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Lab Scientist Degree Apprenticeship - Manchester Metropolitan University</a:t>
            </a:r>
            <a:endParaRPr lang="en-GB" sz="3200" dirty="0">
              <a:latin typeface="Arial Rounded MT Bold" panose="020F0704030504030204" pitchFamily="34" charset="0"/>
            </a:endParaRPr>
          </a:p>
        </p:txBody>
      </p:sp>
      <p:sp>
        <p:nvSpPr>
          <p:cNvPr id="28" name="Rounded Rectangle 7">
            <a:extLst>
              <a:ext uri="{FF2B5EF4-FFF2-40B4-BE49-F238E27FC236}">
                <a16:creationId xmlns:a16="http://schemas.microsoft.com/office/drawing/2014/main" id="{70C5BC38-F89D-4D93-8B7D-1CBC656CD471}"/>
              </a:ext>
            </a:extLst>
          </p:cNvPr>
          <p:cNvSpPr/>
          <p:nvPr/>
        </p:nvSpPr>
        <p:spPr>
          <a:xfrm>
            <a:off x="6528497" y="2535502"/>
            <a:ext cx="5415852" cy="781976"/>
          </a:xfrm>
          <a:prstGeom prst="roundRect">
            <a:avLst/>
          </a:prstGeom>
          <a:solidFill>
            <a:schemeClr val="accent4"/>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Civil Engineering – Newcastle University</a:t>
            </a:r>
          </a:p>
        </p:txBody>
      </p:sp>
      <p:sp>
        <p:nvSpPr>
          <p:cNvPr id="29" name="Rounded Rectangle 7">
            <a:extLst>
              <a:ext uri="{FF2B5EF4-FFF2-40B4-BE49-F238E27FC236}">
                <a16:creationId xmlns:a16="http://schemas.microsoft.com/office/drawing/2014/main" id="{57A36AC5-4869-4A24-8683-AF510F9F7160}"/>
              </a:ext>
            </a:extLst>
          </p:cNvPr>
          <p:cNvSpPr/>
          <p:nvPr/>
        </p:nvSpPr>
        <p:spPr>
          <a:xfrm>
            <a:off x="6528497" y="3317478"/>
            <a:ext cx="5415852" cy="781976"/>
          </a:xfrm>
          <a:prstGeom prst="roundRect">
            <a:avLst/>
          </a:prstGeom>
          <a:solidFill>
            <a:schemeClr val="accent2"/>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English with Philosophy – University of Sheffield</a:t>
            </a:r>
          </a:p>
        </p:txBody>
      </p:sp>
      <p:sp>
        <p:nvSpPr>
          <p:cNvPr id="30" name="Rounded Rectangle 7">
            <a:extLst>
              <a:ext uri="{FF2B5EF4-FFF2-40B4-BE49-F238E27FC236}">
                <a16:creationId xmlns:a16="http://schemas.microsoft.com/office/drawing/2014/main" id="{55DA546E-92C4-42DC-AA26-B5456C682F45}"/>
              </a:ext>
            </a:extLst>
          </p:cNvPr>
          <p:cNvSpPr/>
          <p:nvPr/>
        </p:nvSpPr>
        <p:spPr>
          <a:xfrm>
            <a:off x="6528495" y="4099454"/>
            <a:ext cx="5415853" cy="781976"/>
          </a:xfrm>
          <a:prstGeom prst="roundRect">
            <a:avLst/>
          </a:prstGeom>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Finance – University of Leicester</a:t>
            </a:r>
          </a:p>
        </p:txBody>
      </p:sp>
      <p:sp>
        <p:nvSpPr>
          <p:cNvPr id="31" name="Rounded Rectangle 7">
            <a:extLst>
              <a:ext uri="{FF2B5EF4-FFF2-40B4-BE49-F238E27FC236}">
                <a16:creationId xmlns:a16="http://schemas.microsoft.com/office/drawing/2014/main" id="{9131E41A-5CF7-45B2-B41A-14AEDEC72872}"/>
              </a:ext>
            </a:extLst>
          </p:cNvPr>
          <p:cNvSpPr/>
          <p:nvPr/>
        </p:nvSpPr>
        <p:spPr>
          <a:xfrm>
            <a:off x="6528497" y="4881430"/>
            <a:ext cx="5415852" cy="781976"/>
          </a:xfrm>
          <a:prstGeom prst="roundRect">
            <a:avLst/>
          </a:prstGeom>
          <a:solidFill>
            <a:schemeClr val="accent1"/>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Event Management – Sheffield Hallam University</a:t>
            </a:r>
            <a:endParaRPr lang="en-GB" sz="3200" dirty="0">
              <a:latin typeface="Arial Rounded MT Bold" panose="020F0704030504030204" pitchFamily="34" charset="0"/>
            </a:endParaRPr>
          </a:p>
        </p:txBody>
      </p:sp>
      <p:sp>
        <p:nvSpPr>
          <p:cNvPr id="32" name="Rounded Rectangle 7">
            <a:extLst>
              <a:ext uri="{FF2B5EF4-FFF2-40B4-BE49-F238E27FC236}">
                <a16:creationId xmlns:a16="http://schemas.microsoft.com/office/drawing/2014/main" id="{1458E124-B355-468D-A5B5-CDBBD9094D5A}"/>
              </a:ext>
            </a:extLst>
          </p:cNvPr>
          <p:cNvSpPr/>
          <p:nvPr/>
        </p:nvSpPr>
        <p:spPr>
          <a:xfrm>
            <a:off x="6528497" y="5663406"/>
            <a:ext cx="5415852" cy="781976"/>
          </a:xfrm>
          <a:prstGeom prst="roundRect">
            <a:avLst/>
          </a:prstGeom>
          <a:solidFill>
            <a:schemeClr val="accent4"/>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Media and Communications - Birmingham City University</a:t>
            </a:r>
          </a:p>
        </p:txBody>
      </p:sp>
      <p:sp>
        <p:nvSpPr>
          <p:cNvPr id="15" name="Rectangle 14">
            <a:extLst>
              <a:ext uri="{FF2B5EF4-FFF2-40B4-BE49-F238E27FC236}">
                <a16:creationId xmlns:a16="http://schemas.microsoft.com/office/drawing/2014/main" id="{9C4F1DBC-FBE9-4012-A284-94C0BE321DC2}"/>
              </a:ext>
            </a:extLst>
          </p:cNvPr>
          <p:cNvSpPr/>
          <p:nvPr/>
        </p:nvSpPr>
        <p:spPr>
          <a:xfrm>
            <a:off x="247651" y="188640"/>
            <a:ext cx="5848349" cy="1080120"/>
          </a:xfrm>
          <a:prstGeom prst="rect">
            <a:avLst/>
          </a:prstGeom>
          <a:solidFill>
            <a:schemeClr val="accent2"/>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4800" b="1" dirty="0">
                <a:latin typeface="Arial Rounded MT Bold" panose="020F0704030504030204" pitchFamily="34" charset="0"/>
              </a:rPr>
              <a:t>Leo</a:t>
            </a:r>
          </a:p>
        </p:txBody>
      </p:sp>
      <p:sp>
        <p:nvSpPr>
          <p:cNvPr id="23" name="TextBox 22">
            <a:extLst>
              <a:ext uri="{FF2B5EF4-FFF2-40B4-BE49-F238E27FC236}">
                <a16:creationId xmlns:a16="http://schemas.microsoft.com/office/drawing/2014/main" id="{6D3506FD-B2AA-49EF-A03E-3CD83FD66B59}"/>
              </a:ext>
            </a:extLst>
          </p:cNvPr>
          <p:cNvSpPr txBox="1"/>
          <p:nvPr/>
        </p:nvSpPr>
        <p:spPr>
          <a:xfrm>
            <a:off x="247651" y="1309689"/>
            <a:ext cx="5848349" cy="1231102"/>
          </a:xfrm>
          <a:prstGeom prst="rect">
            <a:avLst/>
          </a:prstGeom>
          <a:noFill/>
        </p:spPr>
        <p:txBody>
          <a:bodyPr wrap="square" lIns="121917" tIns="60958" rIns="121917" bIns="60958" rtlCol="0">
            <a:spAutoFit/>
          </a:bodyPr>
          <a:lstStyle/>
          <a:p>
            <a:pPr algn="ctr"/>
            <a:r>
              <a:rPr lang="en-GB" sz="3500" dirty="0">
                <a:latin typeface="Arial Rounded MT Bold" panose="020F0704030504030204" pitchFamily="34" charset="0"/>
              </a:rPr>
              <a:t>Research Technician</a:t>
            </a:r>
          </a:p>
          <a:p>
            <a:endParaRPr lang="en-GB" sz="3700" dirty="0">
              <a:latin typeface="Arial Rounded MT Bold" panose="020F0704030504030204" pitchFamily="34" charset="0"/>
            </a:endParaRPr>
          </a:p>
        </p:txBody>
      </p:sp>
      <p:pic>
        <p:nvPicPr>
          <p:cNvPr id="19" name="Picture 4">
            <a:extLst>
              <a:ext uri="{FF2B5EF4-FFF2-40B4-BE49-F238E27FC236}">
                <a16:creationId xmlns:a16="http://schemas.microsoft.com/office/drawing/2014/main" id="{D19D2528-56ED-434F-87BE-4EB4F435BAE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017" r="29123"/>
          <a:stretch/>
        </p:blipFill>
        <p:spPr bwMode="auto">
          <a:xfrm>
            <a:off x="309271" y="1943127"/>
            <a:ext cx="2438399" cy="31253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5">
            <a:extLst>
              <a:ext uri="{FF2B5EF4-FFF2-40B4-BE49-F238E27FC236}">
                <a16:creationId xmlns:a16="http://schemas.microsoft.com/office/drawing/2014/main" id="{A1131B8C-1A18-4F48-96D7-FD9DFBBAF77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1682" b="30279"/>
          <a:stretch/>
        </p:blipFill>
        <p:spPr bwMode="auto">
          <a:xfrm>
            <a:off x="309271" y="5214280"/>
            <a:ext cx="2438399" cy="12839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Rectangle 20">
            <a:extLst>
              <a:ext uri="{FF2B5EF4-FFF2-40B4-BE49-F238E27FC236}">
                <a16:creationId xmlns:a16="http://schemas.microsoft.com/office/drawing/2014/main" id="{214D8ECA-2E90-4515-974D-C185D5692359}"/>
              </a:ext>
            </a:extLst>
          </p:cNvPr>
          <p:cNvSpPr/>
          <p:nvPr/>
        </p:nvSpPr>
        <p:spPr>
          <a:xfrm>
            <a:off x="2809290" y="2148126"/>
            <a:ext cx="3495600" cy="4001091"/>
          </a:xfrm>
          <a:prstGeom prst="rect">
            <a:avLst/>
          </a:prstGeom>
        </p:spPr>
        <p:txBody>
          <a:bodyPr wrap="square" lIns="121917" tIns="60958" rIns="121917" bIns="60958">
            <a:spAutoFit/>
          </a:bodyPr>
          <a:lstStyle/>
          <a:p>
            <a:pPr marL="457189" indent="-457189">
              <a:buFont typeface="Arial" panose="020B0604020202020204" pitchFamily="34" charset="0"/>
              <a:buChar char="•"/>
            </a:pPr>
            <a:r>
              <a:rPr lang="en-GB" sz="2800" dirty="0">
                <a:latin typeface="Arial Rounded MT Bold" panose="020F0704030504030204" pitchFamily="34" charset="0"/>
              </a:rPr>
              <a:t>Communication</a:t>
            </a:r>
          </a:p>
          <a:p>
            <a:pPr marL="457189" indent="-457189">
              <a:buFont typeface="Arial" panose="020B0604020202020204" pitchFamily="34" charset="0"/>
              <a:buChar char="•"/>
            </a:pPr>
            <a:r>
              <a:rPr lang="en-GB" sz="2800" dirty="0">
                <a:latin typeface="Arial Rounded MT Bold" panose="020F0704030504030204" pitchFamily="34" charset="0"/>
              </a:rPr>
              <a:t>Team </a:t>
            </a:r>
          </a:p>
          <a:p>
            <a:r>
              <a:rPr lang="en-GB" sz="2800" dirty="0">
                <a:latin typeface="Arial Rounded MT Bold" panose="020F0704030504030204" pitchFamily="34" charset="0"/>
              </a:rPr>
              <a:t>     working</a:t>
            </a:r>
          </a:p>
          <a:p>
            <a:pPr marL="457189" indent="-457189">
              <a:buFont typeface="Arial" panose="020B0604020202020204" pitchFamily="34" charset="0"/>
              <a:buChar char="•"/>
            </a:pPr>
            <a:r>
              <a:rPr lang="en-GB" sz="2800" dirty="0">
                <a:latin typeface="Arial Rounded MT Bold" panose="020F0704030504030204" pitchFamily="34" charset="0"/>
              </a:rPr>
              <a:t>Initiative</a:t>
            </a:r>
          </a:p>
          <a:p>
            <a:pPr marL="457189" indent="-457189">
              <a:buFont typeface="Arial" panose="020B0604020202020204" pitchFamily="34" charset="0"/>
              <a:buChar char="•"/>
            </a:pPr>
            <a:r>
              <a:rPr lang="en-GB" sz="2800" dirty="0">
                <a:latin typeface="Arial Rounded MT Bold" panose="020F0704030504030204" pitchFamily="34" charset="0"/>
              </a:rPr>
              <a:t>Report writing</a:t>
            </a:r>
          </a:p>
          <a:p>
            <a:pPr marL="457189" indent="-457189">
              <a:buFont typeface="Arial" panose="020B0604020202020204" pitchFamily="34" charset="0"/>
              <a:buChar char="•"/>
            </a:pPr>
            <a:r>
              <a:rPr lang="en-GB" sz="2800" dirty="0">
                <a:latin typeface="Arial Rounded MT Bold" panose="020F0704030504030204" pitchFamily="34" charset="0"/>
              </a:rPr>
              <a:t>Lab </a:t>
            </a:r>
          </a:p>
          <a:p>
            <a:r>
              <a:rPr lang="en-GB" sz="2800" dirty="0">
                <a:latin typeface="Arial Rounded MT Bold" panose="020F0704030504030204" pitchFamily="34" charset="0"/>
              </a:rPr>
              <a:t>     experience </a:t>
            </a:r>
          </a:p>
          <a:p>
            <a:pPr marL="457189" indent="-457189">
              <a:buFont typeface="Arial" panose="020B0604020202020204" pitchFamily="34" charset="0"/>
              <a:buChar char="•"/>
            </a:pPr>
            <a:r>
              <a:rPr lang="en-GB" sz="2800" dirty="0">
                <a:latin typeface="Arial Rounded MT Bold" panose="020F0704030504030204" pitchFamily="34" charset="0"/>
              </a:rPr>
              <a:t>Technical Knowledge</a:t>
            </a:r>
          </a:p>
        </p:txBody>
      </p:sp>
      <p:sp>
        <p:nvSpPr>
          <p:cNvPr id="24" name="TextBox 23">
            <a:extLst>
              <a:ext uri="{FF2B5EF4-FFF2-40B4-BE49-F238E27FC236}">
                <a16:creationId xmlns:a16="http://schemas.microsoft.com/office/drawing/2014/main" id="{4319604B-81EC-41C0-A0A5-221643B1C622}"/>
              </a:ext>
            </a:extLst>
          </p:cNvPr>
          <p:cNvSpPr txBox="1"/>
          <p:nvPr/>
        </p:nvSpPr>
        <p:spPr>
          <a:xfrm>
            <a:off x="6528497" y="2910946"/>
            <a:ext cx="5415852" cy="3108543"/>
          </a:xfrm>
          <a:prstGeom prst="rect">
            <a:avLst/>
          </a:prstGeom>
          <a:solidFill>
            <a:schemeClr val="accent5"/>
          </a:solidFill>
        </p:spPr>
        <p:txBody>
          <a:bodyPr wrap="square" rtlCol="0">
            <a:spAutoFit/>
          </a:bodyPr>
          <a:lstStyle/>
          <a:p>
            <a:r>
              <a:rPr lang="en-GB" sz="2800" dirty="0">
                <a:solidFill>
                  <a:schemeClr val="bg1"/>
                </a:solidFill>
              </a:rPr>
              <a:t>Leo may have been employed by the same company he trained with during his degree apprenticeship after he graduated! His work experience and training would have allowed him to make contacts with other professionals in the field.</a:t>
            </a:r>
            <a:endParaRPr lang="en-GB" sz="2800" b="1" dirty="0">
              <a:solidFill>
                <a:schemeClr val="bg1"/>
              </a:solidFill>
            </a:endParaRPr>
          </a:p>
        </p:txBody>
      </p:sp>
      <p:sp>
        <p:nvSpPr>
          <p:cNvPr id="25" name="Oval 24">
            <a:extLst>
              <a:ext uri="{FF2B5EF4-FFF2-40B4-BE49-F238E27FC236}">
                <a16:creationId xmlns:a16="http://schemas.microsoft.com/office/drawing/2014/main" id="{1E4B364A-E7E9-4A89-BAD3-FB7E8DFBB20C}"/>
              </a:ext>
            </a:extLst>
          </p:cNvPr>
          <p:cNvSpPr/>
          <p:nvPr/>
        </p:nvSpPr>
        <p:spPr>
          <a:xfrm rot="221800">
            <a:off x="7067352" y="148122"/>
            <a:ext cx="4647337" cy="16289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Degree apprenticeships allow you to gain work experience alongside studying. You also earn a wage!</a:t>
            </a:r>
          </a:p>
        </p:txBody>
      </p:sp>
    </p:spTree>
    <p:extLst>
      <p:ext uri="{BB962C8B-B14F-4D97-AF65-F5344CB8AC3E}">
        <p14:creationId xmlns:p14="http://schemas.microsoft.com/office/powerpoint/2010/main" val="2109965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7"/>
                                        </p:tgtEl>
                                      </p:cBhvr>
                                    </p:animEffect>
                                    <p:animScale>
                                      <p:cBhvr>
                                        <p:cTn id="7" dur="250" autoRev="1" fill="hold"/>
                                        <p:tgtEl>
                                          <p:spTgt spid="27"/>
                                        </p:tgtEl>
                                      </p:cBhvr>
                                      <p:by x="105000" y="105000"/>
                                    </p:animScale>
                                  </p:childTnLst>
                                </p:cTn>
                              </p:par>
                              <p:par>
                                <p:cTn id="8" presetID="1" presetClass="exit"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hidden"/>
                                      </p:to>
                                    </p:set>
                                  </p:childTnLst>
                                </p:cTn>
                              </p:par>
                              <p:par>
                                <p:cTn id="10" presetID="1" presetClass="exit" presetSubtype="0" fill="hold" grpId="0" nodeType="withEffect">
                                  <p:stCondLst>
                                    <p:cond delay="0"/>
                                  </p:stCondLst>
                                  <p:childTnLst>
                                    <p:set>
                                      <p:cBhvr>
                                        <p:cTn id="11" dur="1" fill="hold">
                                          <p:stCondLst>
                                            <p:cond delay="0"/>
                                          </p:stCondLst>
                                        </p:cTn>
                                        <p:tgtEl>
                                          <p:spTgt spid="26"/>
                                        </p:tgtEl>
                                        <p:attrNameLst>
                                          <p:attrName>style.visibility</p:attrName>
                                        </p:attrNameLst>
                                      </p:cBhvr>
                                      <p:to>
                                        <p:strVal val="hidden"/>
                                      </p:to>
                                    </p:set>
                                  </p:childTnLst>
                                </p:cTn>
                              </p:par>
                              <p:par>
                                <p:cTn id="12" presetID="1" presetClass="exit" presetSubtype="0" fill="hold" grpId="0" nodeType="withEffect">
                                  <p:stCondLst>
                                    <p:cond delay="0"/>
                                  </p:stCondLst>
                                  <p:childTnLst>
                                    <p:set>
                                      <p:cBhvr>
                                        <p:cTn id="13" dur="1" fill="hold">
                                          <p:stCondLst>
                                            <p:cond delay="0"/>
                                          </p:stCondLst>
                                        </p:cTn>
                                        <p:tgtEl>
                                          <p:spTgt spid="28"/>
                                        </p:tgtEl>
                                        <p:attrNameLst>
                                          <p:attrName>style.visibility</p:attrName>
                                        </p:attrNameLst>
                                      </p:cBhvr>
                                      <p:to>
                                        <p:strVal val="hidden"/>
                                      </p:to>
                                    </p:set>
                                  </p:childTnLst>
                                </p:cTn>
                              </p:par>
                              <p:par>
                                <p:cTn id="14" presetID="1" presetClass="exit"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hidden"/>
                                      </p:to>
                                    </p:set>
                                  </p:childTnLst>
                                </p:cTn>
                              </p:par>
                              <p:par>
                                <p:cTn id="16" presetID="1" presetClass="exit" presetSubtype="0" fill="hold" grpId="0" nodeType="withEffect">
                                  <p:stCondLst>
                                    <p:cond delay="0"/>
                                  </p:stCondLst>
                                  <p:childTnLst>
                                    <p:set>
                                      <p:cBhvr>
                                        <p:cTn id="17" dur="1" fill="hold">
                                          <p:stCondLst>
                                            <p:cond delay="0"/>
                                          </p:stCondLst>
                                        </p:cTn>
                                        <p:tgtEl>
                                          <p:spTgt spid="29"/>
                                        </p:tgtEl>
                                        <p:attrNameLst>
                                          <p:attrName>style.visibility</p:attrName>
                                        </p:attrNameLst>
                                      </p:cBhvr>
                                      <p:to>
                                        <p:strVal val="hidden"/>
                                      </p:to>
                                    </p:set>
                                  </p:childTnLst>
                                </p:cTn>
                              </p:par>
                              <p:par>
                                <p:cTn id="18" presetID="1" presetClass="exit" presetSubtype="0" fill="hold" grpId="0" nodeType="withEffect">
                                  <p:stCondLst>
                                    <p:cond delay="0"/>
                                  </p:stCondLst>
                                  <p:childTnLst>
                                    <p:set>
                                      <p:cBhvr>
                                        <p:cTn id="19" dur="1" fill="hold">
                                          <p:stCondLst>
                                            <p:cond delay="0"/>
                                          </p:stCondLst>
                                        </p:cTn>
                                        <p:tgtEl>
                                          <p:spTgt spid="31"/>
                                        </p:tgtEl>
                                        <p:attrNameLst>
                                          <p:attrName>style.visibility</p:attrName>
                                        </p:attrNameLst>
                                      </p:cBhvr>
                                      <p:to>
                                        <p:strVal val="hidden"/>
                                      </p:to>
                                    </p:set>
                                  </p:childTnLst>
                                </p:cTn>
                              </p:par>
                              <p:par>
                                <p:cTn id="20" presetID="1" presetClass="exit" presetSubtype="0" fill="hold" grpId="0" nodeType="withEffect">
                                  <p:stCondLst>
                                    <p:cond delay="0"/>
                                  </p:stCondLst>
                                  <p:childTnLst>
                                    <p:set>
                                      <p:cBhvr>
                                        <p:cTn id="21" dur="1" fill="hold">
                                          <p:stCondLst>
                                            <p:cond delay="0"/>
                                          </p:stCondLst>
                                        </p:cTn>
                                        <p:tgtEl>
                                          <p:spTgt spid="32"/>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4"/>
                                        </p:tgtEl>
                                        <p:attrNameLst>
                                          <p:attrName>style.visibility</p:attrName>
                                        </p:attrNameLst>
                                      </p:cBhvr>
                                      <p:to>
                                        <p:strVal val="visible"/>
                                      </p:to>
                                    </p:set>
                                  </p:childTnLst>
                                </p:cTn>
                              </p:par>
                              <p:par>
                                <p:cTn id="26" presetID="26"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down)">
                                      <p:cBhvr>
                                        <p:cTn id="28" dur="580">
                                          <p:stCondLst>
                                            <p:cond delay="0"/>
                                          </p:stCondLst>
                                        </p:cTn>
                                        <p:tgtEl>
                                          <p:spTgt spid="25"/>
                                        </p:tgtEl>
                                      </p:cBhvr>
                                    </p:animEffect>
                                    <p:anim calcmode="lin" valueType="num">
                                      <p:cBhvr>
                                        <p:cTn id="29"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34" dur="26">
                                          <p:stCondLst>
                                            <p:cond delay="650"/>
                                          </p:stCondLst>
                                        </p:cTn>
                                        <p:tgtEl>
                                          <p:spTgt spid="25"/>
                                        </p:tgtEl>
                                      </p:cBhvr>
                                      <p:to x="100000" y="60000"/>
                                    </p:animScale>
                                    <p:animScale>
                                      <p:cBhvr>
                                        <p:cTn id="35" dur="166" decel="50000">
                                          <p:stCondLst>
                                            <p:cond delay="676"/>
                                          </p:stCondLst>
                                        </p:cTn>
                                        <p:tgtEl>
                                          <p:spTgt spid="25"/>
                                        </p:tgtEl>
                                      </p:cBhvr>
                                      <p:to x="100000" y="100000"/>
                                    </p:animScale>
                                    <p:animScale>
                                      <p:cBhvr>
                                        <p:cTn id="36" dur="26">
                                          <p:stCondLst>
                                            <p:cond delay="1312"/>
                                          </p:stCondLst>
                                        </p:cTn>
                                        <p:tgtEl>
                                          <p:spTgt spid="25"/>
                                        </p:tgtEl>
                                      </p:cBhvr>
                                      <p:to x="100000" y="80000"/>
                                    </p:animScale>
                                    <p:animScale>
                                      <p:cBhvr>
                                        <p:cTn id="37" dur="166" decel="50000">
                                          <p:stCondLst>
                                            <p:cond delay="1338"/>
                                          </p:stCondLst>
                                        </p:cTn>
                                        <p:tgtEl>
                                          <p:spTgt spid="25"/>
                                        </p:tgtEl>
                                      </p:cBhvr>
                                      <p:to x="100000" y="100000"/>
                                    </p:animScale>
                                    <p:animScale>
                                      <p:cBhvr>
                                        <p:cTn id="38" dur="26">
                                          <p:stCondLst>
                                            <p:cond delay="1642"/>
                                          </p:stCondLst>
                                        </p:cTn>
                                        <p:tgtEl>
                                          <p:spTgt spid="25"/>
                                        </p:tgtEl>
                                      </p:cBhvr>
                                      <p:to x="100000" y="90000"/>
                                    </p:animScale>
                                    <p:animScale>
                                      <p:cBhvr>
                                        <p:cTn id="39" dur="166" decel="50000">
                                          <p:stCondLst>
                                            <p:cond delay="1668"/>
                                          </p:stCondLst>
                                        </p:cTn>
                                        <p:tgtEl>
                                          <p:spTgt spid="25"/>
                                        </p:tgtEl>
                                      </p:cBhvr>
                                      <p:to x="100000" y="100000"/>
                                    </p:animScale>
                                    <p:animScale>
                                      <p:cBhvr>
                                        <p:cTn id="40" dur="26">
                                          <p:stCondLst>
                                            <p:cond delay="1808"/>
                                          </p:stCondLst>
                                        </p:cTn>
                                        <p:tgtEl>
                                          <p:spTgt spid="25"/>
                                        </p:tgtEl>
                                      </p:cBhvr>
                                      <p:to x="100000" y="95000"/>
                                    </p:animScale>
                                    <p:animScale>
                                      <p:cBhvr>
                                        <p:cTn id="41" dur="166" decel="50000">
                                          <p:stCondLst>
                                            <p:cond delay="1834"/>
                                          </p:stCondLst>
                                        </p:cTn>
                                        <p:tgtEl>
                                          <p:spTgt spid="2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6" grpId="0" animBg="1"/>
      <p:bldP spid="27" grpId="0" animBg="1"/>
      <p:bldP spid="28" grpId="0" animBg="1"/>
      <p:bldP spid="29" grpId="0" animBg="1"/>
      <p:bldP spid="30" grpId="0" animBg="1"/>
      <p:bldP spid="31" grpId="0" animBg="1"/>
      <p:bldP spid="32" grpId="0" animBg="1"/>
      <p:bldP spid="24" grpId="0" animBg="1"/>
      <p:bldP spid="2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7">
            <a:extLst>
              <a:ext uri="{FF2B5EF4-FFF2-40B4-BE49-F238E27FC236}">
                <a16:creationId xmlns:a16="http://schemas.microsoft.com/office/drawing/2014/main" id="{57ED458E-C6A3-4EED-821A-2EFD02F8F87B}"/>
              </a:ext>
            </a:extLst>
          </p:cNvPr>
          <p:cNvSpPr/>
          <p:nvPr/>
        </p:nvSpPr>
        <p:spPr>
          <a:xfrm>
            <a:off x="6528497" y="189574"/>
            <a:ext cx="5415852" cy="781976"/>
          </a:xfrm>
          <a:prstGeom prst="roundRect">
            <a:avLst/>
          </a:prstGeom>
          <a:solidFill>
            <a:schemeClr val="accent2"/>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Psychology – University of Leeds</a:t>
            </a:r>
          </a:p>
        </p:txBody>
      </p:sp>
      <p:sp>
        <p:nvSpPr>
          <p:cNvPr id="26" name="Rounded Rectangle 7">
            <a:extLst>
              <a:ext uri="{FF2B5EF4-FFF2-40B4-BE49-F238E27FC236}">
                <a16:creationId xmlns:a16="http://schemas.microsoft.com/office/drawing/2014/main" id="{2DA25B27-2160-4850-884C-4D8AE47AC0C3}"/>
              </a:ext>
            </a:extLst>
          </p:cNvPr>
          <p:cNvSpPr/>
          <p:nvPr/>
        </p:nvSpPr>
        <p:spPr>
          <a:xfrm>
            <a:off x="6528497" y="971550"/>
            <a:ext cx="5415852" cy="781976"/>
          </a:xfrm>
          <a:prstGeom prst="roundRect">
            <a:avLst/>
          </a:prstGeom>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Fine Art – University of Liverpool</a:t>
            </a:r>
          </a:p>
        </p:txBody>
      </p:sp>
      <p:sp>
        <p:nvSpPr>
          <p:cNvPr id="27" name="Rounded Rectangle 7">
            <a:extLst>
              <a:ext uri="{FF2B5EF4-FFF2-40B4-BE49-F238E27FC236}">
                <a16:creationId xmlns:a16="http://schemas.microsoft.com/office/drawing/2014/main" id="{C9A40D9F-BF9F-455D-9B00-13173B07E83C}"/>
              </a:ext>
            </a:extLst>
          </p:cNvPr>
          <p:cNvSpPr/>
          <p:nvPr/>
        </p:nvSpPr>
        <p:spPr>
          <a:xfrm>
            <a:off x="6528497" y="1753526"/>
            <a:ext cx="5415852" cy="781976"/>
          </a:xfrm>
          <a:prstGeom prst="roundRect">
            <a:avLst/>
          </a:prstGeom>
          <a:solidFill>
            <a:schemeClr val="accent1"/>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Lab Scientist Degree Apprenticeship - Manchester Metropolitan University</a:t>
            </a:r>
            <a:endParaRPr lang="en-GB" sz="3200" dirty="0">
              <a:latin typeface="Arial Rounded MT Bold" panose="020F0704030504030204" pitchFamily="34" charset="0"/>
            </a:endParaRPr>
          </a:p>
        </p:txBody>
      </p:sp>
      <p:sp>
        <p:nvSpPr>
          <p:cNvPr id="28" name="Rounded Rectangle 7">
            <a:extLst>
              <a:ext uri="{FF2B5EF4-FFF2-40B4-BE49-F238E27FC236}">
                <a16:creationId xmlns:a16="http://schemas.microsoft.com/office/drawing/2014/main" id="{70C5BC38-F89D-4D93-8B7D-1CBC656CD471}"/>
              </a:ext>
            </a:extLst>
          </p:cNvPr>
          <p:cNvSpPr/>
          <p:nvPr/>
        </p:nvSpPr>
        <p:spPr>
          <a:xfrm>
            <a:off x="6528497" y="2535502"/>
            <a:ext cx="5415852" cy="781976"/>
          </a:xfrm>
          <a:prstGeom prst="roundRect">
            <a:avLst/>
          </a:prstGeom>
          <a:solidFill>
            <a:schemeClr val="accent4"/>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Civil Engineering – Newcastle University</a:t>
            </a:r>
          </a:p>
        </p:txBody>
      </p:sp>
      <p:sp>
        <p:nvSpPr>
          <p:cNvPr id="29" name="Rounded Rectangle 7">
            <a:extLst>
              <a:ext uri="{FF2B5EF4-FFF2-40B4-BE49-F238E27FC236}">
                <a16:creationId xmlns:a16="http://schemas.microsoft.com/office/drawing/2014/main" id="{57A36AC5-4869-4A24-8683-AF510F9F7160}"/>
              </a:ext>
            </a:extLst>
          </p:cNvPr>
          <p:cNvSpPr/>
          <p:nvPr/>
        </p:nvSpPr>
        <p:spPr>
          <a:xfrm>
            <a:off x="6528497" y="3317478"/>
            <a:ext cx="5415852" cy="781976"/>
          </a:xfrm>
          <a:prstGeom prst="roundRect">
            <a:avLst/>
          </a:prstGeom>
          <a:solidFill>
            <a:schemeClr val="accent2"/>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English with Philosophy – University of Sheffield</a:t>
            </a:r>
          </a:p>
        </p:txBody>
      </p:sp>
      <p:sp>
        <p:nvSpPr>
          <p:cNvPr id="30" name="Rounded Rectangle 7">
            <a:extLst>
              <a:ext uri="{FF2B5EF4-FFF2-40B4-BE49-F238E27FC236}">
                <a16:creationId xmlns:a16="http://schemas.microsoft.com/office/drawing/2014/main" id="{55DA546E-92C4-42DC-AA26-B5456C682F45}"/>
              </a:ext>
            </a:extLst>
          </p:cNvPr>
          <p:cNvSpPr/>
          <p:nvPr/>
        </p:nvSpPr>
        <p:spPr>
          <a:xfrm>
            <a:off x="6528495" y="4099454"/>
            <a:ext cx="5415853" cy="781976"/>
          </a:xfrm>
          <a:prstGeom prst="roundRect">
            <a:avLst/>
          </a:prstGeom>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Finance – University of Leicester</a:t>
            </a:r>
          </a:p>
        </p:txBody>
      </p:sp>
      <p:sp>
        <p:nvSpPr>
          <p:cNvPr id="31" name="Rounded Rectangle 7">
            <a:extLst>
              <a:ext uri="{FF2B5EF4-FFF2-40B4-BE49-F238E27FC236}">
                <a16:creationId xmlns:a16="http://schemas.microsoft.com/office/drawing/2014/main" id="{9131E41A-5CF7-45B2-B41A-14AEDEC72872}"/>
              </a:ext>
            </a:extLst>
          </p:cNvPr>
          <p:cNvSpPr/>
          <p:nvPr/>
        </p:nvSpPr>
        <p:spPr>
          <a:xfrm>
            <a:off x="6528497" y="4881430"/>
            <a:ext cx="5415852" cy="781976"/>
          </a:xfrm>
          <a:prstGeom prst="roundRect">
            <a:avLst/>
          </a:prstGeom>
          <a:solidFill>
            <a:schemeClr val="accent1"/>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Event Management – Sheffield Hallam University</a:t>
            </a:r>
            <a:endParaRPr lang="en-GB" sz="3200" dirty="0">
              <a:latin typeface="Arial Rounded MT Bold" panose="020F0704030504030204" pitchFamily="34" charset="0"/>
            </a:endParaRPr>
          </a:p>
        </p:txBody>
      </p:sp>
      <p:sp>
        <p:nvSpPr>
          <p:cNvPr id="32" name="Rounded Rectangle 7">
            <a:extLst>
              <a:ext uri="{FF2B5EF4-FFF2-40B4-BE49-F238E27FC236}">
                <a16:creationId xmlns:a16="http://schemas.microsoft.com/office/drawing/2014/main" id="{1458E124-B355-468D-A5B5-CDBBD9094D5A}"/>
              </a:ext>
            </a:extLst>
          </p:cNvPr>
          <p:cNvSpPr/>
          <p:nvPr/>
        </p:nvSpPr>
        <p:spPr>
          <a:xfrm>
            <a:off x="6528497" y="5663406"/>
            <a:ext cx="5415852" cy="781976"/>
          </a:xfrm>
          <a:prstGeom prst="roundRect">
            <a:avLst/>
          </a:prstGeom>
          <a:solidFill>
            <a:schemeClr val="accent4"/>
          </a:solidFill>
        </p:spPr>
        <p:style>
          <a:lnRef idx="3">
            <a:schemeClr val="lt1"/>
          </a:lnRef>
          <a:fillRef idx="1">
            <a:schemeClr val="accent3"/>
          </a:fillRef>
          <a:effectRef idx="1">
            <a:schemeClr val="accent3"/>
          </a:effectRef>
          <a:fontRef idx="minor">
            <a:schemeClr val="lt1"/>
          </a:fontRef>
        </p:style>
        <p:txBody>
          <a:bodyPr lIns="121917" tIns="60958" rIns="121917" bIns="60958" rtlCol="0" anchor="ctr"/>
          <a:lstStyle/>
          <a:p>
            <a:pPr algn="ctr"/>
            <a:r>
              <a:rPr lang="en-GB" sz="2400" b="1" dirty="0"/>
              <a:t>Media and Communications - Birmingham City University</a:t>
            </a:r>
          </a:p>
        </p:txBody>
      </p:sp>
      <p:sp>
        <p:nvSpPr>
          <p:cNvPr id="15" name="Rectangle 14">
            <a:extLst>
              <a:ext uri="{FF2B5EF4-FFF2-40B4-BE49-F238E27FC236}">
                <a16:creationId xmlns:a16="http://schemas.microsoft.com/office/drawing/2014/main" id="{9C4F1DBC-FBE9-4012-A284-94C0BE321DC2}"/>
              </a:ext>
            </a:extLst>
          </p:cNvPr>
          <p:cNvSpPr/>
          <p:nvPr/>
        </p:nvSpPr>
        <p:spPr>
          <a:xfrm>
            <a:off x="247651" y="188640"/>
            <a:ext cx="5848349" cy="1080120"/>
          </a:xfrm>
          <a:prstGeom prst="rect">
            <a:avLst/>
          </a:prstGeom>
          <a:solidFill>
            <a:schemeClr val="accent4"/>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4800" b="1" dirty="0">
                <a:latin typeface="Arial Rounded MT Bold" panose="020F0704030504030204" pitchFamily="34" charset="0"/>
              </a:rPr>
              <a:t>Eric</a:t>
            </a:r>
          </a:p>
        </p:txBody>
      </p:sp>
      <p:sp>
        <p:nvSpPr>
          <p:cNvPr id="23" name="TextBox 22">
            <a:extLst>
              <a:ext uri="{FF2B5EF4-FFF2-40B4-BE49-F238E27FC236}">
                <a16:creationId xmlns:a16="http://schemas.microsoft.com/office/drawing/2014/main" id="{6D3506FD-B2AA-49EF-A03E-3CD83FD66B59}"/>
              </a:ext>
            </a:extLst>
          </p:cNvPr>
          <p:cNvSpPr txBox="1"/>
          <p:nvPr/>
        </p:nvSpPr>
        <p:spPr>
          <a:xfrm>
            <a:off x="247651" y="1309689"/>
            <a:ext cx="5848349" cy="1231102"/>
          </a:xfrm>
          <a:prstGeom prst="rect">
            <a:avLst/>
          </a:prstGeom>
          <a:noFill/>
        </p:spPr>
        <p:txBody>
          <a:bodyPr wrap="square" lIns="121917" tIns="60958" rIns="121917" bIns="60958" rtlCol="0">
            <a:spAutoFit/>
          </a:bodyPr>
          <a:lstStyle/>
          <a:p>
            <a:pPr algn="ctr"/>
            <a:r>
              <a:rPr lang="en-GB" sz="3500" dirty="0">
                <a:latin typeface="Arial Rounded MT Bold" panose="020F0704030504030204" pitchFamily="34" charset="0"/>
              </a:rPr>
              <a:t>Gallery Manager</a:t>
            </a:r>
          </a:p>
          <a:p>
            <a:endParaRPr lang="en-GB" sz="3700" dirty="0">
              <a:latin typeface="Arial Rounded MT Bold" panose="020F0704030504030204" pitchFamily="34" charset="0"/>
            </a:endParaRPr>
          </a:p>
        </p:txBody>
      </p:sp>
      <p:pic>
        <p:nvPicPr>
          <p:cNvPr id="19" name="Picture 2" descr="Image result for male graduation photo">
            <a:hlinkClick r:id="rId3"/>
            <a:extLst>
              <a:ext uri="{FF2B5EF4-FFF2-40B4-BE49-F238E27FC236}">
                <a16:creationId xmlns:a16="http://schemas.microsoft.com/office/drawing/2014/main" id="{281AB87A-256D-404C-89D3-27AE263858E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2582"/>
          <a:stretch/>
        </p:blipFill>
        <p:spPr bwMode="auto">
          <a:xfrm>
            <a:off x="247651" y="2028067"/>
            <a:ext cx="2659674" cy="2943486"/>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a:extLst>
              <a:ext uri="{FF2B5EF4-FFF2-40B4-BE49-F238E27FC236}">
                <a16:creationId xmlns:a16="http://schemas.microsoft.com/office/drawing/2014/main" id="{145EE9DF-4588-41A1-8CD7-BCB27D19218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12546"/>
          <a:stretch/>
        </p:blipFill>
        <p:spPr bwMode="auto">
          <a:xfrm>
            <a:off x="247652" y="5106744"/>
            <a:ext cx="2659674" cy="15500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Rectangle 20">
            <a:extLst>
              <a:ext uri="{FF2B5EF4-FFF2-40B4-BE49-F238E27FC236}">
                <a16:creationId xmlns:a16="http://schemas.microsoft.com/office/drawing/2014/main" id="{1B421B46-EB6A-4138-B459-3DBF3AE04F0B}"/>
              </a:ext>
            </a:extLst>
          </p:cNvPr>
          <p:cNvSpPr/>
          <p:nvPr/>
        </p:nvSpPr>
        <p:spPr>
          <a:xfrm>
            <a:off x="2907324" y="2436884"/>
            <a:ext cx="3436325" cy="3631759"/>
          </a:xfrm>
          <a:prstGeom prst="rect">
            <a:avLst/>
          </a:prstGeom>
        </p:spPr>
        <p:txBody>
          <a:bodyPr wrap="square" lIns="121917" tIns="60958" rIns="121917" bIns="60958">
            <a:spAutoFit/>
          </a:bodyPr>
          <a:lstStyle/>
          <a:p>
            <a:pPr marL="457189" indent="-457189">
              <a:buFont typeface="Arial" panose="020B0604020202020204" pitchFamily="34" charset="0"/>
              <a:buChar char="•"/>
            </a:pPr>
            <a:r>
              <a:rPr lang="en-GB" sz="2800" dirty="0">
                <a:latin typeface="Arial Rounded MT Bold" panose="020F0704030504030204" pitchFamily="34" charset="0"/>
              </a:rPr>
              <a:t>Communication</a:t>
            </a:r>
          </a:p>
          <a:p>
            <a:pPr marL="457189" indent="-457189">
              <a:buFont typeface="Arial" panose="020B0604020202020204" pitchFamily="34" charset="0"/>
              <a:buChar char="•"/>
            </a:pPr>
            <a:r>
              <a:rPr lang="en-GB" sz="2800" dirty="0">
                <a:latin typeface="Arial Rounded MT Bold" panose="020F0704030504030204" pitchFamily="34" charset="0"/>
              </a:rPr>
              <a:t>Team </a:t>
            </a:r>
          </a:p>
          <a:p>
            <a:r>
              <a:rPr lang="en-GB" sz="2800" dirty="0">
                <a:latin typeface="Arial Rounded MT Bold" panose="020F0704030504030204" pitchFamily="34" charset="0"/>
              </a:rPr>
              <a:t>     working</a:t>
            </a:r>
          </a:p>
          <a:p>
            <a:pPr marL="457189" indent="-457189">
              <a:buFont typeface="Arial" panose="020B0604020202020204" pitchFamily="34" charset="0"/>
              <a:buChar char="•"/>
            </a:pPr>
            <a:r>
              <a:rPr lang="en-GB" sz="2800" dirty="0">
                <a:latin typeface="Arial Rounded MT Bold" panose="020F0704030504030204" pitchFamily="34" charset="0"/>
              </a:rPr>
              <a:t>Initiative</a:t>
            </a:r>
          </a:p>
          <a:p>
            <a:pPr marL="457189" indent="-457189">
              <a:buFont typeface="Arial" panose="020B0604020202020204" pitchFamily="34" charset="0"/>
              <a:buChar char="•"/>
            </a:pPr>
            <a:r>
              <a:rPr lang="en-GB" sz="2800" dirty="0">
                <a:latin typeface="Arial Rounded MT Bold" panose="020F0704030504030204" pitchFamily="34" charset="0"/>
              </a:rPr>
              <a:t>Networking</a:t>
            </a:r>
          </a:p>
          <a:p>
            <a:pPr marL="457189" indent="-457189">
              <a:buFont typeface="Arial" panose="020B0604020202020204" pitchFamily="34" charset="0"/>
              <a:buChar char="•"/>
            </a:pPr>
            <a:r>
              <a:rPr lang="en-GB" sz="2800" dirty="0">
                <a:latin typeface="Arial Rounded MT Bold" panose="020F0704030504030204" pitchFamily="34" charset="0"/>
              </a:rPr>
              <a:t>Confidence</a:t>
            </a:r>
          </a:p>
          <a:p>
            <a:pPr marL="457189" indent="-457189">
              <a:buFont typeface="Arial" panose="020B0604020202020204" pitchFamily="34" charset="0"/>
              <a:buChar char="•"/>
            </a:pPr>
            <a:r>
              <a:rPr lang="en-GB" sz="2800" dirty="0">
                <a:latin typeface="Arial Rounded MT Bold" panose="020F0704030504030204" pitchFamily="34" charset="0"/>
              </a:rPr>
              <a:t>Creativity</a:t>
            </a:r>
          </a:p>
          <a:p>
            <a:pPr marL="457189" indent="-457189">
              <a:buFont typeface="Arial" panose="020B0604020202020204" pitchFamily="34" charset="0"/>
              <a:buChar char="•"/>
            </a:pPr>
            <a:endParaRPr lang="en-GB" sz="3200" dirty="0">
              <a:latin typeface="Arial Rounded MT Bold" panose="020F0704030504030204" pitchFamily="34" charset="0"/>
            </a:endParaRPr>
          </a:p>
        </p:txBody>
      </p:sp>
      <p:sp>
        <p:nvSpPr>
          <p:cNvPr id="22" name="TextBox 21">
            <a:extLst>
              <a:ext uri="{FF2B5EF4-FFF2-40B4-BE49-F238E27FC236}">
                <a16:creationId xmlns:a16="http://schemas.microsoft.com/office/drawing/2014/main" id="{6E58FD10-B105-4858-B8F8-2A75E2001B89}"/>
              </a:ext>
            </a:extLst>
          </p:cNvPr>
          <p:cNvSpPr txBox="1"/>
          <p:nvPr/>
        </p:nvSpPr>
        <p:spPr>
          <a:xfrm>
            <a:off x="6528494" y="1840256"/>
            <a:ext cx="5415852" cy="2246769"/>
          </a:xfrm>
          <a:prstGeom prst="rect">
            <a:avLst/>
          </a:prstGeom>
          <a:solidFill>
            <a:schemeClr val="accent1"/>
          </a:solidFill>
        </p:spPr>
        <p:txBody>
          <a:bodyPr wrap="square" rtlCol="0">
            <a:spAutoFit/>
          </a:bodyPr>
          <a:lstStyle/>
          <a:p>
            <a:r>
              <a:rPr lang="en-GB" sz="2800" dirty="0">
                <a:solidFill>
                  <a:schemeClr val="bg1"/>
                </a:solidFill>
              </a:rPr>
              <a:t>Eric’s degree relates to his job as a gallery manager. However, he could have also gone into related jobs such as an arts therapist, illustrator or graphic designer!</a:t>
            </a:r>
          </a:p>
        </p:txBody>
      </p:sp>
      <p:sp>
        <p:nvSpPr>
          <p:cNvPr id="24" name="Oval 23">
            <a:extLst>
              <a:ext uri="{FF2B5EF4-FFF2-40B4-BE49-F238E27FC236}">
                <a16:creationId xmlns:a16="http://schemas.microsoft.com/office/drawing/2014/main" id="{1DE589F4-7DCA-41A0-8E86-ED70D4E96288}"/>
              </a:ext>
            </a:extLst>
          </p:cNvPr>
          <p:cNvSpPr/>
          <p:nvPr/>
        </p:nvSpPr>
        <p:spPr>
          <a:xfrm rot="221800">
            <a:off x="6800005" y="4178736"/>
            <a:ext cx="5234235" cy="261957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Artists don’t need formal qualifications to work in their field. However, studying a degree such as fine art means they have evidence of their skills and experience, and it can be a useful way to make contacts!</a:t>
            </a:r>
          </a:p>
        </p:txBody>
      </p:sp>
    </p:spTree>
    <p:extLst>
      <p:ext uri="{BB962C8B-B14F-4D97-AF65-F5344CB8AC3E}">
        <p14:creationId xmlns:p14="http://schemas.microsoft.com/office/powerpoint/2010/main" val="2896807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6"/>
                                        </p:tgtEl>
                                      </p:cBhvr>
                                    </p:animEffect>
                                    <p:animScale>
                                      <p:cBhvr>
                                        <p:cTn id="7" dur="250" autoRev="1" fill="hold"/>
                                        <p:tgtEl>
                                          <p:spTgt spid="26"/>
                                        </p:tgtEl>
                                      </p:cBhvr>
                                      <p:by x="105000" y="105000"/>
                                    </p:animScale>
                                  </p:childTnLst>
                                </p:cTn>
                              </p:par>
                              <p:par>
                                <p:cTn id="8" presetID="1" presetClass="exit"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hidden"/>
                                      </p:to>
                                    </p:set>
                                  </p:childTnLst>
                                </p:cTn>
                              </p:par>
                              <p:par>
                                <p:cTn id="10" presetID="1" presetClass="exit"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hidden"/>
                                      </p:to>
                                    </p:set>
                                  </p:childTnLst>
                                </p:cTn>
                              </p:par>
                              <p:par>
                                <p:cTn id="12" presetID="1" presetClass="exit" presetSubtype="0" fill="hold" grpId="0" nodeType="withEffect">
                                  <p:stCondLst>
                                    <p:cond delay="0"/>
                                  </p:stCondLst>
                                  <p:childTnLst>
                                    <p:set>
                                      <p:cBhvr>
                                        <p:cTn id="13" dur="1" fill="hold">
                                          <p:stCondLst>
                                            <p:cond delay="0"/>
                                          </p:stCondLst>
                                        </p:cTn>
                                        <p:tgtEl>
                                          <p:spTgt spid="28"/>
                                        </p:tgtEl>
                                        <p:attrNameLst>
                                          <p:attrName>style.visibility</p:attrName>
                                        </p:attrNameLst>
                                      </p:cBhvr>
                                      <p:to>
                                        <p:strVal val="hidden"/>
                                      </p:to>
                                    </p:set>
                                  </p:childTnLst>
                                </p:cTn>
                              </p:par>
                              <p:par>
                                <p:cTn id="14" presetID="1" presetClass="exit"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hidden"/>
                                      </p:to>
                                    </p:set>
                                  </p:childTnLst>
                                </p:cTn>
                              </p:par>
                              <p:par>
                                <p:cTn id="16" presetID="1" presetClass="exit"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hidden"/>
                                      </p:to>
                                    </p:set>
                                  </p:childTnLst>
                                </p:cTn>
                              </p:par>
                              <p:par>
                                <p:cTn id="18" presetID="1" presetClass="exit"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hidden"/>
                                      </p:to>
                                    </p:set>
                                  </p:childTnLst>
                                </p:cTn>
                              </p:par>
                              <p:par>
                                <p:cTn id="20" presetID="1" presetClass="exit" presetSubtype="0" fill="hold" grpId="0" nodeType="withEffect">
                                  <p:stCondLst>
                                    <p:cond delay="0"/>
                                  </p:stCondLst>
                                  <p:childTnLst>
                                    <p:set>
                                      <p:cBhvr>
                                        <p:cTn id="21" dur="1" fill="hold">
                                          <p:stCondLst>
                                            <p:cond delay="0"/>
                                          </p:stCondLst>
                                        </p:cTn>
                                        <p:tgtEl>
                                          <p:spTgt spid="32"/>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2"/>
                                        </p:tgtEl>
                                        <p:attrNameLst>
                                          <p:attrName>style.visibility</p:attrName>
                                        </p:attrNameLst>
                                      </p:cBhvr>
                                      <p:to>
                                        <p:strVal val="visible"/>
                                      </p:to>
                                    </p:set>
                                  </p:childTnLst>
                                </p:cTn>
                              </p:par>
                              <p:par>
                                <p:cTn id="26" presetID="26"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down)">
                                      <p:cBhvr>
                                        <p:cTn id="28" dur="580">
                                          <p:stCondLst>
                                            <p:cond delay="0"/>
                                          </p:stCondLst>
                                        </p:cTn>
                                        <p:tgtEl>
                                          <p:spTgt spid="24"/>
                                        </p:tgtEl>
                                      </p:cBhvr>
                                    </p:animEffect>
                                    <p:anim calcmode="lin" valueType="num">
                                      <p:cBhvr>
                                        <p:cTn id="29"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34" dur="26">
                                          <p:stCondLst>
                                            <p:cond delay="650"/>
                                          </p:stCondLst>
                                        </p:cTn>
                                        <p:tgtEl>
                                          <p:spTgt spid="24"/>
                                        </p:tgtEl>
                                      </p:cBhvr>
                                      <p:to x="100000" y="60000"/>
                                    </p:animScale>
                                    <p:animScale>
                                      <p:cBhvr>
                                        <p:cTn id="35" dur="166" decel="50000">
                                          <p:stCondLst>
                                            <p:cond delay="676"/>
                                          </p:stCondLst>
                                        </p:cTn>
                                        <p:tgtEl>
                                          <p:spTgt spid="24"/>
                                        </p:tgtEl>
                                      </p:cBhvr>
                                      <p:to x="100000" y="100000"/>
                                    </p:animScale>
                                    <p:animScale>
                                      <p:cBhvr>
                                        <p:cTn id="36" dur="26">
                                          <p:stCondLst>
                                            <p:cond delay="1312"/>
                                          </p:stCondLst>
                                        </p:cTn>
                                        <p:tgtEl>
                                          <p:spTgt spid="24"/>
                                        </p:tgtEl>
                                      </p:cBhvr>
                                      <p:to x="100000" y="80000"/>
                                    </p:animScale>
                                    <p:animScale>
                                      <p:cBhvr>
                                        <p:cTn id="37" dur="166" decel="50000">
                                          <p:stCondLst>
                                            <p:cond delay="1338"/>
                                          </p:stCondLst>
                                        </p:cTn>
                                        <p:tgtEl>
                                          <p:spTgt spid="24"/>
                                        </p:tgtEl>
                                      </p:cBhvr>
                                      <p:to x="100000" y="100000"/>
                                    </p:animScale>
                                    <p:animScale>
                                      <p:cBhvr>
                                        <p:cTn id="38" dur="26">
                                          <p:stCondLst>
                                            <p:cond delay="1642"/>
                                          </p:stCondLst>
                                        </p:cTn>
                                        <p:tgtEl>
                                          <p:spTgt spid="24"/>
                                        </p:tgtEl>
                                      </p:cBhvr>
                                      <p:to x="100000" y="90000"/>
                                    </p:animScale>
                                    <p:animScale>
                                      <p:cBhvr>
                                        <p:cTn id="39" dur="166" decel="50000">
                                          <p:stCondLst>
                                            <p:cond delay="1668"/>
                                          </p:stCondLst>
                                        </p:cTn>
                                        <p:tgtEl>
                                          <p:spTgt spid="24"/>
                                        </p:tgtEl>
                                      </p:cBhvr>
                                      <p:to x="100000" y="100000"/>
                                    </p:animScale>
                                    <p:animScale>
                                      <p:cBhvr>
                                        <p:cTn id="40" dur="26">
                                          <p:stCondLst>
                                            <p:cond delay="1808"/>
                                          </p:stCondLst>
                                        </p:cTn>
                                        <p:tgtEl>
                                          <p:spTgt spid="24"/>
                                        </p:tgtEl>
                                      </p:cBhvr>
                                      <p:to x="100000" y="95000"/>
                                    </p:animScale>
                                    <p:animScale>
                                      <p:cBhvr>
                                        <p:cTn id="41" dur="166" decel="50000">
                                          <p:stCondLst>
                                            <p:cond delay="1834"/>
                                          </p:stCondLst>
                                        </p:cTn>
                                        <p:tgtEl>
                                          <p:spTgt spid="2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6" grpId="0" animBg="1"/>
      <p:bldP spid="27" grpId="0" animBg="1"/>
      <p:bldP spid="28" grpId="0" animBg="1"/>
      <p:bldP spid="29" grpId="0" animBg="1"/>
      <p:bldP spid="30" grpId="0" animBg="1"/>
      <p:bldP spid="31" grpId="0" animBg="1"/>
      <p:bldP spid="32" grpId="0" animBg="1"/>
      <p:bldP spid="22" grpId="0" animBg="1"/>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1869" y="2088209"/>
            <a:ext cx="9761603" cy="1344149"/>
          </a:xfrm>
          <a:prstGeom prst="rect">
            <a:avLst/>
          </a:prstGeom>
        </p:spPr>
        <p:style>
          <a:lnRef idx="3">
            <a:schemeClr val="lt1"/>
          </a:lnRef>
          <a:fillRef idx="1">
            <a:schemeClr val="accent2"/>
          </a:fillRef>
          <a:effectRef idx="1">
            <a:schemeClr val="accent2"/>
          </a:effectRef>
          <a:fontRef idx="minor">
            <a:schemeClr val="lt1"/>
          </a:fontRef>
        </p:style>
        <p:txBody>
          <a:bodyPr vert="horz" lIns="121917" tIns="60958" rIns="121917" bIns="60958" rtlCol="0" anchor="ctr">
            <a:norm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3600" b="1" dirty="0">
                <a:latin typeface="Arial" panose="020B0604020202020204" pitchFamily="34" charset="0"/>
                <a:cs typeface="Arial" panose="020B0604020202020204" pitchFamily="34" charset="0"/>
              </a:rPr>
              <a:t>How can you get a higher education qualification?</a:t>
            </a:r>
          </a:p>
        </p:txBody>
      </p:sp>
      <p:pic>
        <p:nvPicPr>
          <p:cNvPr id="6" name="Picture 2" descr="http://blogs.mcall.com/.a/6a00d8341c4fe353ef014e601416c6970c-800wi"/>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9808" b="75719" l="0" r="96486"/>
                    </a14:imgEffect>
                  </a14:imgLayer>
                </a14:imgProps>
              </a:ext>
              <a:ext uri="{28A0092B-C50C-407E-A947-70E740481C1C}">
                <a14:useLocalDpi xmlns:a14="http://schemas.microsoft.com/office/drawing/2010/main" val="0"/>
              </a:ext>
            </a:extLst>
          </a:blip>
          <a:srcRect t="20042" b="23678"/>
          <a:stretch/>
        </p:blipFill>
        <p:spPr bwMode="auto">
          <a:xfrm rot="20379928">
            <a:off x="60248" y="1209648"/>
            <a:ext cx="3122123" cy="17571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E761785-C1C5-457A-9892-69E983525DE1}"/>
              </a:ext>
            </a:extLst>
          </p:cNvPr>
          <p:cNvPicPr>
            <a:picLocks noChangeAspect="1"/>
          </p:cNvPicPr>
          <p:nvPr/>
        </p:nvPicPr>
        <p:blipFill>
          <a:blip r:embed="rId4"/>
          <a:stretch>
            <a:fillRect/>
          </a:stretch>
        </p:blipFill>
        <p:spPr>
          <a:xfrm>
            <a:off x="360270" y="184800"/>
            <a:ext cx="1102665" cy="1102665"/>
          </a:xfrm>
          <a:prstGeom prst="rect">
            <a:avLst/>
          </a:prstGeom>
        </p:spPr>
      </p:pic>
      <p:sp>
        <p:nvSpPr>
          <p:cNvPr id="7" name="TextBox 6">
            <a:extLst>
              <a:ext uri="{FF2B5EF4-FFF2-40B4-BE49-F238E27FC236}">
                <a16:creationId xmlns:a16="http://schemas.microsoft.com/office/drawing/2014/main" id="{473273F9-CC57-4ACE-A1A9-D2B0C963E218}"/>
              </a:ext>
            </a:extLst>
          </p:cNvPr>
          <p:cNvSpPr txBox="1"/>
          <p:nvPr/>
        </p:nvSpPr>
        <p:spPr>
          <a:xfrm>
            <a:off x="911602" y="3677332"/>
            <a:ext cx="9991725" cy="1569660"/>
          </a:xfrm>
          <a:prstGeom prst="rect">
            <a:avLst/>
          </a:prstGeom>
          <a:noFill/>
        </p:spPr>
        <p:txBody>
          <a:bodyPr wrap="square" rtlCol="0">
            <a:spAutoFit/>
          </a:bodyPr>
          <a:lstStyle/>
          <a:p>
            <a:pPr algn="ctr"/>
            <a:r>
              <a:rPr lang="en-GB" sz="3200" b="1" dirty="0"/>
              <a:t>The next slide will show you one potential route to a higher education qualification. You can take other routes but this is a common one!</a:t>
            </a:r>
          </a:p>
        </p:txBody>
      </p:sp>
    </p:spTree>
    <p:extLst>
      <p:ext uri="{BB962C8B-B14F-4D97-AF65-F5344CB8AC3E}">
        <p14:creationId xmlns:p14="http://schemas.microsoft.com/office/powerpoint/2010/main" val="17831843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p:cNvGraphicFramePr/>
          <p:nvPr>
            <p:extLst>
              <p:ext uri="{D42A27DB-BD31-4B8C-83A1-F6EECF244321}">
                <p14:modId xmlns:p14="http://schemas.microsoft.com/office/powerpoint/2010/main" val="4025927506"/>
              </p:ext>
            </p:extLst>
          </p:nvPr>
        </p:nvGraphicFramePr>
        <p:xfrm>
          <a:off x="527381" y="-1792329"/>
          <a:ext cx="11376587" cy="8270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Oval 3">
            <a:extLst>
              <a:ext uri="{FF2B5EF4-FFF2-40B4-BE49-F238E27FC236}">
                <a16:creationId xmlns:a16="http://schemas.microsoft.com/office/drawing/2014/main" id="{88E5E2FD-16A0-4C32-B33F-9AD3B5E492AE}"/>
              </a:ext>
            </a:extLst>
          </p:cNvPr>
          <p:cNvSpPr/>
          <p:nvPr/>
        </p:nvSpPr>
        <p:spPr>
          <a:xfrm rot="21098125">
            <a:off x="35922" y="4305380"/>
            <a:ext cx="3657461" cy="245729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 information technology you can look at developing IT products and computer systems, in both theoretical and practical settings</a:t>
            </a:r>
          </a:p>
        </p:txBody>
      </p:sp>
      <p:pic>
        <p:nvPicPr>
          <p:cNvPr id="5" name="Picture 4" descr="A picture containing table, computer, boat, monitor&#10;&#10;Description automatically generated">
            <a:extLst>
              <a:ext uri="{FF2B5EF4-FFF2-40B4-BE49-F238E27FC236}">
                <a16:creationId xmlns:a16="http://schemas.microsoft.com/office/drawing/2014/main" id="{1703201F-6E09-4BF4-86FA-3C5F2B77E8EA}"/>
              </a:ext>
            </a:extLst>
          </p:cNvPr>
          <p:cNvPicPr>
            <a:picLocks noChangeAspect="1"/>
          </p:cNvPicPr>
          <p:nvPr/>
        </p:nvPicPr>
        <p:blipFill>
          <a:blip r:embed="rId7"/>
          <a:stretch>
            <a:fillRect/>
          </a:stretch>
        </p:blipFill>
        <p:spPr>
          <a:xfrm>
            <a:off x="3751143" y="4360243"/>
            <a:ext cx="4588196" cy="2247499"/>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6" name="Oval 5">
            <a:extLst>
              <a:ext uri="{FF2B5EF4-FFF2-40B4-BE49-F238E27FC236}">
                <a16:creationId xmlns:a16="http://schemas.microsoft.com/office/drawing/2014/main" id="{F2341D10-ACB8-46A3-B946-46C7CC464C56}"/>
              </a:ext>
            </a:extLst>
          </p:cNvPr>
          <p:cNvSpPr/>
          <p:nvPr/>
        </p:nvSpPr>
        <p:spPr>
          <a:xfrm rot="21185139">
            <a:off x="11599" y="21778"/>
            <a:ext cx="2380299" cy="157401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You </a:t>
            </a:r>
            <a:r>
              <a:rPr lang="en-GB" b="1" dirty="0"/>
              <a:t>need</a:t>
            </a:r>
            <a:r>
              <a:rPr lang="en-GB" dirty="0"/>
              <a:t> these to go onto the next stage in every route</a:t>
            </a:r>
          </a:p>
          <a:p>
            <a:pPr algn="ctr"/>
            <a:endParaRPr lang="en-GB" dirty="0"/>
          </a:p>
        </p:txBody>
      </p:sp>
      <p:cxnSp>
        <p:nvCxnSpPr>
          <p:cNvPr id="7" name="Straight Arrow Connector 6">
            <a:extLst>
              <a:ext uri="{FF2B5EF4-FFF2-40B4-BE49-F238E27FC236}">
                <a16:creationId xmlns:a16="http://schemas.microsoft.com/office/drawing/2014/main" id="{D278AD6F-A61D-4CFD-9F45-BADA3BCCC7C8}"/>
              </a:ext>
            </a:extLst>
          </p:cNvPr>
          <p:cNvCxnSpPr>
            <a:cxnSpLocks/>
          </p:cNvCxnSpPr>
          <p:nvPr/>
        </p:nvCxnSpPr>
        <p:spPr>
          <a:xfrm>
            <a:off x="1724025" y="1323975"/>
            <a:ext cx="128587" cy="409374"/>
          </a:xfrm>
          <a:prstGeom prst="straightConnector1">
            <a:avLst/>
          </a:prstGeom>
          <a:ln w="53975">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427E7214-0C97-49F1-81EE-C0CD8D930E3E}"/>
              </a:ext>
            </a:extLst>
          </p:cNvPr>
          <p:cNvSpPr txBox="1"/>
          <p:nvPr/>
        </p:nvSpPr>
        <p:spPr>
          <a:xfrm>
            <a:off x="981075" y="1733349"/>
            <a:ext cx="1743075" cy="923330"/>
          </a:xfrm>
          <a:prstGeom prst="rect">
            <a:avLst/>
          </a:prstGeom>
          <a:solidFill>
            <a:schemeClr val="bg1"/>
          </a:solidFill>
        </p:spPr>
        <p:txBody>
          <a:bodyPr wrap="square" rtlCol="0">
            <a:spAutoFit/>
          </a:bodyPr>
          <a:lstStyle/>
          <a:p>
            <a:r>
              <a:rPr lang="en-GB" dirty="0">
                <a:highlight>
                  <a:srgbClr val="FFFF00"/>
                </a:highlight>
                <a:latin typeface="Arial" panose="020B0604020202020204" pitchFamily="34" charset="0"/>
                <a:cs typeface="Arial" panose="020B0604020202020204" pitchFamily="34" charset="0"/>
              </a:rPr>
              <a:t>English and Maths (Grade 4)</a:t>
            </a:r>
          </a:p>
        </p:txBody>
      </p:sp>
      <p:sp>
        <p:nvSpPr>
          <p:cNvPr id="14" name="Oval 13">
            <a:extLst>
              <a:ext uri="{FF2B5EF4-FFF2-40B4-BE49-F238E27FC236}">
                <a16:creationId xmlns:a16="http://schemas.microsoft.com/office/drawing/2014/main" id="{EB9AEBF0-EB60-4025-9653-D6C8F7D5D936}"/>
              </a:ext>
            </a:extLst>
          </p:cNvPr>
          <p:cNvSpPr/>
          <p:nvPr/>
        </p:nvSpPr>
        <p:spPr>
          <a:xfrm rot="811988">
            <a:off x="8817123" y="3898998"/>
            <a:ext cx="3419475" cy="270685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These may not always be linked directly to the subject you want to study, but can help demonstrate skills that you will need and use at HE e.g. teamwork</a:t>
            </a:r>
          </a:p>
          <a:p>
            <a:pPr algn="ctr"/>
            <a:endParaRPr lang="en-GB" dirty="0"/>
          </a:p>
        </p:txBody>
      </p:sp>
      <p:cxnSp>
        <p:nvCxnSpPr>
          <p:cNvPr id="15" name="Straight Arrow Connector 14">
            <a:extLst>
              <a:ext uri="{FF2B5EF4-FFF2-40B4-BE49-F238E27FC236}">
                <a16:creationId xmlns:a16="http://schemas.microsoft.com/office/drawing/2014/main" id="{EB61DDF6-1BFA-4275-B28A-A73CC97C8E87}"/>
              </a:ext>
            </a:extLst>
          </p:cNvPr>
          <p:cNvCxnSpPr>
            <a:cxnSpLocks/>
          </p:cNvCxnSpPr>
          <p:nvPr/>
        </p:nvCxnSpPr>
        <p:spPr>
          <a:xfrm flipH="1" flipV="1">
            <a:off x="8766957" y="4002388"/>
            <a:ext cx="636759" cy="434338"/>
          </a:xfrm>
          <a:prstGeom prst="straightConnector1">
            <a:avLst/>
          </a:prstGeom>
          <a:ln w="539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5216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graphicEl>
                                              <a:dgm id="{59873539-4DFB-4AE0-91F2-948D53488009}"/>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graphicEl>
                                              <a:dgm id="{E37CB75F-266C-4608-B917-B6F36B6AA5C2}"/>
                                            </p:graphic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graphicEl>
                                              <a:dgm id="{2251D600-397D-4FA7-8B59-F896E359982D}"/>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graphicEl>
                                              <a:dgm id="{1D73D681-CF9B-41B7-A46D-2C14FDBF846A}"/>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graphicEl>
                                              <a:dgm id="{EE4B5AB2-B162-4823-9675-5CB4DB24CCE0}"/>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graphicEl>
                                              <a:dgm id="{D791225F-BDE3-448B-8984-3F9CAB3B17B8}"/>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graphicEl>
                                              <a:dgm id="{8295EB35-C448-4D55-AE0F-77AB9BC8AED2}"/>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
                                            <p:graphicEl>
                                              <a:dgm id="{B2AB86E8-9449-4049-A6CF-23DA4455B1DE}"/>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
                                            <p:graphicEl>
                                              <a:dgm id="{85FE646C-F384-482F-BFC1-0CFC1DA7350C}"/>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graphicEl>
                                              <a:dgm id="{FC2E8F29-0DC3-4B92-82CE-5E0B9C571997}"/>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graphicEl>
                                              <a:dgm id="{5209EAF0-2457-4CC3-B0DF-8F7272D647A6}"/>
                                            </p:graphicEl>
                                          </p:spTgt>
                                        </p:tgtEl>
                                        <p:attrNameLst>
                                          <p:attrName>style.visibility</p:attrName>
                                        </p:attrNameLst>
                                      </p:cBhvr>
                                      <p:to>
                                        <p:strVal val="visible"/>
                                      </p:to>
                                    </p:set>
                                  </p:childTnLst>
                                </p:cTn>
                              </p:par>
                              <p:par>
                                <p:cTn id="35" presetID="2" presetClass="entr" presetSubtype="4"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ppt_x"/>
                                          </p:val>
                                        </p:tav>
                                        <p:tav tm="100000">
                                          <p:val>
                                            <p:strVal val="#ppt_x"/>
                                          </p:val>
                                        </p:tav>
                                      </p:tavLst>
                                    </p:anim>
                                    <p:anim calcmode="lin" valueType="num">
                                      <p:cBhvr additive="base">
                                        <p:cTn id="42" dur="5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500" fill="hold"/>
                                        <p:tgtEl>
                                          <p:spTgt spid="7"/>
                                        </p:tgtEl>
                                        <p:attrNameLst>
                                          <p:attrName>ppt_x</p:attrName>
                                        </p:attrNameLst>
                                      </p:cBhvr>
                                      <p:tavLst>
                                        <p:tav tm="0">
                                          <p:val>
                                            <p:strVal val="#ppt_x"/>
                                          </p:val>
                                        </p:tav>
                                        <p:tav tm="100000">
                                          <p:val>
                                            <p:strVal val="#ppt_x"/>
                                          </p:val>
                                        </p:tav>
                                      </p:tavLst>
                                    </p:anim>
                                    <p:anim calcmode="lin" valueType="num">
                                      <p:cBhvr additive="base">
                                        <p:cTn id="46" dur="500" fill="hold"/>
                                        <p:tgtEl>
                                          <p:spTgt spid="7"/>
                                        </p:tgtEl>
                                        <p:attrNameLst>
                                          <p:attrName>ppt_y</p:attrName>
                                        </p:attrNameLst>
                                      </p:cBhvr>
                                      <p:tavLst>
                                        <p:tav tm="0">
                                          <p:val>
                                            <p:strVal val="1+#ppt_h/2"/>
                                          </p:val>
                                        </p:tav>
                                        <p:tav tm="100000">
                                          <p:val>
                                            <p:strVal val="#ppt_y"/>
                                          </p:val>
                                        </p:tav>
                                      </p:tavLst>
                                    </p:anim>
                                  </p:childTnLst>
                                </p:cTn>
                              </p:par>
                              <p:par>
                                <p:cTn id="47" presetID="1" presetClass="entr" presetSubtype="0"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childTnLst>
                                </p:cTn>
                              </p:par>
                              <p:par>
                                <p:cTn id="49" presetID="2" presetClass="entr" presetSubtype="4"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Sub>
          <a:bldDgm bld="one"/>
        </p:bldSub>
      </p:bldGraphic>
      <p:bldP spid="4" grpId="0" animBg="1"/>
      <p:bldP spid="6" grpId="0" animBg="1"/>
      <p:bldP spid="10"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946339" y="1821424"/>
            <a:ext cx="8299322" cy="17008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121917" tIns="60958" rIns="121917" bIns="60958" rtlCol="0" anchor="ctr">
            <a:normAutofit lnSpcReduction="1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5400" b="1" dirty="0"/>
              <a:t>What can you do with a degree?</a:t>
            </a:r>
          </a:p>
        </p:txBody>
      </p:sp>
      <p:sp>
        <p:nvSpPr>
          <p:cNvPr id="8" name="Subtitle 2"/>
          <p:cNvSpPr txBox="1">
            <a:spLocks/>
          </p:cNvSpPr>
          <p:nvPr/>
        </p:nvSpPr>
        <p:spPr>
          <a:xfrm>
            <a:off x="1004887" y="3644627"/>
            <a:ext cx="10182225" cy="2089423"/>
          </a:xfrm>
          <a:prstGeom prst="rect">
            <a:avLst/>
          </a:prstGeom>
        </p:spPr>
        <p:txBody>
          <a:bodyPr vert="horz" lIns="121917" tIns="60958" rIns="121917" bIns="60958"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700" b="1" dirty="0"/>
              <a:t>Try to think of some different jobs that a person with a </a:t>
            </a:r>
            <a:r>
              <a:rPr lang="en-GB" sz="3700" b="1" dirty="0">
                <a:highlight>
                  <a:srgbClr val="FFFF00"/>
                </a:highlight>
              </a:rPr>
              <a:t>business studies </a:t>
            </a:r>
            <a:r>
              <a:rPr lang="en-GB" sz="3700" b="1" dirty="0"/>
              <a:t>degree may go into!</a:t>
            </a:r>
          </a:p>
          <a:p>
            <a:pPr marL="0" indent="0" algn="ctr">
              <a:buNone/>
            </a:pPr>
            <a:r>
              <a:rPr lang="en-GB" sz="3700" b="1" dirty="0"/>
              <a:t>Some answers are on the next slide...</a:t>
            </a:r>
          </a:p>
        </p:txBody>
      </p:sp>
      <p:pic>
        <p:nvPicPr>
          <p:cNvPr id="11" name="Picture 10">
            <a:extLst>
              <a:ext uri="{FF2B5EF4-FFF2-40B4-BE49-F238E27FC236}">
                <a16:creationId xmlns:a16="http://schemas.microsoft.com/office/drawing/2014/main" id="{4E761785-C1C5-457A-9892-69E983525DE1}"/>
              </a:ext>
            </a:extLst>
          </p:cNvPr>
          <p:cNvPicPr>
            <a:picLocks noChangeAspect="1"/>
          </p:cNvPicPr>
          <p:nvPr/>
        </p:nvPicPr>
        <p:blipFill>
          <a:blip r:embed="rId2"/>
          <a:stretch>
            <a:fillRect/>
          </a:stretch>
        </p:blipFill>
        <p:spPr>
          <a:xfrm>
            <a:off x="159204" y="197593"/>
            <a:ext cx="1102665" cy="1102665"/>
          </a:xfrm>
          <a:prstGeom prst="rect">
            <a:avLst/>
          </a:prstGeom>
        </p:spPr>
      </p:pic>
      <p:pic>
        <p:nvPicPr>
          <p:cNvPr id="3" name="Picture 2" descr="A close up of a logo&#10;&#10;Description automatically generated">
            <a:extLst>
              <a:ext uri="{FF2B5EF4-FFF2-40B4-BE49-F238E27FC236}">
                <a16:creationId xmlns:a16="http://schemas.microsoft.com/office/drawing/2014/main" id="{C4F607F0-86AF-462E-9291-856BF01D2B4E}"/>
              </a:ext>
            </a:extLst>
          </p:cNvPr>
          <p:cNvPicPr>
            <a:picLocks noChangeAspect="1"/>
          </p:cNvPicPr>
          <p:nvPr/>
        </p:nvPicPr>
        <p:blipFill>
          <a:blip r:embed="rId3"/>
          <a:stretch>
            <a:fillRect/>
          </a:stretch>
        </p:blipFill>
        <p:spPr>
          <a:xfrm>
            <a:off x="159204" y="1882593"/>
            <a:ext cx="1700865" cy="1700865"/>
          </a:xfrm>
          <a:prstGeom prst="rect">
            <a:avLst/>
          </a:prstGeom>
        </p:spPr>
      </p:pic>
      <p:pic>
        <p:nvPicPr>
          <p:cNvPr id="7" name="Picture 6" descr="A close up of a sign&#10;&#10;Description automatically generated">
            <a:extLst>
              <a:ext uri="{FF2B5EF4-FFF2-40B4-BE49-F238E27FC236}">
                <a16:creationId xmlns:a16="http://schemas.microsoft.com/office/drawing/2014/main" id="{F106C028-A459-431A-8437-0A8B225839F5}"/>
              </a:ext>
            </a:extLst>
          </p:cNvPr>
          <p:cNvPicPr>
            <a:picLocks noChangeAspect="1"/>
          </p:cNvPicPr>
          <p:nvPr/>
        </p:nvPicPr>
        <p:blipFill>
          <a:blip r:embed="rId4"/>
          <a:stretch>
            <a:fillRect/>
          </a:stretch>
        </p:blipFill>
        <p:spPr>
          <a:xfrm>
            <a:off x="10444934" y="1939094"/>
            <a:ext cx="1587862" cy="1587862"/>
          </a:xfrm>
          <a:prstGeom prst="rect">
            <a:avLst/>
          </a:prstGeom>
        </p:spPr>
      </p:pic>
    </p:spTree>
    <p:extLst>
      <p:ext uri="{BB962C8B-B14F-4D97-AF65-F5344CB8AC3E}">
        <p14:creationId xmlns:p14="http://schemas.microsoft.com/office/powerpoint/2010/main" val="2370965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951986" y="232950"/>
            <a:ext cx="2592288" cy="697627"/>
          </a:xfrm>
          <a:prstGeom prst="rect">
            <a:avLst/>
          </a:prstGeom>
          <a:noFill/>
        </p:spPr>
        <p:txBody>
          <a:bodyPr wrap="square" lIns="121917" tIns="60958" rIns="121917" bIns="60958" rtlCol="0">
            <a:spAutoFit/>
          </a:bodyPr>
          <a:lstStyle/>
          <a:p>
            <a:r>
              <a:rPr lang="en-GB" sz="3700" dirty="0"/>
              <a:t>Life coach</a:t>
            </a:r>
          </a:p>
        </p:txBody>
      </p:sp>
      <p:sp>
        <p:nvSpPr>
          <p:cNvPr id="11" name="TextBox 10"/>
          <p:cNvSpPr txBox="1"/>
          <p:nvPr/>
        </p:nvSpPr>
        <p:spPr>
          <a:xfrm>
            <a:off x="8485473" y="4593821"/>
            <a:ext cx="2974566" cy="1272143"/>
          </a:xfrm>
          <a:prstGeom prst="rect">
            <a:avLst/>
          </a:prstGeom>
          <a:noFill/>
        </p:spPr>
        <p:txBody>
          <a:bodyPr wrap="square" lIns="121917" tIns="60958" rIns="121917" bIns="60958" rtlCol="0">
            <a:spAutoFit/>
          </a:bodyPr>
          <a:lstStyle/>
          <a:p>
            <a:pPr algn="ctr"/>
            <a:r>
              <a:rPr lang="en-GB" sz="3700" dirty="0"/>
              <a:t>Social media manager</a:t>
            </a:r>
          </a:p>
        </p:txBody>
      </p:sp>
      <p:sp>
        <p:nvSpPr>
          <p:cNvPr id="12" name="TextBox 11"/>
          <p:cNvSpPr txBox="1"/>
          <p:nvPr/>
        </p:nvSpPr>
        <p:spPr>
          <a:xfrm>
            <a:off x="5893185" y="84005"/>
            <a:ext cx="2592288" cy="1846660"/>
          </a:xfrm>
          <a:prstGeom prst="rect">
            <a:avLst/>
          </a:prstGeom>
          <a:noFill/>
        </p:spPr>
        <p:txBody>
          <a:bodyPr wrap="square" lIns="121917" tIns="60958" rIns="121917" bIns="60958" rtlCol="0">
            <a:spAutoFit/>
          </a:bodyPr>
          <a:lstStyle/>
          <a:p>
            <a:pPr algn="ctr"/>
            <a:r>
              <a:rPr lang="en-GB" sz="3700" dirty="0"/>
              <a:t>Human resources officer</a:t>
            </a:r>
          </a:p>
        </p:txBody>
      </p:sp>
      <p:sp>
        <p:nvSpPr>
          <p:cNvPr id="13" name="TextBox 12"/>
          <p:cNvSpPr txBox="1"/>
          <p:nvPr/>
        </p:nvSpPr>
        <p:spPr>
          <a:xfrm>
            <a:off x="9722811" y="3402596"/>
            <a:ext cx="2592288" cy="1272143"/>
          </a:xfrm>
          <a:prstGeom prst="rect">
            <a:avLst/>
          </a:prstGeom>
          <a:noFill/>
        </p:spPr>
        <p:txBody>
          <a:bodyPr wrap="square" lIns="121917" tIns="60958" rIns="121917" bIns="60958" rtlCol="0">
            <a:spAutoFit/>
          </a:bodyPr>
          <a:lstStyle/>
          <a:p>
            <a:pPr algn="ctr"/>
            <a:r>
              <a:rPr lang="en-GB" sz="3700" dirty="0"/>
              <a:t>Risk manager</a:t>
            </a:r>
          </a:p>
        </p:txBody>
      </p:sp>
      <p:sp>
        <p:nvSpPr>
          <p:cNvPr id="15" name="TextBox 14"/>
          <p:cNvSpPr txBox="1"/>
          <p:nvPr/>
        </p:nvSpPr>
        <p:spPr>
          <a:xfrm>
            <a:off x="6464027" y="2213067"/>
            <a:ext cx="4862923" cy="697627"/>
          </a:xfrm>
          <a:prstGeom prst="rect">
            <a:avLst/>
          </a:prstGeom>
          <a:noFill/>
        </p:spPr>
        <p:txBody>
          <a:bodyPr wrap="square" lIns="121917" tIns="60958" rIns="121917" bIns="60958" rtlCol="0">
            <a:spAutoFit/>
          </a:bodyPr>
          <a:lstStyle/>
          <a:p>
            <a:r>
              <a:rPr lang="en-GB" sz="3700" dirty="0"/>
              <a:t>Data scientist</a:t>
            </a:r>
          </a:p>
        </p:txBody>
      </p:sp>
      <p:sp>
        <p:nvSpPr>
          <p:cNvPr id="19" name="TextBox 18"/>
          <p:cNvSpPr txBox="1"/>
          <p:nvPr/>
        </p:nvSpPr>
        <p:spPr>
          <a:xfrm>
            <a:off x="1125989" y="2148800"/>
            <a:ext cx="2592288" cy="697627"/>
          </a:xfrm>
          <a:prstGeom prst="rect">
            <a:avLst/>
          </a:prstGeom>
          <a:noFill/>
        </p:spPr>
        <p:txBody>
          <a:bodyPr wrap="square" lIns="121917" tIns="60958" rIns="121917" bIns="60958" rtlCol="0">
            <a:spAutoFit/>
          </a:bodyPr>
          <a:lstStyle/>
          <a:p>
            <a:r>
              <a:rPr lang="en-GB" sz="3700" dirty="0"/>
              <a:t>Lecturer</a:t>
            </a:r>
          </a:p>
        </p:txBody>
      </p:sp>
      <p:sp>
        <p:nvSpPr>
          <p:cNvPr id="14" name="TextBox 13"/>
          <p:cNvSpPr txBox="1"/>
          <p:nvPr/>
        </p:nvSpPr>
        <p:spPr>
          <a:xfrm>
            <a:off x="2745624" y="5323478"/>
            <a:ext cx="2543939" cy="1261880"/>
          </a:xfrm>
          <a:prstGeom prst="rect">
            <a:avLst/>
          </a:prstGeom>
          <a:noFill/>
        </p:spPr>
        <p:txBody>
          <a:bodyPr wrap="square" lIns="121917" tIns="60958" rIns="121917" bIns="60958" rtlCol="0">
            <a:spAutoFit/>
          </a:bodyPr>
          <a:lstStyle/>
          <a:p>
            <a:pPr algn="ctr"/>
            <a:r>
              <a:rPr lang="en-GB" sz="3700" dirty="0"/>
              <a:t>Forensic accountant</a:t>
            </a:r>
          </a:p>
        </p:txBody>
      </p:sp>
      <p:sp>
        <p:nvSpPr>
          <p:cNvPr id="16" name="TextBox 15"/>
          <p:cNvSpPr txBox="1"/>
          <p:nvPr/>
        </p:nvSpPr>
        <p:spPr>
          <a:xfrm>
            <a:off x="489001" y="2912889"/>
            <a:ext cx="2592288" cy="1272143"/>
          </a:xfrm>
          <a:prstGeom prst="rect">
            <a:avLst/>
          </a:prstGeom>
          <a:noFill/>
        </p:spPr>
        <p:txBody>
          <a:bodyPr wrap="square" lIns="121917" tIns="60958" rIns="121917" bIns="60958" rtlCol="0">
            <a:spAutoFit/>
          </a:bodyPr>
          <a:lstStyle/>
          <a:p>
            <a:r>
              <a:rPr lang="en-GB" sz="3700" dirty="0"/>
              <a:t>Project manager</a:t>
            </a:r>
          </a:p>
        </p:txBody>
      </p:sp>
      <p:sp>
        <p:nvSpPr>
          <p:cNvPr id="17" name="TextBox 16"/>
          <p:cNvSpPr txBox="1"/>
          <p:nvPr/>
        </p:nvSpPr>
        <p:spPr>
          <a:xfrm>
            <a:off x="9542512" y="2486393"/>
            <a:ext cx="3331891" cy="697627"/>
          </a:xfrm>
          <a:prstGeom prst="rect">
            <a:avLst/>
          </a:prstGeom>
          <a:noFill/>
        </p:spPr>
        <p:txBody>
          <a:bodyPr wrap="square" lIns="121917" tIns="60958" rIns="121917" bIns="60958" rtlCol="0">
            <a:spAutoFit/>
          </a:bodyPr>
          <a:lstStyle/>
          <a:p>
            <a:r>
              <a:rPr lang="en-GB" sz="3700" dirty="0"/>
              <a:t>Stockbroker</a:t>
            </a:r>
          </a:p>
        </p:txBody>
      </p:sp>
      <p:sp>
        <p:nvSpPr>
          <p:cNvPr id="18" name="Title 1"/>
          <p:cNvSpPr txBox="1">
            <a:spLocks/>
          </p:cNvSpPr>
          <p:nvPr/>
        </p:nvSpPr>
        <p:spPr>
          <a:xfrm>
            <a:off x="2951986" y="3174495"/>
            <a:ext cx="6539679" cy="687925"/>
          </a:xfrm>
          <a:prstGeom prst="rect">
            <a:avLst/>
          </a:prstGeom>
        </p:spPr>
        <p:style>
          <a:lnRef idx="3">
            <a:schemeClr val="lt1"/>
          </a:lnRef>
          <a:fillRef idx="1">
            <a:schemeClr val="accent2"/>
          </a:fillRef>
          <a:effectRef idx="1">
            <a:schemeClr val="accent2"/>
          </a:effectRef>
          <a:fontRef idx="minor">
            <a:schemeClr val="lt1"/>
          </a:fontRef>
        </p:style>
        <p:txBody>
          <a:bodyPr vert="horz" lIns="121917" tIns="60958" rIns="121917" bIns="60958" rtlCol="0" anchor="ctr">
            <a:normAutofit fontScale="92500" lnSpcReduction="1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b="1" dirty="0">
                <a:latin typeface="Arial" panose="020B0604020202020204" pitchFamily="34" charset="0"/>
                <a:cs typeface="Arial" panose="020B0604020202020204" pitchFamily="34" charset="0"/>
              </a:rPr>
              <a:t>Business Studies</a:t>
            </a:r>
          </a:p>
        </p:txBody>
      </p:sp>
      <p:sp>
        <p:nvSpPr>
          <p:cNvPr id="20" name="TextBox 19"/>
          <p:cNvSpPr txBox="1"/>
          <p:nvPr/>
        </p:nvSpPr>
        <p:spPr>
          <a:xfrm>
            <a:off x="3718277" y="4034917"/>
            <a:ext cx="6638360" cy="697627"/>
          </a:xfrm>
          <a:prstGeom prst="rect">
            <a:avLst/>
          </a:prstGeom>
          <a:noFill/>
        </p:spPr>
        <p:txBody>
          <a:bodyPr wrap="square" lIns="121917" tIns="60958" rIns="121917" bIns="60958" rtlCol="0">
            <a:spAutoFit/>
          </a:bodyPr>
          <a:lstStyle/>
          <a:p>
            <a:r>
              <a:rPr lang="en-GB" sz="3700" dirty="0"/>
              <a:t>Operational researcher</a:t>
            </a:r>
          </a:p>
        </p:txBody>
      </p:sp>
      <p:sp>
        <p:nvSpPr>
          <p:cNvPr id="21" name="TextBox 20"/>
          <p:cNvSpPr txBox="1"/>
          <p:nvPr/>
        </p:nvSpPr>
        <p:spPr>
          <a:xfrm>
            <a:off x="282771" y="474374"/>
            <a:ext cx="2592288" cy="1272143"/>
          </a:xfrm>
          <a:prstGeom prst="rect">
            <a:avLst/>
          </a:prstGeom>
          <a:noFill/>
        </p:spPr>
        <p:txBody>
          <a:bodyPr wrap="square" lIns="121917" tIns="60958" rIns="121917" bIns="60958" rtlCol="0">
            <a:spAutoFit/>
          </a:bodyPr>
          <a:lstStyle/>
          <a:p>
            <a:r>
              <a:rPr lang="en-GB" sz="3700" dirty="0"/>
              <a:t>Marketing executive</a:t>
            </a:r>
          </a:p>
        </p:txBody>
      </p:sp>
      <p:pic>
        <p:nvPicPr>
          <p:cNvPr id="3076" name="Picture 4" descr="Image result for marketing offic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65573" y="1189705"/>
            <a:ext cx="2970846" cy="1680819"/>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3078" name="Picture 6" descr="Image result for social medi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7369" y="4546178"/>
            <a:ext cx="2259810" cy="1272142"/>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3080" name="Picture 8" descr="Image result for busines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89563" y="4960255"/>
            <a:ext cx="2964764" cy="1664795"/>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3" name="Picture 2" descr="A person standing in front of a crowd&#10;&#10;Description automatically generated">
            <a:extLst>
              <a:ext uri="{FF2B5EF4-FFF2-40B4-BE49-F238E27FC236}">
                <a16:creationId xmlns:a16="http://schemas.microsoft.com/office/drawing/2014/main" id="{F3E19ED5-E200-42A3-8FEE-8B65D54E934C}"/>
              </a:ext>
            </a:extLst>
          </p:cNvPr>
          <p:cNvPicPr>
            <a:picLocks noChangeAspect="1"/>
          </p:cNvPicPr>
          <p:nvPr/>
        </p:nvPicPr>
        <p:blipFill>
          <a:blip r:embed="rId6"/>
          <a:stretch>
            <a:fillRect/>
          </a:stretch>
        </p:blipFill>
        <p:spPr>
          <a:xfrm>
            <a:off x="9112647" y="218231"/>
            <a:ext cx="2910139" cy="1932332"/>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22" name="Speech Bubble: Oval 21">
            <a:extLst>
              <a:ext uri="{FF2B5EF4-FFF2-40B4-BE49-F238E27FC236}">
                <a16:creationId xmlns:a16="http://schemas.microsoft.com/office/drawing/2014/main" id="{B94AA0FC-2567-4872-851F-6216429EC07F}"/>
              </a:ext>
            </a:extLst>
          </p:cNvPr>
          <p:cNvSpPr/>
          <p:nvPr/>
        </p:nvSpPr>
        <p:spPr>
          <a:xfrm>
            <a:off x="3071409" y="1120073"/>
            <a:ext cx="3215068" cy="1814413"/>
          </a:xfrm>
          <a:prstGeom prst="wedgeEllipseCallout">
            <a:avLst>
              <a:gd name="adj1" fmla="val -8539"/>
              <a:gd name="adj2" fmla="val 62812"/>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TOP TIP!</a:t>
            </a:r>
          </a:p>
          <a:p>
            <a:pPr algn="ctr"/>
            <a:r>
              <a:rPr lang="en-GB" dirty="0"/>
              <a:t>If you’re not sure what any of the jobs are, look them up on prospects.ac.uk!</a:t>
            </a:r>
          </a:p>
          <a:p>
            <a:pPr algn="ctr"/>
            <a:endParaRPr lang="en-GB" dirty="0"/>
          </a:p>
        </p:txBody>
      </p:sp>
    </p:spTree>
    <p:extLst>
      <p:ext uri="{BB962C8B-B14F-4D97-AF65-F5344CB8AC3E}">
        <p14:creationId xmlns:p14="http://schemas.microsoft.com/office/powerpoint/2010/main" val="3508754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078"/>
                                        </p:tgtEl>
                                        <p:attrNameLst>
                                          <p:attrName>style.visibility</p:attrName>
                                        </p:attrNameLst>
                                      </p:cBhvr>
                                      <p:to>
                                        <p:strVal val="visible"/>
                                      </p:to>
                                    </p:set>
                                    <p:animEffect transition="in" filter="wipe(down)">
                                      <p:cBhvr>
                                        <p:cTn id="7" dur="580">
                                          <p:stCondLst>
                                            <p:cond delay="0"/>
                                          </p:stCondLst>
                                        </p:cTn>
                                        <p:tgtEl>
                                          <p:spTgt spid="3078"/>
                                        </p:tgtEl>
                                      </p:cBhvr>
                                    </p:animEffect>
                                    <p:anim calcmode="lin" valueType="num">
                                      <p:cBhvr>
                                        <p:cTn id="8" dur="1822" tmFilter="0,0; 0.14,0.36; 0.43,0.73; 0.71,0.91; 1.0,1.0">
                                          <p:stCondLst>
                                            <p:cond delay="0"/>
                                          </p:stCondLst>
                                        </p:cTn>
                                        <p:tgtEl>
                                          <p:spTgt spid="307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8"/>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8"/>
                                        </p:tgtEl>
                                      </p:cBhvr>
                                      <p:to x="100000" y="60000"/>
                                    </p:animScale>
                                    <p:animScale>
                                      <p:cBhvr>
                                        <p:cTn id="14" dur="166" decel="50000">
                                          <p:stCondLst>
                                            <p:cond delay="676"/>
                                          </p:stCondLst>
                                        </p:cTn>
                                        <p:tgtEl>
                                          <p:spTgt spid="3078"/>
                                        </p:tgtEl>
                                      </p:cBhvr>
                                      <p:to x="100000" y="100000"/>
                                    </p:animScale>
                                    <p:animScale>
                                      <p:cBhvr>
                                        <p:cTn id="15" dur="26">
                                          <p:stCondLst>
                                            <p:cond delay="1312"/>
                                          </p:stCondLst>
                                        </p:cTn>
                                        <p:tgtEl>
                                          <p:spTgt spid="3078"/>
                                        </p:tgtEl>
                                      </p:cBhvr>
                                      <p:to x="100000" y="80000"/>
                                    </p:animScale>
                                    <p:animScale>
                                      <p:cBhvr>
                                        <p:cTn id="16" dur="166" decel="50000">
                                          <p:stCondLst>
                                            <p:cond delay="1338"/>
                                          </p:stCondLst>
                                        </p:cTn>
                                        <p:tgtEl>
                                          <p:spTgt spid="3078"/>
                                        </p:tgtEl>
                                      </p:cBhvr>
                                      <p:to x="100000" y="100000"/>
                                    </p:animScale>
                                    <p:animScale>
                                      <p:cBhvr>
                                        <p:cTn id="17" dur="26">
                                          <p:stCondLst>
                                            <p:cond delay="1642"/>
                                          </p:stCondLst>
                                        </p:cTn>
                                        <p:tgtEl>
                                          <p:spTgt spid="3078"/>
                                        </p:tgtEl>
                                      </p:cBhvr>
                                      <p:to x="100000" y="90000"/>
                                    </p:animScale>
                                    <p:animScale>
                                      <p:cBhvr>
                                        <p:cTn id="18" dur="166" decel="50000">
                                          <p:stCondLst>
                                            <p:cond delay="1668"/>
                                          </p:stCondLst>
                                        </p:cTn>
                                        <p:tgtEl>
                                          <p:spTgt spid="3078"/>
                                        </p:tgtEl>
                                      </p:cBhvr>
                                      <p:to x="100000" y="100000"/>
                                    </p:animScale>
                                    <p:animScale>
                                      <p:cBhvr>
                                        <p:cTn id="19" dur="26">
                                          <p:stCondLst>
                                            <p:cond delay="1808"/>
                                          </p:stCondLst>
                                        </p:cTn>
                                        <p:tgtEl>
                                          <p:spTgt spid="3078"/>
                                        </p:tgtEl>
                                      </p:cBhvr>
                                      <p:to x="100000" y="95000"/>
                                    </p:animScale>
                                    <p:animScale>
                                      <p:cBhvr>
                                        <p:cTn id="20" dur="166" decel="50000">
                                          <p:stCondLst>
                                            <p:cond delay="1834"/>
                                          </p:stCondLst>
                                        </p:cTn>
                                        <p:tgtEl>
                                          <p:spTgt spid="3078"/>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80">
                                          <p:stCondLst>
                                            <p:cond delay="0"/>
                                          </p:stCondLst>
                                        </p:cTn>
                                        <p:tgtEl>
                                          <p:spTgt spid="3"/>
                                        </p:tgtEl>
                                      </p:cBhvr>
                                    </p:animEffect>
                                    <p:anim calcmode="lin" valueType="num">
                                      <p:cBhvr>
                                        <p:cTn id="24"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gtEl>
                                      </p:cBhvr>
                                      <p:to x="100000" y="60000"/>
                                    </p:animScale>
                                    <p:animScale>
                                      <p:cBhvr>
                                        <p:cTn id="30" dur="166" decel="50000">
                                          <p:stCondLst>
                                            <p:cond delay="676"/>
                                          </p:stCondLst>
                                        </p:cTn>
                                        <p:tgtEl>
                                          <p:spTgt spid="3"/>
                                        </p:tgtEl>
                                      </p:cBhvr>
                                      <p:to x="100000" y="100000"/>
                                    </p:animScale>
                                    <p:animScale>
                                      <p:cBhvr>
                                        <p:cTn id="31" dur="26">
                                          <p:stCondLst>
                                            <p:cond delay="1312"/>
                                          </p:stCondLst>
                                        </p:cTn>
                                        <p:tgtEl>
                                          <p:spTgt spid="3"/>
                                        </p:tgtEl>
                                      </p:cBhvr>
                                      <p:to x="100000" y="80000"/>
                                    </p:animScale>
                                    <p:animScale>
                                      <p:cBhvr>
                                        <p:cTn id="32" dur="166" decel="50000">
                                          <p:stCondLst>
                                            <p:cond delay="1338"/>
                                          </p:stCondLst>
                                        </p:cTn>
                                        <p:tgtEl>
                                          <p:spTgt spid="3"/>
                                        </p:tgtEl>
                                      </p:cBhvr>
                                      <p:to x="100000" y="100000"/>
                                    </p:animScale>
                                    <p:animScale>
                                      <p:cBhvr>
                                        <p:cTn id="33" dur="26">
                                          <p:stCondLst>
                                            <p:cond delay="1642"/>
                                          </p:stCondLst>
                                        </p:cTn>
                                        <p:tgtEl>
                                          <p:spTgt spid="3"/>
                                        </p:tgtEl>
                                      </p:cBhvr>
                                      <p:to x="100000" y="90000"/>
                                    </p:animScale>
                                    <p:animScale>
                                      <p:cBhvr>
                                        <p:cTn id="34" dur="166" decel="50000">
                                          <p:stCondLst>
                                            <p:cond delay="1668"/>
                                          </p:stCondLst>
                                        </p:cTn>
                                        <p:tgtEl>
                                          <p:spTgt spid="3"/>
                                        </p:tgtEl>
                                      </p:cBhvr>
                                      <p:to x="100000" y="100000"/>
                                    </p:animScale>
                                    <p:animScale>
                                      <p:cBhvr>
                                        <p:cTn id="35" dur="26">
                                          <p:stCondLst>
                                            <p:cond delay="1808"/>
                                          </p:stCondLst>
                                        </p:cTn>
                                        <p:tgtEl>
                                          <p:spTgt spid="3"/>
                                        </p:tgtEl>
                                      </p:cBhvr>
                                      <p:to x="100000" y="95000"/>
                                    </p:animScale>
                                    <p:animScale>
                                      <p:cBhvr>
                                        <p:cTn id="36" dur="166" decel="50000">
                                          <p:stCondLst>
                                            <p:cond delay="1834"/>
                                          </p:stCondLst>
                                        </p:cTn>
                                        <p:tgtEl>
                                          <p:spTgt spid="3"/>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080"/>
                                        </p:tgtEl>
                                        <p:attrNameLst>
                                          <p:attrName>style.visibility</p:attrName>
                                        </p:attrNameLst>
                                      </p:cBhvr>
                                      <p:to>
                                        <p:strVal val="visible"/>
                                      </p:to>
                                    </p:set>
                                    <p:animEffect transition="in" filter="wipe(down)">
                                      <p:cBhvr>
                                        <p:cTn id="39" dur="580">
                                          <p:stCondLst>
                                            <p:cond delay="0"/>
                                          </p:stCondLst>
                                        </p:cTn>
                                        <p:tgtEl>
                                          <p:spTgt spid="3080"/>
                                        </p:tgtEl>
                                      </p:cBhvr>
                                    </p:animEffect>
                                    <p:anim calcmode="lin" valueType="num">
                                      <p:cBhvr>
                                        <p:cTn id="40" dur="1822" tmFilter="0,0; 0.14,0.36; 0.43,0.73; 0.71,0.91; 1.0,1.0">
                                          <p:stCondLst>
                                            <p:cond delay="0"/>
                                          </p:stCondLst>
                                        </p:cTn>
                                        <p:tgtEl>
                                          <p:spTgt spid="3080"/>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080"/>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080"/>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080"/>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080"/>
                                        </p:tgtEl>
                                        <p:attrNameLst>
                                          <p:attrName>ppt_y</p:attrName>
                                        </p:attrNameLst>
                                      </p:cBhvr>
                                      <p:tavLst>
                                        <p:tav tm="0" fmla="#ppt_y-sin(pi*$)/81">
                                          <p:val>
                                            <p:fltVal val="0"/>
                                          </p:val>
                                        </p:tav>
                                        <p:tav tm="100000">
                                          <p:val>
                                            <p:fltVal val="1"/>
                                          </p:val>
                                        </p:tav>
                                      </p:tavLst>
                                    </p:anim>
                                    <p:animScale>
                                      <p:cBhvr>
                                        <p:cTn id="45" dur="26">
                                          <p:stCondLst>
                                            <p:cond delay="650"/>
                                          </p:stCondLst>
                                        </p:cTn>
                                        <p:tgtEl>
                                          <p:spTgt spid="3080"/>
                                        </p:tgtEl>
                                      </p:cBhvr>
                                      <p:to x="100000" y="60000"/>
                                    </p:animScale>
                                    <p:animScale>
                                      <p:cBhvr>
                                        <p:cTn id="46" dur="166" decel="50000">
                                          <p:stCondLst>
                                            <p:cond delay="676"/>
                                          </p:stCondLst>
                                        </p:cTn>
                                        <p:tgtEl>
                                          <p:spTgt spid="3080"/>
                                        </p:tgtEl>
                                      </p:cBhvr>
                                      <p:to x="100000" y="100000"/>
                                    </p:animScale>
                                    <p:animScale>
                                      <p:cBhvr>
                                        <p:cTn id="47" dur="26">
                                          <p:stCondLst>
                                            <p:cond delay="1312"/>
                                          </p:stCondLst>
                                        </p:cTn>
                                        <p:tgtEl>
                                          <p:spTgt spid="3080"/>
                                        </p:tgtEl>
                                      </p:cBhvr>
                                      <p:to x="100000" y="80000"/>
                                    </p:animScale>
                                    <p:animScale>
                                      <p:cBhvr>
                                        <p:cTn id="48" dur="166" decel="50000">
                                          <p:stCondLst>
                                            <p:cond delay="1338"/>
                                          </p:stCondLst>
                                        </p:cTn>
                                        <p:tgtEl>
                                          <p:spTgt spid="3080"/>
                                        </p:tgtEl>
                                      </p:cBhvr>
                                      <p:to x="100000" y="100000"/>
                                    </p:animScale>
                                    <p:animScale>
                                      <p:cBhvr>
                                        <p:cTn id="49" dur="26">
                                          <p:stCondLst>
                                            <p:cond delay="1642"/>
                                          </p:stCondLst>
                                        </p:cTn>
                                        <p:tgtEl>
                                          <p:spTgt spid="3080"/>
                                        </p:tgtEl>
                                      </p:cBhvr>
                                      <p:to x="100000" y="90000"/>
                                    </p:animScale>
                                    <p:animScale>
                                      <p:cBhvr>
                                        <p:cTn id="50" dur="166" decel="50000">
                                          <p:stCondLst>
                                            <p:cond delay="1668"/>
                                          </p:stCondLst>
                                        </p:cTn>
                                        <p:tgtEl>
                                          <p:spTgt spid="3080"/>
                                        </p:tgtEl>
                                      </p:cBhvr>
                                      <p:to x="100000" y="100000"/>
                                    </p:animScale>
                                    <p:animScale>
                                      <p:cBhvr>
                                        <p:cTn id="51" dur="26">
                                          <p:stCondLst>
                                            <p:cond delay="1808"/>
                                          </p:stCondLst>
                                        </p:cTn>
                                        <p:tgtEl>
                                          <p:spTgt spid="3080"/>
                                        </p:tgtEl>
                                      </p:cBhvr>
                                      <p:to x="100000" y="95000"/>
                                    </p:animScale>
                                    <p:animScale>
                                      <p:cBhvr>
                                        <p:cTn id="52" dur="166" decel="50000">
                                          <p:stCondLst>
                                            <p:cond delay="1834"/>
                                          </p:stCondLst>
                                        </p:cTn>
                                        <p:tgtEl>
                                          <p:spTgt spid="3080"/>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076"/>
                                        </p:tgtEl>
                                        <p:attrNameLst>
                                          <p:attrName>style.visibility</p:attrName>
                                        </p:attrNameLst>
                                      </p:cBhvr>
                                      <p:to>
                                        <p:strVal val="visible"/>
                                      </p:to>
                                    </p:set>
                                    <p:animEffect transition="in" filter="wipe(down)">
                                      <p:cBhvr>
                                        <p:cTn id="55" dur="580">
                                          <p:stCondLst>
                                            <p:cond delay="0"/>
                                          </p:stCondLst>
                                        </p:cTn>
                                        <p:tgtEl>
                                          <p:spTgt spid="3076"/>
                                        </p:tgtEl>
                                      </p:cBhvr>
                                    </p:animEffect>
                                    <p:anim calcmode="lin" valueType="num">
                                      <p:cBhvr>
                                        <p:cTn id="56" dur="1822" tmFilter="0,0; 0.14,0.36; 0.43,0.73; 0.71,0.91; 1.0,1.0">
                                          <p:stCondLst>
                                            <p:cond delay="0"/>
                                          </p:stCondLst>
                                        </p:cTn>
                                        <p:tgtEl>
                                          <p:spTgt spid="3076"/>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076"/>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076"/>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076"/>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076"/>
                                        </p:tgtEl>
                                        <p:attrNameLst>
                                          <p:attrName>ppt_y</p:attrName>
                                        </p:attrNameLst>
                                      </p:cBhvr>
                                      <p:tavLst>
                                        <p:tav tm="0" fmla="#ppt_y-sin(pi*$)/81">
                                          <p:val>
                                            <p:fltVal val="0"/>
                                          </p:val>
                                        </p:tav>
                                        <p:tav tm="100000">
                                          <p:val>
                                            <p:fltVal val="1"/>
                                          </p:val>
                                        </p:tav>
                                      </p:tavLst>
                                    </p:anim>
                                    <p:animScale>
                                      <p:cBhvr>
                                        <p:cTn id="61" dur="26">
                                          <p:stCondLst>
                                            <p:cond delay="650"/>
                                          </p:stCondLst>
                                        </p:cTn>
                                        <p:tgtEl>
                                          <p:spTgt spid="3076"/>
                                        </p:tgtEl>
                                      </p:cBhvr>
                                      <p:to x="100000" y="60000"/>
                                    </p:animScale>
                                    <p:animScale>
                                      <p:cBhvr>
                                        <p:cTn id="62" dur="166" decel="50000">
                                          <p:stCondLst>
                                            <p:cond delay="676"/>
                                          </p:stCondLst>
                                        </p:cTn>
                                        <p:tgtEl>
                                          <p:spTgt spid="3076"/>
                                        </p:tgtEl>
                                      </p:cBhvr>
                                      <p:to x="100000" y="100000"/>
                                    </p:animScale>
                                    <p:animScale>
                                      <p:cBhvr>
                                        <p:cTn id="63" dur="26">
                                          <p:stCondLst>
                                            <p:cond delay="1312"/>
                                          </p:stCondLst>
                                        </p:cTn>
                                        <p:tgtEl>
                                          <p:spTgt spid="3076"/>
                                        </p:tgtEl>
                                      </p:cBhvr>
                                      <p:to x="100000" y="80000"/>
                                    </p:animScale>
                                    <p:animScale>
                                      <p:cBhvr>
                                        <p:cTn id="64" dur="166" decel="50000">
                                          <p:stCondLst>
                                            <p:cond delay="1338"/>
                                          </p:stCondLst>
                                        </p:cTn>
                                        <p:tgtEl>
                                          <p:spTgt spid="3076"/>
                                        </p:tgtEl>
                                      </p:cBhvr>
                                      <p:to x="100000" y="100000"/>
                                    </p:animScale>
                                    <p:animScale>
                                      <p:cBhvr>
                                        <p:cTn id="65" dur="26">
                                          <p:stCondLst>
                                            <p:cond delay="1642"/>
                                          </p:stCondLst>
                                        </p:cTn>
                                        <p:tgtEl>
                                          <p:spTgt spid="3076"/>
                                        </p:tgtEl>
                                      </p:cBhvr>
                                      <p:to x="100000" y="90000"/>
                                    </p:animScale>
                                    <p:animScale>
                                      <p:cBhvr>
                                        <p:cTn id="66" dur="166" decel="50000">
                                          <p:stCondLst>
                                            <p:cond delay="1668"/>
                                          </p:stCondLst>
                                        </p:cTn>
                                        <p:tgtEl>
                                          <p:spTgt spid="3076"/>
                                        </p:tgtEl>
                                      </p:cBhvr>
                                      <p:to x="100000" y="100000"/>
                                    </p:animScale>
                                    <p:animScale>
                                      <p:cBhvr>
                                        <p:cTn id="67" dur="26">
                                          <p:stCondLst>
                                            <p:cond delay="1808"/>
                                          </p:stCondLst>
                                        </p:cTn>
                                        <p:tgtEl>
                                          <p:spTgt spid="3076"/>
                                        </p:tgtEl>
                                      </p:cBhvr>
                                      <p:to x="100000" y="95000"/>
                                    </p:animScale>
                                    <p:animScale>
                                      <p:cBhvr>
                                        <p:cTn id="68" dur="166" decel="50000">
                                          <p:stCondLst>
                                            <p:cond delay="1834"/>
                                          </p:stCondLst>
                                        </p:cTn>
                                        <p:tgtEl>
                                          <p:spTgt spid="3076"/>
                                        </p:tgtEl>
                                      </p:cBhvr>
                                      <p:to x="100000" y="100000"/>
                                    </p:animScale>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8"/>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11"/>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12"/>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13"/>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19"/>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14"/>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20"/>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21"/>
                                        </p:tgtEl>
                                        <p:attrNameLst>
                                          <p:attrName>style.visibility</p:attrName>
                                        </p:attrNameLst>
                                      </p:cBhvr>
                                      <p:to>
                                        <p:strVal val="visible"/>
                                      </p:to>
                                    </p:set>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500" fill="hold"/>
                                        <p:tgtEl>
                                          <p:spTgt spid="22"/>
                                        </p:tgtEl>
                                        <p:attrNameLst>
                                          <p:attrName>ppt_x</p:attrName>
                                        </p:attrNameLst>
                                      </p:cBhvr>
                                      <p:tavLst>
                                        <p:tav tm="0">
                                          <p:val>
                                            <p:strVal val="#ppt_x"/>
                                          </p:val>
                                        </p:tav>
                                        <p:tav tm="100000">
                                          <p:val>
                                            <p:strVal val="#ppt_x"/>
                                          </p:val>
                                        </p:tav>
                                      </p:tavLst>
                                    </p:anim>
                                    <p:anim calcmode="lin" valueType="num">
                                      <p:cBhvr additive="base">
                                        <p:cTn id="9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P spid="15" grpId="0"/>
      <p:bldP spid="19" grpId="0"/>
      <p:bldP spid="14" grpId="0"/>
      <p:bldP spid="16" grpId="0"/>
      <p:bldP spid="17" grpId="0"/>
      <p:bldP spid="20" grpId="0"/>
      <p:bldP spid="21" grpId="0"/>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946339" y="1844491"/>
            <a:ext cx="8299322" cy="17008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121917" tIns="60958" rIns="121917" bIns="60958" rtlCol="0" anchor="ctr">
            <a:normAutofit lnSpcReduction="1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5400" b="1" dirty="0"/>
              <a:t>What can you do with a degree?</a:t>
            </a:r>
          </a:p>
        </p:txBody>
      </p:sp>
      <p:sp>
        <p:nvSpPr>
          <p:cNvPr id="8" name="Subtitle 2"/>
          <p:cNvSpPr txBox="1">
            <a:spLocks/>
          </p:cNvSpPr>
          <p:nvPr/>
        </p:nvSpPr>
        <p:spPr>
          <a:xfrm>
            <a:off x="997267" y="3644627"/>
            <a:ext cx="10182225" cy="2089423"/>
          </a:xfrm>
          <a:prstGeom prst="rect">
            <a:avLst/>
          </a:prstGeom>
        </p:spPr>
        <p:txBody>
          <a:bodyPr vert="horz" lIns="121917" tIns="60958" rIns="121917" bIns="60958"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700" b="1" dirty="0"/>
              <a:t>Try to think of some different jobs that a person with a </a:t>
            </a:r>
            <a:r>
              <a:rPr lang="en-GB" sz="3700" b="1" dirty="0">
                <a:highlight>
                  <a:srgbClr val="FFFF00"/>
                </a:highlight>
              </a:rPr>
              <a:t>chemistry</a:t>
            </a:r>
            <a:r>
              <a:rPr lang="en-GB" sz="3700" b="1" dirty="0"/>
              <a:t> degree may go into!</a:t>
            </a:r>
          </a:p>
          <a:p>
            <a:pPr marL="0" indent="0" algn="ctr">
              <a:buNone/>
            </a:pPr>
            <a:r>
              <a:rPr lang="en-GB" sz="3700" b="1" dirty="0"/>
              <a:t>Some answers are on the next slide...</a:t>
            </a:r>
          </a:p>
        </p:txBody>
      </p:sp>
      <p:pic>
        <p:nvPicPr>
          <p:cNvPr id="11" name="Picture 10">
            <a:extLst>
              <a:ext uri="{FF2B5EF4-FFF2-40B4-BE49-F238E27FC236}">
                <a16:creationId xmlns:a16="http://schemas.microsoft.com/office/drawing/2014/main" id="{4E761785-C1C5-457A-9892-69E983525DE1}"/>
              </a:ext>
            </a:extLst>
          </p:cNvPr>
          <p:cNvPicPr>
            <a:picLocks noChangeAspect="1"/>
          </p:cNvPicPr>
          <p:nvPr/>
        </p:nvPicPr>
        <p:blipFill>
          <a:blip r:embed="rId2"/>
          <a:stretch>
            <a:fillRect/>
          </a:stretch>
        </p:blipFill>
        <p:spPr>
          <a:xfrm>
            <a:off x="159204" y="197593"/>
            <a:ext cx="1102665" cy="1102665"/>
          </a:xfrm>
          <a:prstGeom prst="rect">
            <a:avLst/>
          </a:prstGeom>
        </p:spPr>
      </p:pic>
      <p:pic>
        <p:nvPicPr>
          <p:cNvPr id="14" name="Picture 13" descr="A close up of a sign&#10;&#10;Description automatically generated">
            <a:extLst>
              <a:ext uri="{FF2B5EF4-FFF2-40B4-BE49-F238E27FC236}">
                <a16:creationId xmlns:a16="http://schemas.microsoft.com/office/drawing/2014/main" id="{6CF5D394-47CD-4AD7-8749-599D244381BB}"/>
              </a:ext>
            </a:extLst>
          </p:cNvPr>
          <p:cNvPicPr>
            <a:picLocks noChangeAspect="1"/>
          </p:cNvPicPr>
          <p:nvPr/>
        </p:nvPicPr>
        <p:blipFill>
          <a:blip r:embed="rId3"/>
          <a:stretch>
            <a:fillRect/>
          </a:stretch>
        </p:blipFill>
        <p:spPr>
          <a:xfrm>
            <a:off x="323791" y="1844490"/>
            <a:ext cx="1128645" cy="1700866"/>
          </a:xfrm>
          <a:prstGeom prst="rect">
            <a:avLst/>
          </a:prstGeom>
        </p:spPr>
      </p:pic>
      <p:pic>
        <p:nvPicPr>
          <p:cNvPr id="16" name="Picture 15" descr="A large white ball&#10;&#10;Description automatically generated">
            <a:extLst>
              <a:ext uri="{FF2B5EF4-FFF2-40B4-BE49-F238E27FC236}">
                <a16:creationId xmlns:a16="http://schemas.microsoft.com/office/drawing/2014/main" id="{CC70AF1A-8BD5-4C16-BDA7-3A5995744612}"/>
              </a:ext>
            </a:extLst>
          </p:cNvPr>
          <p:cNvPicPr>
            <a:picLocks noChangeAspect="1"/>
          </p:cNvPicPr>
          <p:nvPr/>
        </p:nvPicPr>
        <p:blipFill>
          <a:blip r:embed="rId4"/>
          <a:stretch>
            <a:fillRect/>
          </a:stretch>
        </p:blipFill>
        <p:spPr>
          <a:xfrm>
            <a:off x="10328910" y="1725580"/>
            <a:ext cx="1701165" cy="1869412"/>
          </a:xfrm>
          <a:prstGeom prst="rect">
            <a:avLst/>
          </a:prstGeom>
        </p:spPr>
      </p:pic>
    </p:spTree>
    <p:extLst>
      <p:ext uri="{BB962C8B-B14F-4D97-AF65-F5344CB8AC3E}">
        <p14:creationId xmlns:p14="http://schemas.microsoft.com/office/powerpoint/2010/main" val="2296371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par>
                                <p:cTn id="8" presetID="16" presetClass="entr" presetSubtype="21"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barn(inVertical)">
                                      <p:cBhvr>
                                        <p:cTn id="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8598" y="404664"/>
            <a:ext cx="3072341" cy="697627"/>
          </a:xfrm>
          <a:prstGeom prst="rect">
            <a:avLst/>
          </a:prstGeom>
          <a:noFill/>
        </p:spPr>
        <p:txBody>
          <a:bodyPr wrap="square" lIns="121917" tIns="60958" rIns="121917" bIns="60958" rtlCol="0">
            <a:spAutoFit/>
          </a:bodyPr>
          <a:lstStyle/>
          <a:p>
            <a:r>
              <a:rPr lang="en-GB" sz="3700" dirty="0"/>
              <a:t>Researcher</a:t>
            </a:r>
          </a:p>
        </p:txBody>
      </p:sp>
      <p:sp>
        <p:nvSpPr>
          <p:cNvPr id="8" name="TextBox 7"/>
          <p:cNvSpPr txBox="1"/>
          <p:nvPr/>
        </p:nvSpPr>
        <p:spPr>
          <a:xfrm>
            <a:off x="730940" y="4460562"/>
            <a:ext cx="2187656" cy="1272143"/>
          </a:xfrm>
          <a:prstGeom prst="rect">
            <a:avLst/>
          </a:prstGeom>
          <a:noFill/>
        </p:spPr>
        <p:txBody>
          <a:bodyPr wrap="square" lIns="121917" tIns="60958" rIns="121917" bIns="60958" rtlCol="0">
            <a:spAutoFit/>
          </a:bodyPr>
          <a:lstStyle/>
          <a:p>
            <a:r>
              <a:rPr lang="en-GB" sz="3700" dirty="0"/>
              <a:t>Science writer</a:t>
            </a:r>
          </a:p>
        </p:txBody>
      </p:sp>
      <p:sp>
        <p:nvSpPr>
          <p:cNvPr id="10" name="TextBox 9"/>
          <p:cNvSpPr txBox="1"/>
          <p:nvPr/>
        </p:nvSpPr>
        <p:spPr>
          <a:xfrm>
            <a:off x="7009897" y="294643"/>
            <a:ext cx="3744416" cy="697627"/>
          </a:xfrm>
          <a:prstGeom prst="rect">
            <a:avLst/>
          </a:prstGeom>
          <a:noFill/>
        </p:spPr>
        <p:txBody>
          <a:bodyPr wrap="square" lIns="121917" tIns="60958" rIns="121917" bIns="60958" rtlCol="0">
            <a:spAutoFit/>
          </a:bodyPr>
          <a:lstStyle/>
          <a:p>
            <a:r>
              <a:rPr lang="en-GB" sz="3700" dirty="0"/>
              <a:t>Teacher</a:t>
            </a:r>
          </a:p>
        </p:txBody>
      </p:sp>
      <p:sp>
        <p:nvSpPr>
          <p:cNvPr id="12" name="TextBox 11"/>
          <p:cNvSpPr txBox="1"/>
          <p:nvPr/>
        </p:nvSpPr>
        <p:spPr>
          <a:xfrm>
            <a:off x="1171912" y="1310383"/>
            <a:ext cx="3560148" cy="697627"/>
          </a:xfrm>
          <a:prstGeom prst="rect">
            <a:avLst/>
          </a:prstGeom>
          <a:noFill/>
        </p:spPr>
        <p:txBody>
          <a:bodyPr wrap="square" lIns="121917" tIns="60958" rIns="121917" bIns="60958" rtlCol="0">
            <a:spAutoFit/>
          </a:bodyPr>
          <a:lstStyle/>
          <a:p>
            <a:r>
              <a:rPr lang="en-GB" sz="3700" dirty="0"/>
              <a:t>Pharmacologist</a:t>
            </a:r>
          </a:p>
        </p:txBody>
      </p:sp>
      <p:sp>
        <p:nvSpPr>
          <p:cNvPr id="13" name="TextBox 12"/>
          <p:cNvSpPr txBox="1"/>
          <p:nvPr/>
        </p:nvSpPr>
        <p:spPr>
          <a:xfrm>
            <a:off x="4651231" y="4193760"/>
            <a:ext cx="4288520" cy="697627"/>
          </a:xfrm>
          <a:prstGeom prst="rect">
            <a:avLst/>
          </a:prstGeom>
          <a:noFill/>
        </p:spPr>
        <p:txBody>
          <a:bodyPr wrap="square" lIns="121917" tIns="60958" rIns="121917" bIns="60958" rtlCol="0">
            <a:spAutoFit/>
          </a:bodyPr>
          <a:lstStyle/>
          <a:p>
            <a:r>
              <a:rPr lang="en-GB" sz="3700" dirty="0"/>
              <a:t>Toxicologist</a:t>
            </a:r>
          </a:p>
        </p:txBody>
      </p:sp>
      <p:sp>
        <p:nvSpPr>
          <p:cNvPr id="14" name="TextBox 13"/>
          <p:cNvSpPr txBox="1"/>
          <p:nvPr/>
        </p:nvSpPr>
        <p:spPr>
          <a:xfrm>
            <a:off x="4034170" y="2345609"/>
            <a:ext cx="2187656" cy="697627"/>
          </a:xfrm>
          <a:prstGeom prst="rect">
            <a:avLst/>
          </a:prstGeom>
          <a:noFill/>
        </p:spPr>
        <p:txBody>
          <a:bodyPr wrap="square" lIns="121917" tIns="60958" rIns="121917" bIns="60958" rtlCol="0">
            <a:spAutoFit/>
          </a:bodyPr>
          <a:lstStyle/>
          <a:p>
            <a:r>
              <a:rPr lang="en-GB" sz="3700" dirty="0"/>
              <a:t>Lecturer</a:t>
            </a:r>
          </a:p>
        </p:txBody>
      </p:sp>
      <p:sp>
        <p:nvSpPr>
          <p:cNvPr id="15" name="TextBox 14"/>
          <p:cNvSpPr txBox="1"/>
          <p:nvPr/>
        </p:nvSpPr>
        <p:spPr>
          <a:xfrm>
            <a:off x="9707549" y="3815383"/>
            <a:ext cx="2700336" cy="1272143"/>
          </a:xfrm>
          <a:prstGeom prst="rect">
            <a:avLst/>
          </a:prstGeom>
          <a:noFill/>
        </p:spPr>
        <p:txBody>
          <a:bodyPr wrap="square" lIns="121917" tIns="60958" rIns="121917" bIns="60958" rtlCol="0">
            <a:spAutoFit/>
          </a:bodyPr>
          <a:lstStyle/>
          <a:p>
            <a:r>
              <a:rPr lang="en-GB" sz="3700" dirty="0"/>
              <a:t>Healthcare scientist</a:t>
            </a:r>
          </a:p>
        </p:txBody>
      </p:sp>
      <p:sp>
        <p:nvSpPr>
          <p:cNvPr id="17" name="TextBox 16"/>
          <p:cNvSpPr txBox="1"/>
          <p:nvPr/>
        </p:nvSpPr>
        <p:spPr>
          <a:xfrm>
            <a:off x="6734417" y="1824431"/>
            <a:ext cx="2458567" cy="1272143"/>
          </a:xfrm>
          <a:prstGeom prst="rect">
            <a:avLst/>
          </a:prstGeom>
          <a:noFill/>
        </p:spPr>
        <p:txBody>
          <a:bodyPr wrap="square" lIns="121917" tIns="60958" rIns="121917" bIns="60958" rtlCol="0">
            <a:spAutoFit/>
          </a:bodyPr>
          <a:lstStyle/>
          <a:p>
            <a:r>
              <a:rPr lang="en-GB" sz="3700" dirty="0"/>
              <a:t>Forensic Scientist</a:t>
            </a:r>
          </a:p>
        </p:txBody>
      </p:sp>
      <p:sp>
        <p:nvSpPr>
          <p:cNvPr id="19" name="TextBox 18"/>
          <p:cNvSpPr txBox="1"/>
          <p:nvPr/>
        </p:nvSpPr>
        <p:spPr>
          <a:xfrm>
            <a:off x="5604659" y="5339106"/>
            <a:ext cx="3371661" cy="1272143"/>
          </a:xfrm>
          <a:prstGeom prst="rect">
            <a:avLst/>
          </a:prstGeom>
          <a:noFill/>
        </p:spPr>
        <p:txBody>
          <a:bodyPr wrap="square" lIns="121917" tIns="60958" rIns="121917" bIns="60958" rtlCol="0">
            <a:spAutoFit/>
          </a:bodyPr>
          <a:lstStyle/>
          <a:p>
            <a:pPr algn="ctr"/>
            <a:r>
              <a:rPr lang="en-GB" sz="3700" dirty="0"/>
              <a:t>Environmental consultant</a:t>
            </a:r>
          </a:p>
        </p:txBody>
      </p:sp>
      <p:sp>
        <p:nvSpPr>
          <p:cNvPr id="18" name="Title 1"/>
          <p:cNvSpPr txBox="1">
            <a:spLocks/>
          </p:cNvSpPr>
          <p:nvPr/>
        </p:nvSpPr>
        <p:spPr>
          <a:xfrm>
            <a:off x="2951986" y="3174495"/>
            <a:ext cx="6539679" cy="687925"/>
          </a:xfrm>
          <a:prstGeom prst="rect">
            <a:avLst/>
          </a:prstGeom>
        </p:spPr>
        <p:style>
          <a:lnRef idx="3">
            <a:schemeClr val="lt1"/>
          </a:lnRef>
          <a:fillRef idx="1">
            <a:schemeClr val="accent2"/>
          </a:fillRef>
          <a:effectRef idx="1">
            <a:schemeClr val="accent2"/>
          </a:effectRef>
          <a:fontRef idx="minor">
            <a:schemeClr val="lt1"/>
          </a:fontRef>
        </p:style>
        <p:txBody>
          <a:bodyPr vert="horz" lIns="121917" tIns="60958" rIns="121917" bIns="60958" rtlCol="0" anchor="ctr">
            <a:normAutofit fontScale="92500" lnSpcReduction="1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b="1" dirty="0">
                <a:latin typeface="Arial" panose="020B0604020202020204" pitchFamily="34" charset="0"/>
                <a:cs typeface="Arial" panose="020B0604020202020204" pitchFamily="34" charset="0"/>
              </a:rPr>
              <a:t>Chemistry</a:t>
            </a:r>
          </a:p>
        </p:txBody>
      </p:sp>
      <p:sp>
        <p:nvSpPr>
          <p:cNvPr id="20" name="TextBox 19"/>
          <p:cNvSpPr txBox="1"/>
          <p:nvPr/>
        </p:nvSpPr>
        <p:spPr>
          <a:xfrm>
            <a:off x="9050554" y="772279"/>
            <a:ext cx="2615651" cy="1272143"/>
          </a:xfrm>
          <a:prstGeom prst="rect">
            <a:avLst/>
          </a:prstGeom>
          <a:noFill/>
        </p:spPr>
        <p:txBody>
          <a:bodyPr wrap="square" lIns="121917" tIns="60958" rIns="121917" bIns="60958" rtlCol="0">
            <a:spAutoFit/>
          </a:bodyPr>
          <a:lstStyle/>
          <a:p>
            <a:r>
              <a:rPr lang="en-GB" sz="3700" dirty="0"/>
              <a:t>Chemical engineer</a:t>
            </a:r>
          </a:p>
        </p:txBody>
      </p:sp>
      <p:pic>
        <p:nvPicPr>
          <p:cNvPr id="4098" name="Picture 2" descr="Image result for toxicologi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7496" y="4891387"/>
            <a:ext cx="2566701" cy="1668356"/>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4103" name="Picture 7" descr="Image result for science writ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91665" y="2248348"/>
            <a:ext cx="2525296" cy="1069043"/>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4105" name="Picture 9" descr="Image result for science documentaries film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90650" y="467597"/>
            <a:ext cx="2204841" cy="1462617"/>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4107" name="Picture 11" descr="Image result for nhs">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12526" y="4127167"/>
            <a:ext cx="2237324" cy="1272142"/>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4109" name="Picture 13" descr="Image result for research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0617" y="2298971"/>
            <a:ext cx="2103422" cy="1829978"/>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21" name="Speech Bubble: Oval 20">
            <a:extLst>
              <a:ext uri="{FF2B5EF4-FFF2-40B4-BE49-F238E27FC236}">
                <a16:creationId xmlns:a16="http://schemas.microsoft.com/office/drawing/2014/main" id="{376980F4-C291-4B28-B900-7A16268012FD}"/>
              </a:ext>
            </a:extLst>
          </p:cNvPr>
          <p:cNvSpPr/>
          <p:nvPr/>
        </p:nvSpPr>
        <p:spPr>
          <a:xfrm>
            <a:off x="244851" y="2061017"/>
            <a:ext cx="3049253" cy="2301433"/>
          </a:xfrm>
          <a:prstGeom prst="wedgeEllipseCallout">
            <a:avLst>
              <a:gd name="adj1" fmla="val 70179"/>
              <a:gd name="adj2" fmla="val 22164"/>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TOP TIP!</a:t>
            </a:r>
          </a:p>
          <a:p>
            <a:pPr algn="ctr"/>
            <a:r>
              <a:rPr lang="en-GB" dirty="0"/>
              <a:t>If you’re not sure what any of the jobs are, look them up on prospects.ac.uk!</a:t>
            </a:r>
          </a:p>
          <a:p>
            <a:pPr algn="ctr"/>
            <a:endParaRPr lang="en-GB" dirty="0"/>
          </a:p>
        </p:txBody>
      </p:sp>
    </p:spTree>
    <p:extLst>
      <p:ext uri="{BB962C8B-B14F-4D97-AF65-F5344CB8AC3E}">
        <p14:creationId xmlns:p14="http://schemas.microsoft.com/office/powerpoint/2010/main" val="3619068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105"/>
                                        </p:tgtEl>
                                        <p:attrNameLst>
                                          <p:attrName>style.visibility</p:attrName>
                                        </p:attrNameLst>
                                      </p:cBhvr>
                                      <p:to>
                                        <p:strVal val="visible"/>
                                      </p:to>
                                    </p:set>
                                    <p:animEffect transition="in" filter="fade">
                                      <p:cBhvr>
                                        <p:cTn id="7" dur="2000"/>
                                        <p:tgtEl>
                                          <p:spTgt spid="4105"/>
                                        </p:tgtEl>
                                      </p:cBhvr>
                                    </p:animEffect>
                                    <p:anim calcmode="lin" valueType="num">
                                      <p:cBhvr>
                                        <p:cTn id="8" dur="2000" fill="hold"/>
                                        <p:tgtEl>
                                          <p:spTgt spid="4105"/>
                                        </p:tgtEl>
                                        <p:attrNameLst>
                                          <p:attrName>ppt_w</p:attrName>
                                        </p:attrNameLst>
                                      </p:cBhvr>
                                      <p:tavLst>
                                        <p:tav tm="0" fmla="#ppt_w*sin(2.5*pi*$)">
                                          <p:val>
                                            <p:fltVal val="0"/>
                                          </p:val>
                                        </p:tav>
                                        <p:tav tm="100000">
                                          <p:val>
                                            <p:fltVal val="1"/>
                                          </p:val>
                                        </p:tav>
                                      </p:tavLst>
                                    </p:anim>
                                    <p:anim calcmode="lin" valueType="num">
                                      <p:cBhvr>
                                        <p:cTn id="9" dur="2000" fill="hold"/>
                                        <p:tgtEl>
                                          <p:spTgt spid="4105"/>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4109"/>
                                        </p:tgtEl>
                                        <p:attrNameLst>
                                          <p:attrName>style.visibility</p:attrName>
                                        </p:attrNameLst>
                                      </p:cBhvr>
                                      <p:to>
                                        <p:strVal val="visible"/>
                                      </p:to>
                                    </p:set>
                                    <p:animEffect transition="in" filter="fade">
                                      <p:cBhvr>
                                        <p:cTn id="12" dur="2000"/>
                                        <p:tgtEl>
                                          <p:spTgt spid="4109"/>
                                        </p:tgtEl>
                                      </p:cBhvr>
                                    </p:animEffect>
                                    <p:anim calcmode="lin" valueType="num">
                                      <p:cBhvr>
                                        <p:cTn id="13" dur="2000" fill="hold"/>
                                        <p:tgtEl>
                                          <p:spTgt spid="4109"/>
                                        </p:tgtEl>
                                        <p:attrNameLst>
                                          <p:attrName>ppt_w</p:attrName>
                                        </p:attrNameLst>
                                      </p:cBhvr>
                                      <p:tavLst>
                                        <p:tav tm="0" fmla="#ppt_w*sin(2.5*pi*$)">
                                          <p:val>
                                            <p:fltVal val="0"/>
                                          </p:val>
                                        </p:tav>
                                        <p:tav tm="100000">
                                          <p:val>
                                            <p:fltVal val="1"/>
                                          </p:val>
                                        </p:tav>
                                      </p:tavLst>
                                    </p:anim>
                                    <p:anim calcmode="lin" valueType="num">
                                      <p:cBhvr>
                                        <p:cTn id="14" dur="2000" fill="hold"/>
                                        <p:tgtEl>
                                          <p:spTgt spid="4109"/>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4107"/>
                                        </p:tgtEl>
                                        <p:attrNameLst>
                                          <p:attrName>style.visibility</p:attrName>
                                        </p:attrNameLst>
                                      </p:cBhvr>
                                      <p:to>
                                        <p:strVal val="visible"/>
                                      </p:to>
                                    </p:set>
                                    <p:animEffect transition="in" filter="fade">
                                      <p:cBhvr>
                                        <p:cTn id="17" dur="2000"/>
                                        <p:tgtEl>
                                          <p:spTgt spid="4107"/>
                                        </p:tgtEl>
                                      </p:cBhvr>
                                    </p:animEffect>
                                    <p:anim calcmode="lin" valueType="num">
                                      <p:cBhvr>
                                        <p:cTn id="18" dur="2000" fill="hold"/>
                                        <p:tgtEl>
                                          <p:spTgt spid="4107"/>
                                        </p:tgtEl>
                                        <p:attrNameLst>
                                          <p:attrName>ppt_w</p:attrName>
                                        </p:attrNameLst>
                                      </p:cBhvr>
                                      <p:tavLst>
                                        <p:tav tm="0" fmla="#ppt_w*sin(2.5*pi*$)">
                                          <p:val>
                                            <p:fltVal val="0"/>
                                          </p:val>
                                        </p:tav>
                                        <p:tav tm="100000">
                                          <p:val>
                                            <p:fltVal val="1"/>
                                          </p:val>
                                        </p:tav>
                                      </p:tavLst>
                                    </p:anim>
                                    <p:anim calcmode="lin" valueType="num">
                                      <p:cBhvr>
                                        <p:cTn id="19" dur="2000" fill="hold"/>
                                        <p:tgtEl>
                                          <p:spTgt spid="4107"/>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4103"/>
                                        </p:tgtEl>
                                        <p:attrNameLst>
                                          <p:attrName>style.visibility</p:attrName>
                                        </p:attrNameLst>
                                      </p:cBhvr>
                                      <p:to>
                                        <p:strVal val="visible"/>
                                      </p:to>
                                    </p:set>
                                    <p:animEffect transition="in" filter="fade">
                                      <p:cBhvr>
                                        <p:cTn id="22" dur="2000"/>
                                        <p:tgtEl>
                                          <p:spTgt spid="4103"/>
                                        </p:tgtEl>
                                      </p:cBhvr>
                                    </p:animEffect>
                                    <p:anim calcmode="lin" valueType="num">
                                      <p:cBhvr>
                                        <p:cTn id="23" dur="2000" fill="hold"/>
                                        <p:tgtEl>
                                          <p:spTgt spid="4103"/>
                                        </p:tgtEl>
                                        <p:attrNameLst>
                                          <p:attrName>ppt_w</p:attrName>
                                        </p:attrNameLst>
                                      </p:cBhvr>
                                      <p:tavLst>
                                        <p:tav tm="0" fmla="#ppt_w*sin(2.5*pi*$)">
                                          <p:val>
                                            <p:fltVal val="0"/>
                                          </p:val>
                                        </p:tav>
                                        <p:tav tm="100000">
                                          <p:val>
                                            <p:fltVal val="1"/>
                                          </p:val>
                                        </p:tav>
                                      </p:tavLst>
                                    </p:anim>
                                    <p:anim calcmode="lin" valueType="num">
                                      <p:cBhvr>
                                        <p:cTn id="24" dur="2000" fill="hold"/>
                                        <p:tgtEl>
                                          <p:spTgt spid="4103"/>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0"/>
                                  </p:stCondLst>
                                  <p:childTnLst>
                                    <p:set>
                                      <p:cBhvr>
                                        <p:cTn id="26" dur="1" fill="hold">
                                          <p:stCondLst>
                                            <p:cond delay="0"/>
                                          </p:stCondLst>
                                        </p:cTn>
                                        <p:tgtEl>
                                          <p:spTgt spid="4098"/>
                                        </p:tgtEl>
                                        <p:attrNameLst>
                                          <p:attrName>style.visibility</p:attrName>
                                        </p:attrNameLst>
                                      </p:cBhvr>
                                      <p:to>
                                        <p:strVal val="visible"/>
                                      </p:to>
                                    </p:set>
                                    <p:animEffect transition="in" filter="fade">
                                      <p:cBhvr>
                                        <p:cTn id="27" dur="2000"/>
                                        <p:tgtEl>
                                          <p:spTgt spid="4098"/>
                                        </p:tgtEl>
                                      </p:cBhvr>
                                    </p:animEffect>
                                    <p:anim calcmode="lin" valueType="num">
                                      <p:cBhvr>
                                        <p:cTn id="28" dur="2000" fill="hold"/>
                                        <p:tgtEl>
                                          <p:spTgt spid="4098"/>
                                        </p:tgtEl>
                                        <p:attrNameLst>
                                          <p:attrName>ppt_w</p:attrName>
                                        </p:attrNameLst>
                                      </p:cBhvr>
                                      <p:tavLst>
                                        <p:tav tm="0" fmla="#ppt_w*sin(2.5*pi*$)">
                                          <p:val>
                                            <p:fltVal val="0"/>
                                          </p:val>
                                        </p:tav>
                                        <p:tav tm="100000">
                                          <p:val>
                                            <p:fltVal val="1"/>
                                          </p:val>
                                        </p:tav>
                                      </p:tavLst>
                                    </p:anim>
                                    <p:anim calcmode="lin" valueType="num">
                                      <p:cBhvr>
                                        <p:cTn id="29" dur="2000" fill="hold"/>
                                        <p:tgtEl>
                                          <p:spTgt spid="4098"/>
                                        </p:tgtEl>
                                        <p:attrNameLst>
                                          <p:attrName>ppt_h</p:attrName>
                                        </p:attrNameLst>
                                      </p:cBhvr>
                                      <p:tavLst>
                                        <p:tav tm="0">
                                          <p:val>
                                            <p:strVal val="#ppt_h"/>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childTnLst>
                                </p:cTn>
                              </p:par>
                              <p:par>
                                <p:cTn id="50" presetID="1"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ppt_x"/>
                                          </p:val>
                                        </p:tav>
                                        <p:tav tm="100000">
                                          <p:val>
                                            <p:strVal val="#ppt_x"/>
                                          </p:val>
                                        </p:tav>
                                      </p:tavLst>
                                    </p:anim>
                                    <p:anim calcmode="lin" valueType="num">
                                      <p:cBhvr additive="base">
                                        <p:cTn id="5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2" grpId="0"/>
      <p:bldP spid="13" grpId="0"/>
      <p:bldP spid="14" grpId="0"/>
      <p:bldP spid="15" grpId="0"/>
      <p:bldP spid="17" grpId="0"/>
      <p:bldP spid="19" grpId="0"/>
      <p:bldP spid="20" grpId="0"/>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946339" y="1844491"/>
            <a:ext cx="8299322" cy="17008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121917" tIns="60958" rIns="121917" bIns="60958" rtlCol="0" anchor="ctr">
            <a:normAutofit lnSpcReduction="1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5400" b="1" dirty="0"/>
              <a:t>What can you do with a degree?</a:t>
            </a:r>
          </a:p>
        </p:txBody>
      </p:sp>
      <p:sp>
        <p:nvSpPr>
          <p:cNvPr id="8" name="Subtitle 2"/>
          <p:cNvSpPr txBox="1">
            <a:spLocks/>
          </p:cNvSpPr>
          <p:nvPr/>
        </p:nvSpPr>
        <p:spPr>
          <a:xfrm>
            <a:off x="997267" y="3644627"/>
            <a:ext cx="10182225" cy="2089423"/>
          </a:xfrm>
          <a:prstGeom prst="rect">
            <a:avLst/>
          </a:prstGeom>
        </p:spPr>
        <p:txBody>
          <a:bodyPr vert="horz" lIns="121917" tIns="60958" rIns="121917" bIns="60958"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700" b="1" dirty="0"/>
              <a:t>Try to think of some different jobs that a person with a </a:t>
            </a:r>
            <a:r>
              <a:rPr lang="en-GB" sz="3700" b="1" dirty="0">
                <a:highlight>
                  <a:srgbClr val="FFFF00"/>
                </a:highlight>
              </a:rPr>
              <a:t>languages</a:t>
            </a:r>
            <a:r>
              <a:rPr lang="en-GB" sz="3700" b="1" dirty="0"/>
              <a:t> degree may go into!</a:t>
            </a:r>
          </a:p>
          <a:p>
            <a:pPr marL="0" indent="0" algn="ctr">
              <a:buNone/>
            </a:pPr>
            <a:r>
              <a:rPr lang="en-GB" sz="3700" b="1" dirty="0"/>
              <a:t>Some answers are on the next slide...</a:t>
            </a:r>
          </a:p>
        </p:txBody>
      </p:sp>
      <p:pic>
        <p:nvPicPr>
          <p:cNvPr id="11" name="Picture 10">
            <a:extLst>
              <a:ext uri="{FF2B5EF4-FFF2-40B4-BE49-F238E27FC236}">
                <a16:creationId xmlns:a16="http://schemas.microsoft.com/office/drawing/2014/main" id="{4E761785-C1C5-457A-9892-69E983525DE1}"/>
              </a:ext>
            </a:extLst>
          </p:cNvPr>
          <p:cNvPicPr>
            <a:picLocks noChangeAspect="1"/>
          </p:cNvPicPr>
          <p:nvPr/>
        </p:nvPicPr>
        <p:blipFill>
          <a:blip r:embed="rId2"/>
          <a:stretch>
            <a:fillRect/>
          </a:stretch>
        </p:blipFill>
        <p:spPr>
          <a:xfrm>
            <a:off x="159204" y="197593"/>
            <a:ext cx="1102665" cy="1102665"/>
          </a:xfrm>
          <a:prstGeom prst="rect">
            <a:avLst/>
          </a:prstGeom>
        </p:spPr>
      </p:pic>
      <p:pic>
        <p:nvPicPr>
          <p:cNvPr id="3" name="Picture 2" descr="A close up of a logo&#10;&#10;Description automatically generated">
            <a:extLst>
              <a:ext uri="{FF2B5EF4-FFF2-40B4-BE49-F238E27FC236}">
                <a16:creationId xmlns:a16="http://schemas.microsoft.com/office/drawing/2014/main" id="{94D91B86-7904-4A39-BF2A-AE8A276CD0A0}"/>
              </a:ext>
            </a:extLst>
          </p:cNvPr>
          <p:cNvPicPr>
            <a:picLocks noChangeAspect="1"/>
          </p:cNvPicPr>
          <p:nvPr/>
        </p:nvPicPr>
        <p:blipFill>
          <a:blip r:embed="rId3"/>
          <a:stretch>
            <a:fillRect/>
          </a:stretch>
        </p:blipFill>
        <p:spPr>
          <a:xfrm>
            <a:off x="10329105" y="1794854"/>
            <a:ext cx="1750501" cy="1750501"/>
          </a:xfrm>
          <a:prstGeom prst="rect">
            <a:avLst/>
          </a:prstGeom>
        </p:spPr>
      </p:pic>
      <p:pic>
        <p:nvPicPr>
          <p:cNvPr id="6" name="Picture 5" descr="A picture containing room&#10;&#10;Description automatically generated">
            <a:extLst>
              <a:ext uri="{FF2B5EF4-FFF2-40B4-BE49-F238E27FC236}">
                <a16:creationId xmlns:a16="http://schemas.microsoft.com/office/drawing/2014/main" id="{AA037EA4-266A-45F4-902B-61C929721161}"/>
              </a:ext>
            </a:extLst>
          </p:cNvPr>
          <p:cNvPicPr>
            <a:picLocks noChangeAspect="1"/>
          </p:cNvPicPr>
          <p:nvPr/>
        </p:nvPicPr>
        <p:blipFill>
          <a:blip r:embed="rId4"/>
          <a:stretch>
            <a:fillRect/>
          </a:stretch>
        </p:blipFill>
        <p:spPr>
          <a:xfrm>
            <a:off x="-18384" y="1679272"/>
            <a:ext cx="2031301" cy="2031301"/>
          </a:xfrm>
          <a:prstGeom prst="rect">
            <a:avLst/>
          </a:prstGeom>
        </p:spPr>
      </p:pic>
    </p:spTree>
    <p:extLst>
      <p:ext uri="{BB962C8B-B14F-4D97-AF65-F5344CB8AC3E}">
        <p14:creationId xmlns:p14="http://schemas.microsoft.com/office/powerpoint/2010/main" val="2459779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958677" y="56759"/>
            <a:ext cx="3150752" cy="1272143"/>
          </a:xfrm>
          <a:prstGeom prst="rect">
            <a:avLst/>
          </a:prstGeom>
          <a:noFill/>
        </p:spPr>
        <p:txBody>
          <a:bodyPr wrap="square" lIns="121917" tIns="60958" rIns="121917" bIns="60958" rtlCol="0">
            <a:spAutoFit/>
          </a:bodyPr>
          <a:lstStyle/>
          <a:p>
            <a:pPr algn="ctr"/>
            <a:r>
              <a:rPr lang="en-GB" sz="3700" dirty="0"/>
              <a:t>International aid worker</a:t>
            </a:r>
          </a:p>
        </p:txBody>
      </p:sp>
      <p:sp>
        <p:nvSpPr>
          <p:cNvPr id="7" name="TextBox 6"/>
          <p:cNvSpPr txBox="1"/>
          <p:nvPr/>
        </p:nvSpPr>
        <p:spPr>
          <a:xfrm>
            <a:off x="214969" y="4209173"/>
            <a:ext cx="2200737" cy="1272143"/>
          </a:xfrm>
          <a:prstGeom prst="rect">
            <a:avLst/>
          </a:prstGeom>
          <a:noFill/>
        </p:spPr>
        <p:txBody>
          <a:bodyPr wrap="square" lIns="121917" tIns="60958" rIns="121917" bIns="60958" rtlCol="0">
            <a:spAutoFit/>
          </a:bodyPr>
          <a:lstStyle/>
          <a:p>
            <a:r>
              <a:rPr lang="en-GB" sz="3700" dirty="0"/>
              <a:t>Broadcast journalist</a:t>
            </a:r>
          </a:p>
        </p:txBody>
      </p:sp>
      <p:sp>
        <p:nvSpPr>
          <p:cNvPr id="8" name="TextBox 7"/>
          <p:cNvSpPr txBox="1"/>
          <p:nvPr/>
        </p:nvSpPr>
        <p:spPr>
          <a:xfrm>
            <a:off x="2219938" y="5338811"/>
            <a:ext cx="3678809" cy="697627"/>
          </a:xfrm>
          <a:prstGeom prst="rect">
            <a:avLst/>
          </a:prstGeom>
          <a:noFill/>
        </p:spPr>
        <p:txBody>
          <a:bodyPr wrap="square" lIns="121917" tIns="60958" rIns="121917" bIns="60958" rtlCol="0">
            <a:spAutoFit/>
          </a:bodyPr>
          <a:lstStyle/>
          <a:p>
            <a:r>
              <a:rPr lang="en-GB" sz="3700" dirty="0"/>
              <a:t>Teacher</a:t>
            </a:r>
          </a:p>
        </p:txBody>
      </p:sp>
      <p:sp>
        <p:nvSpPr>
          <p:cNvPr id="9" name="TextBox 8"/>
          <p:cNvSpPr txBox="1"/>
          <p:nvPr/>
        </p:nvSpPr>
        <p:spPr>
          <a:xfrm>
            <a:off x="3177026" y="3924918"/>
            <a:ext cx="3678809" cy="697627"/>
          </a:xfrm>
          <a:prstGeom prst="rect">
            <a:avLst/>
          </a:prstGeom>
          <a:noFill/>
        </p:spPr>
        <p:txBody>
          <a:bodyPr wrap="square" lIns="121917" tIns="60958" rIns="121917" bIns="60958" rtlCol="0">
            <a:spAutoFit/>
          </a:bodyPr>
          <a:lstStyle/>
          <a:p>
            <a:r>
              <a:rPr lang="en-GB" sz="3700" dirty="0"/>
              <a:t>Interpreter</a:t>
            </a:r>
          </a:p>
        </p:txBody>
      </p:sp>
      <p:sp>
        <p:nvSpPr>
          <p:cNvPr id="13" name="TextBox 12"/>
          <p:cNvSpPr txBox="1"/>
          <p:nvPr/>
        </p:nvSpPr>
        <p:spPr>
          <a:xfrm>
            <a:off x="6998612" y="3978223"/>
            <a:ext cx="3678809" cy="697627"/>
          </a:xfrm>
          <a:prstGeom prst="rect">
            <a:avLst/>
          </a:prstGeom>
          <a:noFill/>
        </p:spPr>
        <p:txBody>
          <a:bodyPr wrap="square" lIns="121917" tIns="60958" rIns="121917" bIns="60958" rtlCol="0">
            <a:spAutoFit/>
          </a:bodyPr>
          <a:lstStyle/>
          <a:p>
            <a:r>
              <a:rPr lang="en-GB" sz="3700" dirty="0"/>
              <a:t>Translator</a:t>
            </a:r>
          </a:p>
        </p:txBody>
      </p:sp>
      <p:sp>
        <p:nvSpPr>
          <p:cNvPr id="14" name="TextBox 13"/>
          <p:cNvSpPr txBox="1"/>
          <p:nvPr/>
        </p:nvSpPr>
        <p:spPr>
          <a:xfrm>
            <a:off x="-165861" y="341288"/>
            <a:ext cx="4225204" cy="1272143"/>
          </a:xfrm>
          <a:prstGeom prst="rect">
            <a:avLst/>
          </a:prstGeom>
          <a:noFill/>
        </p:spPr>
        <p:txBody>
          <a:bodyPr wrap="square" lIns="121917" tIns="60958" rIns="121917" bIns="60958" rtlCol="0">
            <a:spAutoFit/>
          </a:bodyPr>
          <a:lstStyle/>
          <a:p>
            <a:pPr algn="ctr"/>
            <a:r>
              <a:rPr lang="en-GB" sz="3700" dirty="0"/>
              <a:t>Diplomatic service officer</a:t>
            </a:r>
          </a:p>
        </p:txBody>
      </p:sp>
      <p:sp>
        <p:nvSpPr>
          <p:cNvPr id="16" name="TextBox 15"/>
          <p:cNvSpPr txBox="1"/>
          <p:nvPr/>
        </p:nvSpPr>
        <p:spPr>
          <a:xfrm>
            <a:off x="3224981" y="2383411"/>
            <a:ext cx="6282279" cy="697627"/>
          </a:xfrm>
          <a:prstGeom prst="rect">
            <a:avLst/>
          </a:prstGeom>
          <a:noFill/>
        </p:spPr>
        <p:txBody>
          <a:bodyPr wrap="square" lIns="121917" tIns="60958" rIns="121917" bIns="60958" rtlCol="0">
            <a:spAutoFit/>
          </a:bodyPr>
          <a:lstStyle/>
          <a:p>
            <a:r>
              <a:rPr lang="en-GB" sz="3700" dirty="0"/>
              <a:t>Detective</a:t>
            </a:r>
          </a:p>
        </p:txBody>
      </p:sp>
      <p:sp>
        <p:nvSpPr>
          <p:cNvPr id="5" name="AutoShape 12" descr="Image result for sport nutritionist">
            <a:hlinkClick r:id="rId2"/>
          </p:cNvPr>
          <p:cNvSpPr>
            <a:spLocks noChangeAspect="1" noChangeArrowheads="1"/>
          </p:cNvSpPr>
          <p:nvPr/>
        </p:nvSpPr>
        <p:spPr bwMode="auto">
          <a:xfrm>
            <a:off x="2651127" y="-81653"/>
            <a:ext cx="4305300" cy="122872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21917" tIns="60958" rIns="121917" bIns="60958" numCol="1" anchor="t" anchorCtr="0" compatLnSpc="1">
            <a:prstTxWarp prst="textNoShape">
              <a:avLst/>
            </a:prstTxWarp>
          </a:bodyPr>
          <a:lstStyle/>
          <a:p>
            <a:endParaRPr lang="en-GB" dirty="0"/>
          </a:p>
        </p:txBody>
      </p:sp>
      <p:sp>
        <p:nvSpPr>
          <p:cNvPr id="20" name="TextBox 19"/>
          <p:cNvSpPr txBox="1"/>
          <p:nvPr/>
        </p:nvSpPr>
        <p:spPr>
          <a:xfrm>
            <a:off x="7678504" y="5193223"/>
            <a:ext cx="3678809" cy="697627"/>
          </a:xfrm>
          <a:prstGeom prst="rect">
            <a:avLst/>
          </a:prstGeom>
          <a:noFill/>
        </p:spPr>
        <p:txBody>
          <a:bodyPr wrap="square" lIns="121917" tIns="60958" rIns="121917" bIns="60958" rtlCol="0">
            <a:spAutoFit/>
          </a:bodyPr>
          <a:lstStyle/>
          <a:p>
            <a:r>
              <a:rPr lang="en-GB" sz="3700" dirty="0"/>
              <a:t>Tour manager</a:t>
            </a:r>
          </a:p>
        </p:txBody>
      </p:sp>
      <p:sp>
        <p:nvSpPr>
          <p:cNvPr id="22" name="TextBox 21"/>
          <p:cNvSpPr txBox="1"/>
          <p:nvPr/>
        </p:nvSpPr>
        <p:spPr>
          <a:xfrm>
            <a:off x="7119273" y="1210843"/>
            <a:ext cx="3678809" cy="1272143"/>
          </a:xfrm>
          <a:prstGeom prst="rect">
            <a:avLst/>
          </a:prstGeom>
          <a:noFill/>
        </p:spPr>
        <p:txBody>
          <a:bodyPr wrap="square" lIns="121917" tIns="60958" rIns="121917" bIns="60958" rtlCol="0">
            <a:spAutoFit/>
          </a:bodyPr>
          <a:lstStyle/>
          <a:p>
            <a:r>
              <a:rPr lang="en-GB" sz="3700" dirty="0"/>
              <a:t>Distribution manager</a:t>
            </a:r>
          </a:p>
        </p:txBody>
      </p:sp>
      <p:sp>
        <p:nvSpPr>
          <p:cNvPr id="21" name="Title 1"/>
          <p:cNvSpPr txBox="1">
            <a:spLocks/>
          </p:cNvSpPr>
          <p:nvPr/>
        </p:nvSpPr>
        <p:spPr>
          <a:xfrm>
            <a:off x="2951986" y="3174495"/>
            <a:ext cx="6539679" cy="687925"/>
          </a:xfrm>
          <a:prstGeom prst="rect">
            <a:avLst/>
          </a:prstGeom>
        </p:spPr>
        <p:style>
          <a:lnRef idx="3">
            <a:schemeClr val="lt1"/>
          </a:lnRef>
          <a:fillRef idx="1">
            <a:schemeClr val="accent2"/>
          </a:fillRef>
          <a:effectRef idx="1">
            <a:schemeClr val="accent2"/>
          </a:effectRef>
          <a:fontRef idx="minor">
            <a:schemeClr val="lt1"/>
          </a:fontRef>
        </p:style>
        <p:txBody>
          <a:bodyPr vert="horz" lIns="121917" tIns="60958" rIns="121917" bIns="60958" rtlCol="0" anchor="ctr">
            <a:normAutofit fontScale="92500" lnSpcReduction="1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b="1" dirty="0">
                <a:latin typeface="Arial" panose="020B0604020202020204" pitchFamily="34" charset="0"/>
                <a:cs typeface="Arial" panose="020B0604020202020204" pitchFamily="34" charset="0"/>
              </a:rPr>
              <a:t>Languages</a:t>
            </a:r>
          </a:p>
        </p:txBody>
      </p:sp>
      <p:sp>
        <p:nvSpPr>
          <p:cNvPr id="17" name="TextBox 16"/>
          <p:cNvSpPr txBox="1"/>
          <p:nvPr/>
        </p:nvSpPr>
        <p:spPr>
          <a:xfrm>
            <a:off x="8830438" y="3921080"/>
            <a:ext cx="3678809" cy="1272143"/>
          </a:xfrm>
          <a:prstGeom prst="rect">
            <a:avLst/>
          </a:prstGeom>
          <a:noFill/>
        </p:spPr>
        <p:txBody>
          <a:bodyPr wrap="square" lIns="121917" tIns="60958" rIns="121917" bIns="60958" rtlCol="0">
            <a:spAutoFit/>
          </a:bodyPr>
          <a:lstStyle/>
          <a:p>
            <a:pPr algn="ctr"/>
            <a:r>
              <a:rPr lang="en-GB" sz="3700" dirty="0"/>
              <a:t>Government worker</a:t>
            </a:r>
          </a:p>
        </p:txBody>
      </p:sp>
      <p:pic>
        <p:nvPicPr>
          <p:cNvPr id="3" name="Picture 2" descr="A group of people sitting at a table&#10;&#10;Description automatically generated">
            <a:extLst>
              <a:ext uri="{FF2B5EF4-FFF2-40B4-BE49-F238E27FC236}">
                <a16:creationId xmlns:a16="http://schemas.microsoft.com/office/drawing/2014/main" id="{4315E4D8-DD63-4880-901F-BC652F347263}"/>
              </a:ext>
            </a:extLst>
          </p:cNvPr>
          <p:cNvPicPr>
            <a:picLocks noChangeAspect="1"/>
          </p:cNvPicPr>
          <p:nvPr/>
        </p:nvPicPr>
        <p:blipFill>
          <a:blip r:embed="rId3"/>
          <a:stretch>
            <a:fillRect/>
          </a:stretch>
        </p:blipFill>
        <p:spPr>
          <a:xfrm>
            <a:off x="4237707" y="207487"/>
            <a:ext cx="2638624" cy="2242829"/>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10" name="Picture 9" descr="A person standing in front of a tree&#10;&#10;Description automatically generated">
            <a:extLst>
              <a:ext uri="{FF2B5EF4-FFF2-40B4-BE49-F238E27FC236}">
                <a16:creationId xmlns:a16="http://schemas.microsoft.com/office/drawing/2014/main" id="{682526A6-1253-4EC7-8EFF-F9275D21F6C3}"/>
              </a:ext>
            </a:extLst>
          </p:cNvPr>
          <p:cNvPicPr>
            <a:picLocks noChangeAspect="1"/>
          </p:cNvPicPr>
          <p:nvPr/>
        </p:nvPicPr>
        <p:blipFill>
          <a:blip r:embed="rId4"/>
          <a:stretch>
            <a:fillRect/>
          </a:stretch>
        </p:blipFill>
        <p:spPr>
          <a:xfrm>
            <a:off x="9198486" y="1698104"/>
            <a:ext cx="2942711" cy="1471356"/>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12" name="Picture 11" descr="A group of people standing around a plane&#10;&#10;Description automatically generated">
            <a:extLst>
              <a:ext uri="{FF2B5EF4-FFF2-40B4-BE49-F238E27FC236}">
                <a16:creationId xmlns:a16="http://schemas.microsoft.com/office/drawing/2014/main" id="{97534F26-3E7C-43BC-907D-A3A37B3384AB}"/>
              </a:ext>
            </a:extLst>
          </p:cNvPr>
          <p:cNvPicPr>
            <a:picLocks noChangeAspect="1"/>
          </p:cNvPicPr>
          <p:nvPr/>
        </p:nvPicPr>
        <p:blipFill>
          <a:blip r:embed="rId5"/>
          <a:stretch>
            <a:fillRect/>
          </a:stretch>
        </p:blipFill>
        <p:spPr>
          <a:xfrm>
            <a:off x="4264953" y="4731792"/>
            <a:ext cx="3117418" cy="2078279"/>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18" name="Picture 17" descr="A person wearing a costume&#10;&#10;Description automatically generated">
            <a:extLst>
              <a:ext uri="{FF2B5EF4-FFF2-40B4-BE49-F238E27FC236}">
                <a16:creationId xmlns:a16="http://schemas.microsoft.com/office/drawing/2014/main" id="{B62B3E55-23E9-45E8-983C-C6894719C9DD}"/>
              </a:ext>
            </a:extLst>
          </p:cNvPr>
          <p:cNvPicPr>
            <a:picLocks noChangeAspect="1"/>
          </p:cNvPicPr>
          <p:nvPr/>
        </p:nvPicPr>
        <p:blipFill>
          <a:blip r:embed="rId6"/>
          <a:stretch>
            <a:fillRect/>
          </a:stretch>
        </p:blipFill>
        <p:spPr>
          <a:xfrm>
            <a:off x="191396" y="1984130"/>
            <a:ext cx="2624569" cy="2082538"/>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26" name="Speech Bubble: Oval 25">
            <a:extLst>
              <a:ext uri="{FF2B5EF4-FFF2-40B4-BE49-F238E27FC236}">
                <a16:creationId xmlns:a16="http://schemas.microsoft.com/office/drawing/2014/main" id="{E0BF85CF-E619-43DD-8E71-39A9F9ED69CA}"/>
              </a:ext>
            </a:extLst>
          </p:cNvPr>
          <p:cNvSpPr/>
          <p:nvPr/>
        </p:nvSpPr>
        <p:spPr>
          <a:xfrm>
            <a:off x="9152794" y="1574915"/>
            <a:ext cx="3049253" cy="1697461"/>
          </a:xfrm>
          <a:prstGeom prst="wedgeEllipseCallout">
            <a:avLst>
              <a:gd name="adj1" fmla="val -76012"/>
              <a:gd name="adj2" fmla="val 47661"/>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TOP TIP!</a:t>
            </a:r>
          </a:p>
          <a:p>
            <a:pPr algn="ctr"/>
            <a:r>
              <a:rPr lang="en-GB" dirty="0"/>
              <a:t>If you’re not sure what any of the jobs are, look them up on prospects.ac.uk!</a:t>
            </a:r>
          </a:p>
          <a:p>
            <a:pPr algn="ctr"/>
            <a:endParaRPr lang="en-GB" dirty="0"/>
          </a:p>
        </p:txBody>
      </p:sp>
    </p:spTree>
    <p:extLst>
      <p:ext uri="{BB962C8B-B14F-4D97-AF65-F5344CB8AC3E}">
        <p14:creationId xmlns:p14="http://schemas.microsoft.com/office/powerpoint/2010/main" val="2362034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inVertical)">
                                      <p:cBhvr>
                                        <p:cTn id="10" dur="500"/>
                                        <p:tgtEl>
                                          <p:spTgt spid="10"/>
                                        </p:tgtEl>
                                      </p:cBhvr>
                                    </p:animEffect>
                                  </p:childTnLst>
                                </p:cTn>
                              </p:par>
                              <p:par>
                                <p:cTn id="11" presetID="16" presetClass="entr" presetSubtype="21"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par>
                                <p:cTn id="14" presetID="16" presetClass="entr" presetSubtype="21" fill="hold"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barn(inVertical)">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par>
                                <p:cTn id="33" presetID="1" presetClass="entr" presetSubtype="0" fill="hold" grpId="0" nodeType="withEffect" nodePh="1">
                                  <p:stCondLst>
                                    <p:cond delay="0"/>
                                  </p:stCondLst>
                                  <p:endCondLst>
                                    <p:cond evt="begin" delay="0">
                                      <p:tn val="33"/>
                                    </p:cond>
                                  </p:endCondLst>
                                  <p:childTnLst>
                                    <p:set>
                                      <p:cBhvr>
                                        <p:cTn id="34" dur="1" fill="hold">
                                          <p:stCondLst>
                                            <p:cond delay="0"/>
                                          </p:stCondLst>
                                        </p:cTn>
                                        <p:tgtEl>
                                          <p:spTgt spid="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3" grpId="0"/>
      <p:bldP spid="14" grpId="0"/>
      <p:bldP spid="16" grpId="0"/>
      <p:bldP spid="5" grpId="0"/>
      <p:bldP spid="20" grpId="0"/>
      <p:bldP spid="22" grpId="0"/>
      <p:bldP spid="17" grpId="0"/>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946339" y="1844491"/>
            <a:ext cx="8299322" cy="17008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121917" tIns="60958" rIns="121917" bIns="60958" rtlCol="0" anchor="ctr">
            <a:normAutofit lnSpcReduction="1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5400" b="1" dirty="0"/>
              <a:t>What can you do with a degree?</a:t>
            </a:r>
          </a:p>
        </p:txBody>
      </p:sp>
      <p:sp>
        <p:nvSpPr>
          <p:cNvPr id="8" name="Subtitle 2"/>
          <p:cNvSpPr txBox="1">
            <a:spLocks/>
          </p:cNvSpPr>
          <p:nvPr/>
        </p:nvSpPr>
        <p:spPr>
          <a:xfrm>
            <a:off x="997267" y="3644627"/>
            <a:ext cx="10182225" cy="2089423"/>
          </a:xfrm>
          <a:prstGeom prst="rect">
            <a:avLst/>
          </a:prstGeom>
        </p:spPr>
        <p:txBody>
          <a:bodyPr vert="horz" lIns="121917" tIns="60958" rIns="121917" bIns="60958"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700" b="1" dirty="0"/>
              <a:t>Try to think of some different jobs that a person with a </a:t>
            </a:r>
            <a:r>
              <a:rPr lang="en-GB" sz="3700" b="1" dirty="0">
                <a:highlight>
                  <a:srgbClr val="FFFF00"/>
                </a:highlight>
              </a:rPr>
              <a:t>history</a:t>
            </a:r>
            <a:r>
              <a:rPr lang="en-GB" sz="3700" b="1" dirty="0"/>
              <a:t> degree may go into!</a:t>
            </a:r>
          </a:p>
          <a:p>
            <a:pPr marL="0" indent="0" algn="ctr">
              <a:buNone/>
            </a:pPr>
            <a:r>
              <a:rPr lang="en-GB" sz="3700" b="1" dirty="0"/>
              <a:t>Some answers are on the next slide...</a:t>
            </a:r>
          </a:p>
        </p:txBody>
      </p:sp>
      <p:pic>
        <p:nvPicPr>
          <p:cNvPr id="11" name="Picture 10">
            <a:extLst>
              <a:ext uri="{FF2B5EF4-FFF2-40B4-BE49-F238E27FC236}">
                <a16:creationId xmlns:a16="http://schemas.microsoft.com/office/drawing/2014/main" id="{4E761785-C1C5-457A-9892-69E983525DE1}"/>
              </a:ext>
            </a:extLst>
          </p:cNvPr>
          <p:cNvPicPr>
            <a:picLocks noChangeAspect="1"/>
          </p:cNvPicPr>
          <p:nvPr/>
        </p:nvPicPr>
        <p:blipFill>
          <a:blip r:embed="rId2"/>
          <a:stretch>
            <a:fillRect/>
          </a:stretch>
        </p:blipFill>
        <p:spPr>
          <a:xfrm>
            <a:off x="159204" y="197593"/>
            <a:ext cx="1102665" cy="1102665"/>
          </a:xfrm>
          <a:prstGeom prst="rect">
            <a:avLst/>
          </a:prstGeom>
        </p:spPr>
      </p:pic>
      <p:pic>
        <p:nvPicPr>
          <p:cNvPr id="3" name="Picture 2" descr="A close up of a sign&#10;&#10;Description automatically generated">
            <a:extLst>
              <a:ext uri="{FF2B5EF4-FFF2-40B4-BE49-F238E27FC236}">
                <a16:creationId xmlns:a16="http://schemas.microsoft.com/office/drawing/2014/main" id="{E0EB196E-4CD8-41AA-9894-353670D3215A}"/>
              </a:ext>
            </a:extLst>
          </p:cNvPr>
          <p:cNvPicPr>
            <a:picLocks noChangeAspect="1"/>
          </p:cNvPicPr>
          <p:nvPr/>
        </p:nvPicPr>
        <p:blipFill>
          <a:blip r:embed="rId3"/>
          <a:stretch>
            <a:fillRect/>
          </a:stretch>
        </p:blipFill>
        <p:spPr>
          <a:xfrm>
            <a:off x="159204" y="1929837"/>
            <a:ext cx="1593396" cy="1499163"/>
          </a:xfrm>
          <a:prstGeom prst="rect">
            <a:avLst/>
          </a:prstGeom>
        </p:spPr>
      </p:pic>
      <p:pic>
        <p:nvPicPr>
          <p:cNvPr id="6" name="Picture 5" descr="A picture containing building, house, sign, cage&#10;&#10;Description automatically generated">
            <a:extLst>
              <a:ext uri="{FF2B5EF4-FFF2-40B4-BE49-F238E27FC236}">
                <a16:creationId xmlns:a16="http://schemas.microsoft.com/office/drawing/2014/main" id="{7B94EBFF-A79C-4AEC-9832-FA2899C5D612}"/>
              </a:ext>
            </a:extLst>
          </p:cNvPr>
          <p:cNvPicPr>
            <a:picLocks noChangeAspect="1"/>
          </p:cNvPicPr>
          <p:nvPr/>
        </p:nvPicPr>
        <p:blipFill>
          <a:blip r:embed="rId4"/>
          <a:stretch>
            <a:fillRect/>
          </a:stretch>
        </p:blipFill>
        <p:spPr>
          <a:xfrm>
            <a:off x="10245661" y="1693580"/>
            <a:ext cx="1971675" cy="1971675"/>
          </a:xfrm>
          <a:prstGeom prst="rect">
            <a:avLst/>
          </a:prstGeom>
        </p:spPr>
      </p:pic>
    </p:spTree>
    <p:extLst>
      <p:ext uri="{BB962C8B-B14F-4D97-AF65-F5344CB8AC3E}">
        <p14:creationId xmlns:p14="http://schemas.microsoft.com/office/powerpoint/2010/main" val="3111291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36843" y="2192651"/>
            <a:ext cx="4416491" cy="697627"/>
          </a:xfrm>
          <a:prstGeom prst="rect">
            <a:avLst/>
          </a:prstGeom>
          <a:noFill/>
        </p:spPr>
        <p:txBody>
          <a:bodyPr wrap="square" lIns="121917" tIns="60958" rIns="121917" bIns="60958" rtlCol="0">
            <a:spAutoFit/>
          </a:bodyPr>
          <a:lstStyle/>
          <a:p>
            <a:r>
              <a:rPr lang="en-GB" sz="3700" dirty="0"/>
              <a:t>Events manager</a:t>
            </a:r>
          </a:p>
        </p:txBody>
      </p:sp>
      <p:sp>
        <p:nvSpPr>
          <p:cNvPr id="7" name="TextBox 6"/>
          <p:cNvSpPr txBox="1"/>
          <p:nvPr/>
        </p:nvSpPr>
        <p:spPr>
          <a:xfrm>
            <a:off x="3186136" y="5870227"/>
            <a:ext cx="5334018" cy="692493"/>
          </a:xfrm>
          <a:prstGeom prst="rect">
            <a:avLst/>
          </a:prstGeom>
          <a:noFill/>
        </p:spPr>
        <p:txBody>
          <a:bodyPr wrap="none" lIns="121917" tIns="60958" rIns="121917" bIns="60958" rtlCol="0">
            <a:spAutoFit/>
          </a:bodyPr>
          <a:lstStyle/>
          <a:p>
            <a:r>
              <a:rPr lang="en-GB" sz="3700" dirty="0"/>
              <a:t>Museum education officer</a:t>
            </a:r>
          </a:p>
        </p:txBody>
      </p:sp>
      <p:sp>
        <p:nvSpPr>
          <p:cNvPr id="8" name="TextBox 7"/>
          <p:cNvSpPr txBox="1"/>
          <p:nvPr/>
        </p:nvSpPr>
        <p:spPr>
          <a:xfrm>
            <a:off x="8050808" y="2431555"/>
            <a:ext cx="4141192" cy="692493"/>
          </a:xfrm>
          <a:prstGeom prst="rect">
            <a:avLst/>
          </a:prstGeom>
          <a:noFill/>
        </p:spPr>
        <p:txBody>
          <a:bodyPr wrap="none" lIns="121917" tIns="60958" rIns="121917" bIns="60958" rtlCol="0">
            <a:spAutoFit/>
          </a:bodyPr>
          <a:lstStyle/>
          <a:p>
            <a:r>
              <a:rPr lang="en-GB" sz="3700" dirty="0"/>
              <a:t>Conservation officer</a:t>
            </a:r>
          </a:p>
        </p:txBody>
      </p:sp>
      <p:sp>
        <p:nvSpPr>
          <p:cNvPr id="9" name="TextBox 8"/>
          <p:cNvSpPr txBox="1"/>
          <p:nvPr/>
        </p:nvSpPr>
        <p:spPr>
          <a:xfrm>
            <a:off x="5091322" y="4252711"/>
            <a:ext cx="3521343" cy="692493"/>
          </a:xfrm>
          <a:prstGeom prst="rect">
            <a:avLst/>
          </a:prstGeom>
          <a:noFill/>
        </p:spPr>
        <p:txBody>
          <a:bodyPr wrap="none" lIns="121917" tIns="60958" rIns="121917" bIns="60958" rtlCol="0">
            <a:spAutoFit/>
          </a:bodyPr>
          <a:lstStyle/>
          <a:p>
            <a:r>
              <a:rPr lang="en-GB" sz="3700" dirty="0"/>
              <a:t>Exhibition officer</a:t>
            </a:r>
          </a:p>
        </p:txBody>
      </p:sp>
      <p:sp>
        <p:nvSpPr>
          <p:cNvPr id="10" name="TextBox 9"/>
          <p:cNvSpPr txBox="1"/>
          <p:nvPr/>
        </p:nvSpPr>
        <p:spPr>
          <a:xfrm>
            <a:off x="10255242" y="3780846"/>
            <a:ext cx="3657257" cy="697627"/>
          </a:xfrm>
          <a:prstGeom prst="rect">
            <a:avLst/>
          </a:prstGeom>
          <a:noFill/>
        </p:spPr>
        <p:txBody>
          <a:bodyPr wrap="square" lIns="121917" tIns="60958" rIns="121917" bIns="60958" rtlCol="0">
            <a:spAutoFit/>
          </a:bodyPr>
          <a:lstStyle/>
          <a:p>
            <a:r>
              <a:rPr lang="en-GB" sz="3700" dirty="0"/>
              <a:t>Curator</a:t>
            </a:r>
          </a:p>
        </p:txBody>
      </p:sp>
      <p:sp>
        <p:nvSpPr>
          <p:cNvPr id="11" name="TextBox 10"/>
          <p:cNvSpPr txBox="1"/>
          <p:nvPr/>
        </p:nvSpPr>
        <p:spPr>
          <a:xfrm>
            <a:off x="5578807" y="542991"/>
            <a:ext cx="3696712" cy="692493"/>
          </a:xfrm>
          <a:prstGeom prst="rect">
            <a:avLst/>
          </a:prstGeom>
          <a:noFill/>
        </p:spPr>
        <p:txBody>
          <a:bodyPr wrap="none" lIns="121917" tIns="60958" rIns="121917" bIns="60958" rtlCol="0">
            <a:spAutoFit/>
          </a:bodyPr>
          <a:lstStyle/>
          <a:p>
            <a:r>
              <a:rPr lang="en-GB" sz="3700" dirty="0"/>
              <a:t>Heritage manager</a:t>
            </a:r>
          </a:p>
        </p:txBody>
      </p:sp>
      <p:sp>
        <p:nvSpPr>
          <p:cNvPr id="12" name="TextBox 11"/>
          <p:cNvSpPr txBox="1"/>
          <p:nvPr/>
        </p:nvSpPr>
        <p:spPr>
          <a:xfrm>
            <a:off x="656125" y="325365"/>
            <a:ext cx="2260356" cy="1261880"/>
          </a:xfrm>
          <a:prstGeom prst="rect">
            <a:avLst/>
          </a:prstGeom>
          <a:noFill/>
        </p:spPr>
        <p:txBody>
          <a:bodyPr wrap="none" lIns="121917" tIns="60958" rIns="121917" bIns="60958" rtlCol="0">
            <a:spAutoFit/>
          </a:bodyPr>
          <a:lstStyle/>
          <a:p>
            <a:r>
              <a:rPr lang="en-GB" sz="3700" dirty="0"/>
              <a:t>Broadcast </a:t>
            </a:r>
          </a:p>
          <a:p>
            <a:r>
              <a:rPr lang="en-GB" sz="3700" dirty="0"/>
              <a:t>journalist</a:t>
            </a:r>
          </a:p>
        </p:txBody>
      </p:sp>
      <p:sp>
        <p:nvSpPr>
          <p:cNvPr id="14" name="TextBox 13"/>
          <p:cNvSpPr txBox="1"/>
          <p:nvPr/>
        </p:nvSpPr>
        <p:spPr>
          <a:xfrm>
            <a:off x="296134" y="3483941"/>
            <a:ext cx="1749319" cy="692493"/>
          </a:xfrm>
          <a:prstGeom prst="rect">
            <a:avLst/>
          </a:prstGeom>
          <a:noFill/>
        </p:spPr>
        <p:txBody>
          <a:bodyPr wrap="none" lIns="121917" tIns="60958" rIns="121917" bIns="60958" rtlCol="0">
            <a:spAutoFit/>
          </a:bodyPr>
          <a:lstStyle/>
          <a:p>
            <a:r>
              <a:rPr lang="en-GB" sz="3700" dirty="0"/>
              <a:t>Teacher</a:t>
            </a:r>
          </a:p>
        </p:txBody>
      </p:sp>
      <p:sp>
        <p:nvSpPr>
          <p:cNvPr id="15" name="Title 1"/>
          <p:cNvSpPr txBox="1">
            <a:spLocks/>
          </p:cNvSpPr>
          <p:nvPr/>
        </p:nvSpPr>
        <p:spPr>
          <a:xfrm>
            <a:off x="2951986" y="3174495"/>
            <a:ext cx="6539679" cy="687925"/>
          </a:xfrm>
          <a:prstGeom prst="rect">
            <a:avLst/>
          </a:prstGeom>
        </p:spPr>
        <p:style>
          <a:lnRef idx="3">
            <a:schemeClr val="lt1"/>
          </a:lnRef>
          <a:fillRef idx="1">
            <a:schemeClr val="accent2"/>
          </a:fillRef>
          <a:effectRef idx="1">
            <a:schemeClr val="accent2"/>
          </a:effectRef>
          <a:fontRef idx="minor">
            <a:schemeClr val="lt1"/>
          </a:fontRef>
        </p:style>
        <p:txBody>
          <a:bodyPr vert="horz" lIns="121917" tIns="60958" rIns="121917" bIns="60958" rtlCol="0" anchor="ctr">
            <a:normAutofit fontScale="92500" lnSpcReduction="1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b="1" dirty="0">
                <a:latin typeface="Arial" panose="020B0604020202020204" pitchFamily="34" charset="0"/>
                <a:cs typeface="Arial" panose="020B0604020202020204" pitchFamily="34" charset="0"/>
              </a:rPr>
              <a:t>History</a:t>
            </a:r>
          </a:p>
        </p:txBody>
      </p:sp>
      <p:pic>
        <p:nvPicPr>
          <p:cNvPr id="1026" name="Picture 2" descr="Image result for broadcast journalis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51986" y="645606"/>
            <a:ext cx="2332711" cy="1547823"/>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1028" name="Picture 4" descr="Image result for curat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15559" y="386996"/>
            <a:ext cx="2574037" cy="1711171"/>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1030" name="Picture 6"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25477" y="4176434"/>
            <a:ext cx="2439221" cy="1624997"/>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1032" name="Picture 8" descr="Image result for teach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60768" y="4320119"/>
            <a:ext cx="2667000" cy="2000251"/>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4013008" y="4953622"/>
            <a:ext cx="1849346" cy="692493"/>
          </a:xfrm>
          <a:prstGeom prst="rect">
            <a:avLst/>
          </a:prstGeom>
          <a:noFill/>
        </p:spPr>
        <p:txBody>
          <a:bodyPr wrap="none" lIns="121917" tIns="60958" rIns="121917" bIns="60958" rtlCol="0">
            <a:spAutoFit/>
          </a:bodyPr>
          <a:lstStyle/>
          <a:p>
            <a:r>
              <a:rPr lang="en-GB" sz="3700" dirty="0"/>
              <a:t>Lecturer</a:t>
            </a:r>
          </a:p>
        </p:txBody>
      </p:sp>
      <p:sp>
        <p:nvSpPr>
          <p:cNvPr id="17" name="TextBox 16"/>
          <p:cNvSpPr txBox="1"/>
          <p:nvPr/>
        </p:nvSpPr>
        <p:spPr>
          <a:xfrm>
            <a:off x="5853145" y="1858743"/>
            <a:ext cx="2112239" cy="692493"/>
          </a:xfrm>
          <a:prstGeom prst="rect">
            <a:avLst/>
          </a:prstGeom>
          <a:noFill/>
        </p:spPr>
        <p:txBody>
          <a:bodyPr wrap="none" lIns="121917" tIns="60958" rIns="121917" bIns="60958" rtlCol="0">
            <a:spAutoFit/>
          </a:bodyPr>
          <a:lstStyle/>
          <a:p>
            <a:r>
              <a:rPr lang="en-GB" sz="3700" dirty="0"/>
              <a:t>Politician </a:t>
            </a:r>
          </a:p>
        </p:txBody>
      </p:sp>
      <p:sp>
        <p:nvSpPr>
          <p:cNvPr id="18" name="Speech Bubble: Oval 17">
            <a:extLst>
              <a:ext uri="{FF2B5EF4-FFF2-40B4-BE49-F238E27FC236}">
                <a16:creationId xmlns:a16="http://schemas.microsoft.com/office/drawing/2014/main" id="{0AFAC13C-DFC3-4EF8-BD79-3A3774C46903}"/>
              </a:ext>
            </a:extLst>
          </p:cNvPr>
          <p:cNvSpPr/>
          <p:nvPr/>
        </p:nvSpPr>
        <p:spPr>
          <a:xfrm>
            <a:off x="2723018" y="566417"/>
            <a:ext cx="3049253" cy="1697461"/>
          </a:xfrm>
          <a:prstGeom prst="wedgeEllipseCallout">
            <a:avLst>
              <a:gd name="adj1" fmla="val 29882"/>
              <a:gd name="adj2" fmla="val 95919"/>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TOP TIP!</a:t>
            </a:r>
          </a:p>
          <a:p>
            <a:pPr algn="ctr"/>
            <a:r>
              <a:rPr lang="en-GB" dirty="0"/>
              <a:t>If you’re not sure what any of the jobs are, look them up on prospects.ac.uk!</a:t>
            </a:r>
          </a:p>
          <a:p>
            <a:pPr algn="ctr"/>
            <a:endParaRPr lang="en-GB" dirty="0"/>
          </a:p>
        </p:txBody>
      </p:sp>
    </p:spTree>
    <p:extLst>
      <p:ext uri="{BB962C8B-B14F-4D97-AF65-F5344CB8AC3E}">
        <p14:creationId xmlns:p14="http://schemas.microsoft.com/office/powerpoint/2010/main" val="3448867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00"/>
                                        <p:tgtEl>
                                          <p:spTgt spid="1026"/>
                                        </p:tgtEl>
                                      </p:cBhvr>
                                    </p:animEffect>
                                  </p:childTnLst>
                                </p:cTn>
                              </p:par>
                              <p:par>
                                <p:cTn id="8" presetID="22" presetClass="entr" presetSubtype="4" fill="hold" nodeType="withEffect">
                                  <p:stCondLst>
                                    <p:cond delay="0"/>
                                  </p:stCondLst>
                                  <p:childTnLst>
                                    <p:set>
                                      <p:cBhvr>
                                        <p:cTn id="9" dur="1" fill="hold">
                                          <p:stCondLst>
                                            <p:cond delay="0"/>
                                          </p:stCondLst>
                                        </p:cTn>
                                        <p:tgtEl>
                                          <p:spTgt spid="1028"/>
                                        </p:tgtEl>
                                        <p:attrNameLst>
                                          <p:attrName>style.visibility</p:attrName>
                                        </p:attrNameLst>
                                      </p:cBhvr>
                                      <p:to>
                                        <p:strVal val="visible"/>
                                      </p:to>
                                    </p:set>
                                    <p:animEffect transition="in" filter="wipe(down)">
                                      <p:cBhvr>
                                        <p:cTn id="10" dur="500"/>
                                        <p:tgtEl>
                                          <p:spTgt spid="1028"/>
                                        </p:tgtEl>
                                      </p:cBhvr>
                                    </p:animEffect>
                                  </p:childTnLst>
                                </p:cTn>
                              </p:par>
                              <p:par>
                                <p:cTn id="11" presetID="22" presetClass="entr" presetSubtype="4" fill="hold" nodeType="withEffect">
                                  <p:stCondLst>
                                    <p:cond delay="0"/>
                                  </p:stCondLst>
                                  <p:childTnLst>
                                    <p:set>
                                      <p:cBhvr>
                                        <p:cTn id="12" dur="1" fill="hold">
                                          <p:stCondLst>
                                            <p:cond delay="0"/>
                                          </p:stCondLst>
                                        </p:cTn>
                                        <p:tgtEl>
                                          <p:spTgt spid="1032"/>
                                        </p:tgtEl>
                                        <p:attrNameLst>
                                          <p:attrName>style.visibility</p:attrName>
                                        </p:attrNameLst>
                                      </p:cBhvr>
                                      <p:to>
                                        <p:strVal val="visible"/>
                                      </p:to>
                                    </p:set>
                                    <p:animEffect transition="in" filter="wipe(down)">
                                      <p:cBhvr>
                                        <p:cTn id="13" dur="500"/>
                                        <p:tgtEl>
                                          <p:spTgt spid="1032"/>
                                        </p:tgtEl>
                                      </p:cBhvr>
                                    </p:animEffect>
                                  </p:childTnLst>
                                </p:cTn>
                              </p:par>
                              <p:par>
                                <p:cTn id="14" presetID="22" presetClass="entr" presetSubtype="4" fill="hold" nodeType="withEffect">
                                  <p:stCondLst>
                                    <p:cond delay="0"/>
                                  </p:stCondLst>
                                  <p:childTnLst>
                                    <p:set>
                                      <p:cBhvr>
                                        <p:cTn id="15" dur="1" fill="hold">
                                          <p:stCondLst>
                                            <p:cond delay="0"/>
                                          </p:stCondLst>
                                        </p:cTn>
                                        <p:tgtEl>
                                          <p:spTgt spid="1030"/>
                                        </p:tgtEl>
                                        <p:attrNameLst>
                                          <p:attrName>style.visibility</p:attrName>
                                        </p:attrNameLst>
                                      </p:cBhvr>
                                      <p:to>
                                        <p:strVal val="visible"/>
                                      </p:to>
                                    </p:set>
                                    <p:animEffect transition="in" filter="wipe(down)">
                                      <p:cBhvr>
                                        <p:cTn id="16" dur="500"/>
                                        <p:tgtEl>
                                          <p:spTgt spid="1030"/>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4" grpId="0"/>
      <p:bldP spid="16" grpId="0"/>
      <p:bldP spid="17" grpId="0"/>
      <p:bldP spid="1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lowchart: Connector 21">
            <a:extLst>
              <a:ext uri="{FF2B5EF4-FFF2-40B4-BE49-F238E27FC236}">
                <a16:creationId xmlns:a16="http://schemas.microsoft.com/office/drawing/2014/main" id="{15C68E48-6C97-4C18-9E8A-1EB7151D5CD1}"/>
              </a:ext>
            </a:extLst>
          </p:cNvPr>
          <p:cNvSpPr/>
          <p:nvPr/>
        </p:nvSpPr>
        <p:spPr>
          <a:xfrm>
            <a:off x="687334" y="3615541"/>
            <a:ext cx="906561" cy="84194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lowchart: Connector 22">
            <a:extLst>
              <a:ext uri="{FF2B5EF4-FFF2-40B4-BE49-F238E27FC236}">
                <a16:creationId xmlns:a16="http://schemas.microsoft.com/office/drawing/2014/main" id="{1A3B2292-1E82-49FA-B957-4596862BEEAB}"/>
              </a:ext>
            </a:extLst>
          </p:cNvPr>
          <p:cNvSpPr/>
          <p:nvPr/>
        </p:nvSpPr>
        <p:spPr>
          <a:xfrm>
            <a:off x="682950" y="1540214"/>
            <a:ext cx="906561" cy="84194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lowchart: Connector 19">
            <a:extLst>
              <a:ext uri="{FF2B5EF4-FFF2-40B4-BE49-F238E27FC236}">
                <a16:creationId xmlns:a16="http://schemas.microsoft.com/office/drawing/2014/main" id="{9C4B521E-B54E-4331-96DE-1F6F6063B075}"/>
              </a:ext>
            </a:extLst>
          </p:cNvPr>
          <p:cNvSpPr/>
          <p:nvPr/>
        </p:nvSpPr>
        <p:spPr>
          <a:xfrm>
            <a:off x="692002" y="2587052"/>
            <a:ext cx="906561" cy="84194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Right 15">
            <a:extLst>
              <a:ext uri="{FF2B5EF4-FFF2-40B4-BE49-F238E27FC236}">
                <a16:creationId xmlns:a16="http://schemas.microsoft.com/office/drawing/2014/main" id="{0D482BB2-639E-4587-B0B7-5D62D7FF3087}"/>
              </a:ext>
            </a:extLst>
          </p:cNvPr>
          <p:cNvSpPr/>
          <p:nvPr/>
        </p:nvSpPr>
        <p:spPr>
          <a:xfrm>
            <a:off x="102326" y="4150729"/>
            <a:ext cx="11914851" cy="2335131"/>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p:cNvSpPr txBox="1">
            <a:spLocks/>
          </p:cNvSpPr>
          <p:nvPr/>
        </p:nvSpPr>
        <p:spPr>
          <a:xfrm>
            <a:off x="1454376" y="108825"/>
            <a:ext cx="10562801" cy="109063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b="1" dirty="0">
                <a:latin typeface="+mj-lt"/>
              </a:rPr>
              <a:t>Summary</a:t>
            </a:r>
          </a:p>
        </p:txBody>
      </p:sp>
      <p:pic>
        <p:nvPicPr>
          <p:cNvPr id="6" name="Picture 5">
            <a:extLst>
              <a:ext uri="{FF2B5EF4-FFF2-40B4-BE49-F238E27FC236}">
                <a16:creationId xmlns:a16="http://schemas.microsoft.com/office/drawing/2014/main" id="{4E761785-C1C5-457A-9892-69E983525DE1}"/>
              </a:ext>
            </a:extLst>
          </p:cNvPr>
          <p:cNvPicPr>
            <a:picLocks noChangeAspect="1"/>
          </p:cNvPicPr>
          <p:nvPr/>
        </p:nvPicPr>
        <p:blipFill>
          <a:blip r:embed="rId2"/>
          <a:stretch>
            <a:fillRect/>
          </a:stretch>
        </p:blipFill>
        <p:spPr>
          <a:xfrm>
            <a:off x="174823" y="251913"/>
            <a:ext cx="1102665" cy="1102665"/>
          </a:xfrm>
          <a:prstGeom prst="rect">
            <a:avLst/>
          </a:prstGeom>
        </p:spPr>
      </p:pic>
      <p:sp>
        <p:nvSpPr>
          <p:cNvPr id="2" name="TextBox 1">
            <a:extLst>
              <a:ext uri="{FF2B5EF4-FFF2-40B4-BE49-F238E27FC236}">
                <a16:creationId xmlns:a16="http://schemas.microsoft.com/office/drawing/2014/main" id="{F7B5A963-47B1-4A9C-8F2A-38CC2C0AFE6D}"/>
              </a:ext>
            </a:extLst>
          </p:cNvPr>
          <p:cNvSpPr txBox="1"/>
          <p:nvPr/>
        </p:nvSpPr>
        <p:spPr>
          <a:xfrm>
            <a:off x="1911123" y="1578407"/>
            <a:ext cx="9391286" cy="830997"/>
          </a:xfrm>
          <a:prstGeom prst="rect">
            <a:avLst/>
          </a:prstGeom>
          <a:noFill/>
        </p:spPr>
        <p:txBody>
          <a:bodyPr wrap="square" rtlCol="0">
            <a:spAutoFit/>
          </a:bodyPr>
          <a:lstStyle/>
          <a:p>
            <a:r>
              <a:rPr lang="en-GB" sz="2400" dirty="0"/>
              <a:t>Studying higher education will give you lots of </a:t>
            </a:r>
            <a:r>
              <a:rPr lang="en-GB" sz="2400" b="1" dirty="0"/>
              <a:t>transferable</a:t>
            </a:r>
            <a:r>
              <a:rPr lang="en-GB" sz="2400" dirty="0"/>
              <a:t> skills (skills that you can use in lots of different jobs/roles) e.g. problem solving</a:t>
            </a:r>
          </a:p>
        </p:txBody>
      </p:sp>
      <p:sp>
        <p:nvSpPr>
          <p:cNvPr id="7" name="TextBox 6">
            <a:extLst>
              <a:ext uri="{FF2B5EF4-FFF2-40B4-BE49-F238E27FC236}">
                <a16:creationId xmlns:a16="http://schemas.microsoft.com/office/drawing/2014/main" id="{52817C2E-F7BC-4FEF-BB6A-F3AB72548E26}"/>
              </a:ext>
            </a:extLst>
          </p:cNvPr>
          <p:cNvSpPr txBox="1"/>
          <p:nvPr/>
        </p:nvSpPr>
        <p:spPr>
          <a:xfrm>
            <a:off x="1911123" y="2710299"/>
            <a:ext cx="9391286" cy="461665"/>
          </a:xfrm>
          <a:prstGeom prst="rect">
            <a:avLst/>
          </a:prstGeom>
          <a:noFill/>
        </p:spPr>
        <p:txBody>
          <a:bodyPr wrap="square" rtlCol="0">
            <a:spAutoFit/>
          </a:bodyPr>
          <a:lstStyle/>
          <a:p>
            <a:r>
              <a:rPr lang="en-GB" sz="2400" dirty="0"/>
              <a:t>Whatever you study at HE, there are lots of career options!</a:t>
            </a:r>
          </a:p>
        </p:txBody>
      </p:sp>
      <p:sp>
        <p:nvSpPr>
          <p:cNvPr id="9" name="TextBox 8">
            <a:extLst>
              <a:ext uri="{FF2B5EF4-FFF2-40B4-BE49-F238E27FC236}">
                <a16:creationId xmlns:a16="http://schemas.microsoft.com/office/drawing/2014/main" id="{EA1C6F4E-AD4E-41D6-877B-B6FE9CDBDCA5}"/>
              </a:ext>
            </a:extLst>
          </p:cNvPr>
          <p:cNvSpPr txBox="1"/>
          <p:nvPr/>
        </p:nvSpPr>
        <p:spPr>
          <a:xfrm>
            <a:off x="1911123" y="3495614"/>
            <a:ext cx="9080205" cy="1200329"/>
          </a:xfrm>
          <a:prstGeom prst="rect">
            <a:avLst/>
          </a:prstGeom>
          <a:noFill/>
        </p:spPr>
        <p:txBody>
          <a:bodyPr wrap="square" rtlCol="0">
            <a:spAutoFit/>
          </a:bodyPr>
          <a:lstStyle/>
          <a:p>
            <a:r>
              <a:rPr lang="en-GB" sz="2400" dirty="0"/>
              <a:t>There are lots of potential routes to HE, but you will always need to have English and Maths GCSE Grade 4, and some Level 3 qualifications. Extracurricular activities can also help show your interest and skills!</a:t>
            </a:r>
          </a:p>
        </p:txBody>
      </p:sp>
      <p:sp>
        <p:nvSpPr>
          <p:cNvPr id="10" name="TextBox 9">
            <a:extLst>
              <a:ext uri="{FF2B5EF4-FFF2-40B4-BE49-F238E27FC236}">
                <a16:creationId xmlns:a16="http://schemas.microsoft.com/office/drawing/2014/main" id="{72919F83-2682-4CB9-A394-6F83EE5A9229}"/>
              </a:ext>
            </a:extLst>
          </p:cNvPr>
          <p:cNvSpPr txBox="1"/>
          <p:nvPr/>
        </p:nvSpPr>
        <p:spPr>
          <a:xfrm>
            <a:off x="2474649" y="4748761"/>
            <a:ext cx="9243558" cy="1200329"/>
          </a:xfrm>
          <a:prstGeom prst="rect">
            <a:avLst/>
          </a:prstGeom>
          <a:noFill/>
        </p:spPr>
        <p:txBody>
          <a:bodyPr wrap="square" rtlCol="0">
            <a:spAutoFit/>
          </a:bodyPr>
          <a:lstStyle/>
          <a:p>
            <a:r>
              <a:rPr lang="en-GB" sz="2400" dirty="0">
                <a:solidFill>
                  <a:schemeClr val="bg2"/>
                </a:solidFill>
              </a:rPr>
              <a:t>If you know a job you might be interested in have a look on prospects.ac.uk to find out more about it and how to get there!</a:t>
            </a:r>
          </a:p>
          <a:p>
            <a:r>
              <a:rPr lang="en-GB" sz="2400" dirty="0">
                <a:solidFill>
                  <a:schemeClr val="bg2"/>
                </a:solidFill>
              </a:rPr>
              <a:t>You can also research courses on ucas.com</a:t>
            </a:r>
          </a:p>
        </p:txBody>
      </p:sp>
      <p:sp>
        <p:nvSpPr>
          <p:cNvPr id="4" name="Rectangle 3">
            <a:extLst>
              <a:ext uri="{FF2B5EF4-FFF2-40B4-BE49-F238E27FC236}">
                <a16:creationId xmlns:a16="http://schemas.microsoft.com/office/drawing/2014/main" id="{027CDE75-1AE1-45FF-8003-A43510A3FA67}"/>
              </a:ext>
            </a:extLst>
          </p:cNvPr>
          <p:cNvSpPr/>
          <p:nvPr/>
        </p:nvSpPr>
        <p:spPr>
          <a:xfrm>
            <a:off x="473793" y="4643125"/>
            <a:ext cx="2683273" cy="1323439"/>
          </a:xfrm>
          <a:prstGeom prst="rect">
            <a:avLst/>
          </a:prstGeom>
          <a:noFill/>
        </p:spPr>
        <p:txBody>
          <a:bodyPr wrap="square" lIns="91440" tIns="45720" rIns="91440" bIns="45720">
            <a:spAutoFit/>
          </a:bodyPr>
          <a:lstStyle/>
          <a:p>
            <a:r>
              <a:rPr lang="en-US" sz="4000" dirty="0">
                <a:ln w="0"/>
                <a:solidFill>
                  <a:schemeClr val="bg2"/>
                </a:solidFill>
                <a:effectLst>
                  <a:outerShdw blurRad="38100" dist="25400" dir="5400000" algn="ctr" rotWithShape="0">
                    <a:srgbClr val="6E747A">
                      <a:alpha val="43000"/>
                    </a:srgbClr>
                  </a:outerShdw>
                </a:effectLst>
              </a:rPr>
              <a:t>Next </a:t>
            </a:r>
          </a:p>
          <a:p>
            <a:r>
              <a:rPr lang="en-US" sz="4000" dirty="0">
                <a:ln w="0"/>
                <a:solidFill>
                  <a:schemeClr val="bg2"/>
                </a:solidFill>
                <a:effectLst>
                  <a:outerShdw blurRad="38100" dist="25400" dir="5400000" algn="ctr" rotWithShape="0">
                    <a:srgbClr val="6E747A">
                      <a:alpha val="43000"/>
                    </a:srgbClr>
                  </a:outerShdw>
                </a:effectLst>
              </a:rPr>
              <a:t>steps?</a:t>
            </a:r>
            <a:endParaRPr lang="en-US" sz="4000" b="0" cap="none" spc="0" dirty="0">
              <a:ln w="0"/>
              <a:solidFill>
                <a:schemeClr val="bg2"/>
              </a:solidFill>
              <a:effectLst>
                <a:outerShdw blurRad="38100" dist="25400" dir="5400000" algn="ctr" rotWithShape="0">
                  <a:srgbClr val="6E747A">
                    <a:alpha val="43000"/>
                  </a:srgbClr>
                </a:outerShdw>
              </a:effectLst>
            </a:endParaRPr>
          </a:p>
        </p:txBody>
      </p:sp>
      <p:sp>
        <p:nvSpPr>
          <p:cNvPr id="3" name="Rectangle 2">
            <a:extLst>
              <a:ext uri="{FF2B5EF4-FFF2-40B4-BE49-F238E27FC236}">
                <a16:creationId xmlns:a16="http://schemas.microsoft.com/office/drawing/2014/main" id="{E988BC88-9778-4106-9D91-97A0BC7BBA15}"/>
              </a:ext>
            </a:extLst>
          </p:cNvPr>
          <p:cNvSpPr/>
          <p:nvPr/>
        </p:nvSpPr>
        <p:spPr>
          <a:xfrm>
            <a:off x="837233" y="1486074"/>
            <a:ext cx="710452" cy="923330"/>
          </a:xfrm>
          <a:prstGeom prst="rect">
            <a:avLst/>
          </a:prstGeom>
          <a:noFill/>
        </p:spPr>
        <p:txBody>
          <a:bodyPr wrap="none" lIns="91440" tIns="45720" rIns="91440" bIns="45720">
            <a:spAutoFit/>
          </a:bodyPr>
          <a:lstStyle/>
          <a:p>
            <a:pPr algn="ctr"/>
            <a:r>
              <a:rPr lang="en-GB" sz="5400" b="0" cap="none" spc="0" dirty="0">
                <a:ln w="0"/>
                <a:solidFill>
                  <a:schemeClr val="bg2"/>
                </a:solidFill>
                <a:effectLst>
                  <a:outerShdw blurRad="38100" dist="25400" dir="5400000" algn="ctr" rotWithShape="0">
                    <a:srgbClr val="6E747A">
                      <a:alpha val="43000"/>
                    </a:srgbClr>
                  </a:outerShdw>
                </a:effectLst>
              </a:rPr>
              <a:t>1.</a:t>
            </a:r>
          </a:p>
        </p:txBody>
      </p:sp>
      <p:sp>
        <p:nvSpPr>
          <p:cNvPr id="11" name="Rectangle 10">
            <a:extLst>
              <a:ext uri="{FF2B5EF4-FFF2-40B4-BE49-F238E27FC236}">
                <a16:creationId xmlns:a16="http://schemas.microsoft.com/office/drawing/2014/main" id="{1B1E0979-29E4-4A5A-8190-27BEEBD259EF}"/>
              </a:ext>
            </a:extLst>
          </p:cNvPr>
          <p:cNvSpPr/>
          <p:nvPr/>
        </p:nvSpPr>
        <p:spPr>
          <a:xfrm>
            <a:off x="837232" y="2534902"/>
            <a:ext cx="710451" cy="923330"/>
          </a:xfrm>
          <a:prstGeom prst="rect">
            <a:avLst/>
          </a:prstGeom>
          <a:noFill/>
        </p:spPr>
        <p:txBody>
          <a:bodyPr wrap="none" lIns="91440" tIns="45720" rIns="91440" bIns="45720">
            <a:spAutoFit/>
          </a:bodyPr>
          <a:lstStyle/>
          <a:p>
            <a:pPr algn="ctr"/>
            <a:r>
              <a:rPr lang="en-GB" sz="5400" dirty="0">
                <a:ln w="0"/>
                <a:solidFill>
                  <a:schemeClr val="bg2"/>
                </a:solidFill>
                <a:effectLst>
                  <a:outerShdw blurRad="38100" dist="25400" dir="5400000" algn="ctr" rotWithShape="0">
                    <a:srgbClr val="6E747A">
                      <a:alpha val="43000"/>
                    </a:srgbClr>
                  </a:outerShdw>
                </a:effectLst>
              </a:rPr>
              <a:t>2</a:t>
            </a:r>
            <a:r>
              <a:rPr lang="en-GB" sz="5400" b="0" cap="none" spc="0" dirty="0">
                <a:ln w="0"/>
                <a:solidFill>
                  <a:schemeClr val="bg2"/>
                </a:solidFill>
                <a:effectLst>
                  <a:outerShdw blurRad="38100" dist="25400" dir="5400000" algn="ctr" rotWithShape="0">
                    <a:srgbClr val="6E747A">
                      <a:alpha val="43000"/>
                    </a:srgbClr>
                  </a:outerShdw>
                </a:effectLst>
              </a:rPr>
              <a:t>.</a:t>
            </a:r>
          </a:p>
        </p:txBody>
      </p:sp>
      <p:sp>
        <p:nvSpPr>
          <p:cNvPr id="12" name="Rectangle 11">
            <a:extLst>
              <a:ext uri="{FF2B5EF4-FFF2-40B4-BE49-F238E27FC236}">
                <a16:creationId xmlns:a16="http://schemas.microsoft.com/office/drawing/2014/main" id="{2238130D-4B6C-4873-96D1-4400442A1947}"/>
              </a:ext>
            </a:extLst>
          </p:cNvPr>
          <p:cNvSpPr/>
          <p:nvPr/>
        </p:nvSpPr>
        <p:spPr>
          <a:xfrm>
            <a:off x="837233" y="3586309"/>
            <a:ext cx="710451" cy="923330"/>
          </a:xfrm>
          <a:prstGeom prst="rect">
            <a:avLst/>
          </a:prstGeom>
          <a:noFill/>
        </p:spPr>
        <p:txBody>
          <a:bodyPr wrap="none" lIns="91440" tIns="45720" rIns="91440" bIns="45720">
            <a:spAutoFit/>
          </a:bodyPr>
          <a:lstStyle/>
          <a:p>
            <a:pPr algn="ctr"/>
            <a:r>
              <a:rPr lang="en-GB" sz="5400" dirty="0">
                <a:ln w="0"/>
                <a:solidFill>
                  <a:schemeClr val="bg2"/>
                </a:solidFill>
                <a:effectLst>
                  <a:outerShdw blurRad="38100" dist="25400" dir="5400000" algn="ctr" rotWithShape="0">
                    <a:srgbClr val="6E747A">
                      <a:alpha val="43000"/>
                    </a:srgbClr>
                  </a:outerShdw>
                </a:effectLst>
              </a:rPr>
              <a:t>3</a:t>
            </a:r>
            <a:r>
              <a:rPr lang="en-GB" sz="5400" b="0" cap="none" spc="0" dirty="0">
                <a:ln w="0"/>
                <a:solidFill>
                  <a:schemeClr val="bg2"/>
                </a:solidFill>
                <a:effectLst>
                  <a:outerShdw blurRad="38100" dist="25400" dir="5400000" algn="ctr" rotWithShape="0">
                    <a:srgbClr val="6E747A">
                      <a:alpha val="43000"/>
                    </a:srgbClr>
                  </a:outerShdw>
                </a:effectLst>
              </a:rPr>
              <a:t>.</a:t>
            </a:r>
          </a:p>
        </p:txBody>
      </p:sp>
    </p:spTree>
    <p:extLst>
      <p:ext uri="{BB962C8B-B14F-4D97-AF65-F5344CB8AC3E}">
        <p14:creationId xmlns:p14="http://schemas.microsoft.com/office/powerpoint/2010/main" val="2348544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down)">
                                      <p:cBhvr>
                                        <p:cTn id="23" dur="580">
                                          <p:stCondLst>
                                            <p:cond delay="0"/>
                                          </p:stCondLst>
                                        </p:cTn>
                                        <p:tgtEl>
                                          <p:spTgt spid="23"/>
                                        </p:tgtEl>
                                      </p:cBhvr>
                                    </p:animEffect>
                                    <p:anim calcmode="lin" valueType="num">
                                      <p:cBhvr>
                                        <p:cTn id="24"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29" dur="26">
                                          <p:stCondLst>
                                            <p:cond delay="650"/>
                                          </p:stCondLst>
                                        </p:cTn>
                                        <p:tgtEl>
                                          <p:spTgt spid="23"/>
                                        </p:tgtEl>
                                      </p:cBhvr>
                                      <p:to x="100000" y="60000"/>
                                    </p:animScale>
                                    <p:animScale>
                                      <p:cBhvr>
                                        <p:cTn id="30" dur="166" decel="50000">
                                          <p:stCondLst>
                                            <p:cond delay="676"/>
                                          </p:stCondLst>
                                        </p:cTn>
                                        <p:tgtEl>
                                          <p:spTgt spid="23"/>
                                        </p:tgtEl>
                                      </p:cBhvr>
                                      <p:to x="100000" y="100000"/>
                                    </p:animScale>
                                    <p:animScale>
                                      <p:cBhvr>
                                        <p:cTn id="31" dur="26">
                                          <p:stCondLst>
                                            <p:cond delay="1312"/>
                                          </p:stCondLst>
                                        </p:cTn>
                                        <p:tgtEl>
                                          <p:spTgt spid="23"/>
                                        </p:tgtEl>
                                      </p:cBhvr>
                                      <p:to x="100000" y="80000"/>
                                    </p:animScale>
                                    <p:animScale>
                                      <p:cBhvr>
                                        <p:cTn id="32" dur="166" decel="50000">
                                          <p:stCondLst>
                                            <p:cond delay="1338"/>
                                          </p:stCondLst>
                                        </p:cTn>
                                        <p:tgtEl>
                                          <p:spTgt spid="23"/>
                                        </p:tgtEl>
                                      </p:cBhvr>
                                      <p:to x="100000" y="100000"/>
                                    </p:animScale>
                                    <p:animScale>
                                      <p:cBhvr>
                                        <p:cTn id="33" dur="26">
                                          <p:stCondLst>
                                            <p:cond delay="1642"/>
                                          </p:stCondLst>
                                        </p:cTn>
                                        <p:tgtEl>
                                          <p:spTgt spid="23"/>
                                        </p:tgtEl>
                                      </p:cBhvr>
                                      <p:to x="100000" y="90000"/>
                                    </p:animScale>
                                    <p:animScale>
                                      <p:cBhvr>
                                        <p:cTn id="34" dur="166" decel="50000">
                                          <p:stCondLst>
                                            <p:cond delay="1668"/>
                                          </p:stCondLst>
                                        </p:cTn>
                                        <p:tgtEl>
                                          <p:spTgt spid="23"/>
                                        </p:tgtEl>
                                      </p:cBhvr>
                                      <p:to x="100000" y="100000"/>
                                    </p:animScale>
                                    <p:animScale>
                                      <p:cBhvr>
                                        <p:cTn id="35" dur="26">
                                          <p:stCondLst>
                                            <p:cond delay="1808"/>
                                          </p:stCondLst>
                                        </p:cTn>
                                        <p:tgtEl>
                                          <p:spTgt spid="23"/>
                                        </p:tgtEl>
                                      </p:cBhvr>
                                      <p:to x="100000" y="95000"/>
                                    </p:animScale>
                                    <p:animScale>
                                      <p:cBhvr>
                                        <p:cTn id="36" dur="166" decel="50000">
                                          <p:stCondLst>
                                            <p:cond delay="1834"/>
                                          </p:stCondLst>
                                        </p:cTn>
                                        <p:tgtEl>
                                          <p:spTgt spid="23"/>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down)">
                                      <p:cBhvr>
                                        <p:cTn id="39" dur="580">
                                          <p:stCondLst>
                                            <p:cond delay="0"/>
                                          </p:stCondLst>
                                        </p:cTn>
                                        <p:tgtEl>
                                          <p:spTgt spid="2"/>
                                        </p:tgtEl>
                                      </p:cBhvr>
                                    </p:animEffect>
                                    <p:anim calcmode="lin" valueType="num">
                                      <p:cBhvr>
                                        <p:cTn id="40"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45" dur="26">
                                          <p:stCondLst>
                                            <p:cond delay="650"/>
                                          </p:stCondLst>
                                        </p:cTn>
                                        <p:tgtEl>
                                          <p:spTgt spid="2"/>
                                        </p:tgtEl>
                                      </p:cBhvr>
                                      <p:to x="100000" y="60000"/>
                                    </p:animScale>
                                    <p:animScale>
                                      <p:cBhvr>
                                        <p:cTn id="46" dur="166" decel="50000">
                                          <p:stCondLst>
                                            <p:cond delay="676"/>
                                          </p:stCondLst>
                                        </p:cTn>
                                        <p:tgtEl>
                                          <p:spTgt spid="2"/>
                                        </p:tgtEl>
                                      </p:cBhvr>
                                      <p:to x="100000" y="100000"/>
                                    </p:animScale>
                                    <p:animScale>
                                      <p:cBhvr>
                                        <p:cTn id="47" dur="26">
                                          <p:stCondLst>
                                            <p:cond delay="1312"/>
                                          </p:stCondLst>
                                        </p:cTn>
                                        <p:tgtEl>
                                          <p:spTgt spid="2"/>
                                        </p:tgtEl>
                                      </p:cBhvr>
                                      <p:to x="100000" y="80000"/>
                                    </p:animScale>
                                    <p:animScale>
                                      <p:cBhvr>
                                        <p:cTn id="48" dur="166" decel="50000">
                                          <p:stCondLst>
                                            <p:cond delay="1338"/>
                                          </p:stCondLst>
                                        </p:cTn>
                                        <p:tgtEl>
                                          <p:spTgt spid="2"/>
                                        </p:tgtEl>
                                      </p:cBhvr>
                                      <p:to x="100000" y="100000"/>
                                    </p:animScale>
                                    <p:animScale>
                                      <p:cBhvr>
                                        <p:cTn id="49" dur="26">
                                          <p:stCondLst>
                                            <p:cond delay="1642"/>
                                          </p:stCondLst>
                                        </p:cTn>
                                        <p:tgtEl>
                                          <p:spTgt spid="2"/>
                                        </p:tgtEl>
                                      </p:cBhvr>
                                      <p:to x="100000" y="90000"/>
                                    </p:animScale>
                                    <p:animScale>
                                      <p:cBhvr>
                                        <p:cTn id="50" dur="166" decel="50000">
                                          <p:stCondLst>
                                            <p:cond delay="1668"/>
                                          </p:stCondLst>
                                        </p:cTn>
                                        <p:tgtEl>
                                          <p:spTgt spid="2"/>
                                        </p:tgtEl>
                                      </p:cBhvr>
                                      <p:to x="100000" y="100000"/>
                                    </p:animScale>
                                    <p:animScale>
                                      <p:cBhvr>
                                        <p:cTn id="51" dur="26">
                                          <p:stCondLst>
                                            <p:cond delay="1808"/>
                                          </p:stCondLst>
                                        </p:cTn>
                                        <p:tgtEl>
                                          <p:spTgt spid="2"/>
                                        </p:tgtEl>
                                      </p:cBhvr>
                                      <p:to x="100000" y="95000"/>
                                    </p:animScale>
                                    <p:animScale>
                                      <p:cBhvr>
                                        <p:cTn id="52" dur="166" decel="50000">
                                          <p:stCondLst>
                                            <p:cond delay="1834"/>
                                          </p:stCondLst>
                                        </p:cTn>
                                        <p:tgtEl>
                                          <p:spTgt spid="2"/>
                                        </p:tgtEl>
                                      </p:cBhvr>
                                      <p:to x="100000" y="100000"/>
                                    </p:animScale>
                                  </p:childTnLst>
                                </p:cTn>
                              </p:par>
                            </p:childTnLst>
                          </p:cTn>
                        </p:par>
                      </p:childTnLst>
                    </p:cTn>
                  </p:par>
                  <p:par>
                    <p:cTn id="53" fill="hold">
                      <p:stCondLst>
                        <p:cond delay="indefinite"/>
                      </p:stCondLst>
                      <p:childTnLst>
                        <p:par>
                          <p:cTn id="54" fill="hold">
                            <p:stCondLst>
                              <p:cond delay="0"/>
                            </p:stCondLst>
                            <p:childTnLst>
                              <p:par>
                                <p:cTn id="55" presetID="21" presetClass="entr" presetSubtype="1"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wheel(1)">
                                      <p:cBhvr>
                                        <p:cTn id="57" dur="2000"/>
                                        <p:tgtEl>
                                          <p:spTgt spid="20"/>
                                        </p:tgtEl>
                                      </p:cBhvr>
                                    </p:animEffect>
                                  </p:childTnLst>
                                </p:cTn>
                              </p:par>
                              <p:par>
                                <p:cTn id="58" presetID="21" presetClass="entr" presetSubtype="1"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wheel(1)">
                                      <p:cBhvr>
                                        <p:cTn id="60" dur="2000"/>
                                        <p:tgtEl>
                                          <p:spTgt spid="11"/>
                                        </p:tgtEl>
                                      </p:cBhvr>
                                    </p:animEffect>
                                  </p:childTnLst>
                                </p:cTn>
                              </p:par>
                              <p:par>
                                <p:cTn id="61" presetID="21" presetClass="entr" presetSubtype="1" fill="hold" grpId="0"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wheel(1)">
                                      <p:cBhvr>
                                        <p:cTn id="63" dur="2000"/>
                                        <p:tgtEl>
                                          <p:spTgt spid="7"/>
                                        </p:tgtEl>
                                      </p:cBhvr>
                                    </p:animEffect>
                                  </p:childTnLst>
                                </p:cTn>
                              </p:par>
                            </p:childTnLst>
                          </p:cTn>
                        </p:par>
                      </p:childTnLst>
                    </p:cTn>
                  </p:par>
                  <p:par>
                    <p:cTn id="64" fill="hold">
                      <p:stCondLst>
                        <p:cond delay="indefinite"/>
                      </p:stCondLst>
                      <p:childTnLst>
                        <p:par>
                          <p:cTn id="65" fill="hold">
                            <p:stCondLst>
                              <p:cond delay="0"/>
                            </p:stCondLst>
                            <p:childTnLst>
                              <p:par>
                                <p:cTn id="66" presetID="53" presetClass="entr" presetSubtype="16" fill="hold" grpId="0" nodeType="click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Effect transition="in" filter="fade">
                                      <p:cBhvr>
                                        <p:cTn id="70" dur="500"/>
                                        <p:tgtEl>
                                          <p:spTgt spid="12"/>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p:cTn id="73" dur="500" fill="hold"/>
                                        <p:tgtEl>
                                          <p:spTgt spid="22"/>
                                        </p:tgtEl>
                                        <p:attrNameLst>
                                          <p:attrName>ppt_w</p:attrName>
                                        </p:attrNameLst>
                                      </p:cBhvr>
                                      <p:tavLst>
                                        <p:tav tm="0">
                                          <p:val>
                                            <p:fltVal val="0"/>
                                          </p:val>
                                        </p:tav>
                                        <p:tav tm="100000">
                                          <p:val>
                                            <p:strVal val="#ppt_w"/>
                                          </p:val>
                                        </p:tav>
                                      </p:tavLst>
                                    </p:anim>
                                    <p:anim calcmode="lin" valueType="num">
                                      <p:cBhvr>
                                        <p:cTn id="74" dur="500" fill="hold"/>
                                        <p:tgtEl>
                                          <p:spTgt spid="22"/>
                                        </p:tgtEl>
                                        <p:attrNameLst>
                                          <p:attrName>ppt_h</p:attrName>
                                        </p:attrNameLst>
                                      </p:cBhvr>
                                      <p:tavLst>
                                        <p:tav tm="0">
                                          <p:val>
                                            <p:fltVal val="0"/>
                                          </p:val>
                                        </p:tav>
                                        <p:tav tm="100000">
                                          <p:val>
                                            <p:strVal val="#ppt_h"/>
                                          </p:val>
                                        </p:tav>
                                      </p:tavLst>
                                    </p:anim>
                                    <p:animEffect transition="in" filter="fade">
                                      <p:cBhvr>
                                        <p:cTn id="75" dur="500"/>
                                        <p:tgtEl>
                                          <p:spTgt spid="22"/>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500" fill="hold"/>
                                        <p:tgtEl>
                                          <p:spTgt spid="9"/>
                                        </p:tgtEl>
                                        <p:attrNameLst>
                                          <p:attrName>ppt_w</p:attrName>
                                        </p:attrNameLst>
                                      </p:cBhvr>
                                      <p:tavLst>
                                        <p:tav tm="0">
                                          <p:val>
                                            <p:fltVal val="0"/>
                                          </p:val>
                                        </p:tav>
                                        <p:tav tm="100000">
                                          <p:val>
                                            <p:strVal val="#ppt_w"/>
                                          </p:val>
                                        </p:tav>
                                      </p:tavLst>
                                    </p:anim>
                                    <p:anim calcmode="lin" valueType="num">
                                      <p:cBhvr>
                                        <p:cTn id="79" dur="500" fill="hold"/>
                                        <p:tgtEl>
                                          <p:spTgt spid="9"/>
                                        </p:tgtEl>
                                        <p:attrNameLst>
                                          <p:attrName>ppt_h</p:attrName>
                                        </p:attrNameLst>
                                      </p:cBhvr>
                                      <p:tavLst>
                                        <p:tav tm="0">
                                          <p:val>
                                            <p:fltVal val="0"/>
                                          </p:val>
                                        </p:tav>
                                        <p:tav tm="100000">
                                          <p:val>
                                            <p:strVal val="#ppt_h"/>
                                          </p:val>
                                        </p:tav>
                                      </p:tavLst>
                                    </p:anim>
                                    <p:animEffect transition="in" filter="fade">
                                      <p:cBhvr>
                                        <p:cTn id="80" dur="500"/>
                                        <p:tgtEl>
                                          <p:spTgt spid="9"/>
                                        </p:tgtEl>
                                      </p:cBhvr>
                                    </p:animEffect>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500" fill="hold"/>
                                        <p:tgtEl>
                                          <p:spTgt spid="16"/>
                                        </p:tgtEl>
                                        <p:attrNameLst>
                                          <p:attrName>ppt_x</p:attrName>
                                        </p:attrNameLst>
                                      </p:cBhvr>
                                      <p:tavLst>
                                        <p:tav tm="0">
                                          <p:val>
                                            <p:strVal val="0-#ppt_w/2"/>
                                          </p:val>
                                        </p:tav>
                                        <p:tav tm="100000">
                                          <p:val>
                                            <p:strVal val="#ppt_x"/>
                                          </p:val>
                                        </p:tav>
                                      </p:tavLst>
                                    </p:anim>
                                    <p:anim calcmode="lin" valueType="num">
                                      <p:cBhvr additive="base">
                                        <p:cTn id="86" dur="500" fill="hold"/>
                                        <p:tgtEl>
                                          <p:spTgt spid="16"/>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10"/>
                                        </p:tgtEl>
                                        <p:attrNameLst>
                                          <p:attrName>style.visibility</p:attrName>
                                        </p:attrNameLst>
                                      </p:cBhvr>
                                      <p:to>
                                        <p:strVal val="visible"/>
                                      </p:to>
                                    </p:set>
                                    <p:anim calcmode="lin" valueType="num">
                                      <p:cBhvr additive="base">
                                        <p:cTn id="89" dur="500" fill="hold"/>
                                        <p:tgtEl>
                                          <p:spTgt spid="10"/>
                                        </p:tgtEl>
                                        <p:attrNameLst>
                                          <p:attrName>ppt_x</p:attrName>
                                        </p:attrNameLst>
                                      </p:cBhvr>
                                      <p:tavLst>
                                        <p:tav tm="0">
                                          <p:val>
                                            <p:strVal val="0-#ppt_w/2"/>
                                          </p:val>
                                        </p:tav>
                                        <p:tav tm="100000">
                                          <p:val>
                                            <p:strVal val="#ppt_x"/>
                                          </p:val>
                                        </p:tav>
                                      </p:tavLst>
                                    </p:anim>
                                    <p:anim calcmode="lin" valueType="num">
                                      <p:cBhvr additive="base">
                                        <p:cTn id="90" dur="500" fill="hold"/>
                                        <p:tgtEl>
                                          <p:spTgt spid="10"/>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500" fill="hold"/>
                                        <p:tgtEl>
                                          <p:spTgt spid="4"/>
                                        </p:tgtEl>
                                        <p:attrNameLst>
                                          <p:attrName>ppt_x</p:attrName>
                                        </p:attrNameLst>
                                      </p:cBhvr>
                                      <p:tavLst>
                                        <p:tav tm="0">
                                          <p:val>
                                            <p:strVal val="0-#ppt_w/2"/>
                                          </p:val>
                                        </p:tav>
                                        <p:tav tm="100000">
                                          <p:val>
                                            <p:strVal val="#ppt_x"/>
                                          </p:val>
                                        </p:tav>
                                      </p:tavLst>
                                    </p:anim>
                                    <p:anim calcmode="lin" valueType="num">
                                      <p:cBhvr additive="base">
                                        <p:cTn id="9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0" grpId="0" animBg="1"/>
      <p:bldP spid="16" grpId="0" animBg="1"/>
      <p:bldP spid="2" grpId="0"/>
      <p:bldP spid="7" grpId="0"/>
      <p:bldP spid="9" grpId="0"/>
      <p:bldP spid="10" grpId="0"/>
      <p:bldP spid="4" grpId="0"/>
      <p:bldP spid="3" grpId="0"/>
      <p:bldP spid="11" grpId="0"/>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98665" y="0"/>
            <a:ext cx="4103912" cy="1325563"/>
          </a:xfrm>
        </p:spPr>
        <p:txBody>
          <a:bodyPr>
            <a:normAutofit/>
          </a:bodyPr>
          <a:lstStyle/>
          <a:p>
            <a:r>
              <a:rPr lang="en-GB" sz="4000" dirty="0"/>
              <a:t>Where next...</a:t>
            </a:r>
          </a:p>
        </p:txBody>
      </p:sp>
      <p:grpSp>
        <p:nvGrpSpPr>
          <p:cNvPr id="2" name="Group 1">
            <a:extLst>
              <a:ext uri="{FF2B5EF4-FFF2-40B4-BE49-F238E27FC236}">
                <a16:creationId xmlns:a16="http://schemas.microsoft.com/office/drawing/2014/main" id="{807E8EBE-ABAF-4B30-9B4C-04440E26F2A2}"/>
              </a:ext>
            </a:extLst>
          </p:cNvPr>
          <p:cNvGrpSpPr/>
          <p:nvPr/>
        </p:nvGrpSpPr>
        <p:grpSpPr>
          <a:xfrm>
            <a:off x="327144" y="1096538"/>
            <a:ext cx="2960916" cy="4073840"/>
            <a:chOff x="593309" y="1079353"/>
            <a:chExt cx="2960916" cy="4073840"/>
          </a:xfrm>
        </p:grpSpPr>
        <p:sp>
          <p:nvSpPr>
            <p:cNvPr id="7" name="Title 2"/>
            <p:cNvSpPr txBox="1">
              <a:spLocks/>
            </p:cNvSpPr>
            <p:nvPr/>
          </p:nvSpPr>
          <p:spPr>
            <a:xfrm>
              <a:off x="879059" y="1079353"/>
              <a:ext cx="146413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spc="-150" baseline="0">
                  <a:solidFill>
                    <a:srgbClr val="7030A0"/>
                  </a:solidFill>
                  <a:latin typeface="Arial" charset="0"/>
                  <a:ea typeface="+mj-ea"/>
                  <a:cs typeface="+mj-cs"/>
                </a:defRPr>
              </a:lvl1pPr>
            </a:lstStyle>
            <a:p>
              <a:r>
                <a:rPr lang="en-GB" sz="4000" dirty="0"/>
                <a:t>Ask!</a:t>
              </a:r>
            </a:p>
          </p:txBody>
        </p:sp>
        <p:sp>
          <p:nvSpPr>
            <p:cNvPr id="12" name="TextBox 11"/>
            <p:cNvSpPr txBox="1"/>
            <p:nvPr/>
          </p:nvSpPr>
          <p:spPr>
            <a:xfrm>
              <a:off x="593309" y="3521977"/>
              <a:ext cx="2960916" cy="1631216"/>
            </a:xfrm>
            <a:prstGeom prst="rect">
              <a:avLst/>
            </a:prstGeom>
            <a:noFill/>
          </p:spPr>
          <p:txBody>
            <a:bodyPr wrap="square" rtlCol="0">
              <a:spAutoFit/>
            </a:bodyPr>
            <a:lstStyle/>
            <a:p>
              <a:r>
                <a:rPr lang="en-GB" sz="2000" dirty="0"/>
                <a:t>About:</a:t>
              </a:r>
            </a:p>
            <a:p>
              <a:pPr marL="285750" indent="-285750">
                <a:buFont typeface="Arial" panose="020B0604020202020204" pitchFamily="34" charset="0"/>
                <a:buChar char="•"/>
              </a:pPr>
              <a:r>
                <a:rPr lang="en-GB" sz="2000" dirty="0"/>
                <a:t>Life at university</a:t>
              </a:r>
            </a:p>
            <a:p>
              <a:pPr marL="285750" indent="-285750">
                <a:buFont typeface="Arial" panose="020B0604020202020204" pitchFamily="34" charset="0"/>
                <a:buChar char="•"/>
              </a:pPr>
              <a:r>
                <a:rPr lang="en-GB" sz="2000" dirty="0"/>
                <a:t>Applying to courses</a:t>
              </a:r>
            </a:p>
            <a:p>
              <a:pPr marL="285750" indent="-285750">
                <a:buFont typeface="Arial" panose="020B0604020202020204" pitchFamily="34" charset="0"/>
                <a:buChar char="•"/>
              </a:pPr>
              <a:r>
                <a:rPr lang="en-GB" sz="2000" dirty="0"/>
                <a:t>Student finance</a:t>
              </a:r>
            </a:p>
            <a:p>
              <a:pPr marL="285750" indent="-285750">
                <a:buFont typeface="Arial" panose="020B0604020202020204" pitchFamily="34" charset="0"/>
                <a:buChar char="•"/>
              </a:pPr>
              <a:r>
                <a:rPr lang="en-GB" sz="2000" dirty="0"/>
                <a:t>Careers and skills</a:t>
              </a:r>
            </a:p>
          </p:txBody>
        </p:sp>
        <p:pic>
          <p:nvPicPr>
            <p:cNvPr id="1026" name="Picture 2" descr="Image result for question mark icon">
              <a:hlinkClick r:id="rId2"/>
            </p:cNvPr>
            <p:cNvPicPr>
              <a:picLocks noChangeAspect="1" noChangeArrowheads="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65016" y="2244124"/>
              <a:ext cx="1260000" cy="12600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 name="Group 3">
            <a:extLst>
              <a:ext uri="{FF2B5EF4-FFF2-40B4-BE49-F238E27FC236}">
                <a16:creationId xmlns:a16="http://schemas.microsoft.com/office/drawing/2014/main" id="{F35A89AE-AA4F-45D4-8059-9805352582E6}"/>
              </a:ext>
            </a:extLst>
          </p:cNvPr>
          <p:cNvGrpSpPr/>
          <p:nvPr/>
        </p:nvGrpSpPr>
        <p:grpSpPr>
          <a:xfrm>
            <a:off x="3060081" y="1096538"/>
            <a:ext cx="2969079" cy="3761066"/>
            <a:chOff x="3740089" y="1079353"/>
            <a:chExt cx="2969079" cy="3761066"/>
          </a:xfrm>
        </p:grpSpPr>
        <p:sp>
          <p:nvSpPr>
            <p:cNvPr id="8" name="Title 2"/>
            <p:cNvSpPr txBox="1">
              <a:spLocks/>
            </p:cNvSpPr>
            <p:nvPr/>
          </p:nvSpPr>
          <p:spPr>
            <a:xfrm>
              <a:off x="4161912" y="1079353"/>
              <a:ext cx="146413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spc="-150" baseline="0">
                  <a:solidFill>
                    <a:srgbClr val="7030A0"/>
                  </a:solidFill>
                  <a:latin typeface="Arial" charset="0"/>
                  <a:ea typeface="+mj-ea"/>
                  <a:cs typeface="+mj-cs"/>
                </a:defRPr>
              </a:lvl1pPr>
            </a:lstStyle>
            <a:p>
              <a:r>
                <a:rPr lang="en-GB" sz="4000" dirty="0"/>
                <a:t>Talk!</a:t>
              </a:r>
            </a:p>
          </p:txBody>
        </p:sp>
        <p:sp>
          <p:nvSpPr>
            <p:cNvPr id="13" name="TextBox 12"/>
            <p:cNvSpPr txBox="1"/>
            <p:nvPr/>
          </p:nvSpPr>
          <p:spPr>
            <a:xfrm>
              <a:off x="3740089" y="3516980"/>
              <a:ext cx="2969079" cy="1323439"/>
            </a:xfrm>
            <a:prstGeom prst="rect">
              <a:avLst/>
            </a:prstGeom>
            <a:noFill/>
          </p:spPr>
          <p:txBody>
            <a:bodyPr wrap="square" rtlCol="0">
              <a:spAutoFit/>
            </a:bodyPr>
            <a:lstStyle/>
            <a:p>
              <a:r>
                <a:rPr lang="en-GB" sz="2000" dirty="0"/>
                <a:t>To:</a:t>
              </a:r>
            </a:p>
            <a:p>
              <a:pPr marL="285750" indent="-285750">
                <a:buFont typeface="Arial" panose="020B0604020202020204" pitchFamily="34" charset="0"/>
                <a:buChar char="•"/>
              </a:pPr>
              <a:r>
                <a:rPr lang="en-GB" sz="2000" dirty="0"/>
                <a:t>Parents/ Guardians</a:t>
              </a:r>
            </a:p>
            <a:p>
              <a:pPr marL="285750" indent="-285750">
                <a:buFont typeface="Arial" panose="020B0604020202020204" pitchFamily="34" charset="0"/>
                <a:buChar char="•"/>
              </a:pPr>
              <a:r>
                <a:rPr lang="en-GB" sz="2000" dirty="0"/>
                <a:t>Teachers</a:t>
              </a:r>
            </a:p>
            <a:p>
              <a:pPr marL="285750" indent="-285750">
                <a:buFont typeface="Arial" panose="020B0604020202020204" pitchFamily="34" charset="0"/>
                <a:buChar char="•"/>
              </a:pPr>
              <a:r>
                <a:rPr lang="en-GB" sz="2000" dirty="0"/>
                <a:t>Careers advisors</a:t>
              </a:r>
            </a:p>
          </p:txBody>
        </p:sp>
        <p:pic>
          <p:nvPicPr>
            <p:cNvPr id="1028" name="Picture 4" descr="Image result for talk icon">
              <a:hlinkClick r:id="rId4"/>
            </p:cNvPr>
            <p:cNvPicPr>
              <a:picLocks noChangeAspect="1" noChangeArrowheads="1"/>
            </p:cNvPicPr>
            <p:nvPr/>
          </p:nvPicPr>
          <p:blipFill>
            <a:blip r:embed="rId5">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155106" y="2109502"/>
              <a:ext cx="1260000" cy="12600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Group 4">
            <a:extLst>
              <a:ext uri="{FF2B5EF4-FFF2-40B4-BE49-F238E27FC236}">
                <a16:creationId xmlns:a16="http://schemas.microsoft.com/office/drawing/2014/main" id="{372F4BE3-7F17-420A-8468-54D86364746D}"/>
              </a:ext>
            </a:extLst>
          </p:cNvPr>
          <p:cNvGrpSpPr/>
          <p:nvPr/>
        </p:nvGrpSpPr>
        <p:grpSpPr>
          <a:xfrm>
            <a:off x="5818824" y="1019335"/>
            <a:ext cx="2993574" cy="4068842"/>
            <a:chOff x="6895032" y="918561"/>
            <a:chExt cx="2993574" cy="4068842"/>
          </a:xfrm>
        </p:grpSpPr>
        <p:sp>
          <p:nvSpPr>
            <p:cNvPr id="6" name="Title 2"/>
            <p:cNvSpPr txBox="1">
              <a:spLocks/>
            </p:cNvSpPr>
            <p:nvPr/>
          </p:nvSpPr>
          <p:spPr>
            <a:xfrm>
              <a:off x="7139963" y="918561"/>
              <a:ext cx="274864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spc="-150" baseline="0">
                  <a:solidFill>
                    <a:srgbClr val="7030A0"/>
                  </a:solidFill>
                  <a:latin typeface="Arial" charset="0"/>
                  <a:ea typeface="+mj-ea"/>
                  <a:cs typeface="+mj-cs"/>
                </a:defRPr>
              </a:lvl1pPr>
            </a:lstStyle>
            <a:p>
              <a:r>
                <a:rPr lang="en-GB" sz="4000" dirty="0"/>
                <a:t>Research!</a:t>
              </a:r>
            </a:p>
          </p:txBody>
        </p:sp>
        <p:sp>
          <p:nvSpPr>
            <p:cNvPr id="14" name="TextBox 13"/>
            <p:cNvSpPr txBox="1"/>
            <p:nvPr/>
          </p:nvSpPr>
          <p:spPr>
            <a:xfrm>
              <a:off x="6895032" y="3356187"/>
              <a:ext cx="2773137" cy="1631216"/>
            </a:xfrm>
            <a:prstGeom prst="rect">
              <a:avLst/>
            </a:prstGeom>
            <a:noFill/>
          </p:spPr>
          <p:txBody>
            <a:bodyPr wrap="square" rtlCol="0">
              <a:spAutoFit/>
            </a:bodyPr>
            <a:lstStyle/>
            <a:p>
              <a:r>
                <a:rPr lang="en-GB" sz="2000" dirty="0"/>
                <a:t>At:</a:t>
              </a:r>
            </a:p>
            <a:p>
              <a:pPr marL="285750" indent="-285750">
                <a:buFont typeface="Arial" panose="020B0604020202020204" pitchFamily="34" charset="0"/>
                <a:buChar char="•"/>
              </a:pPr>
              <a:r>
                <a:rPr lang="en-GB" sz="2000" dirty="0"/>
                <a:t>prospects.ac.uk</a:t>
              </a:r>
            </a:p>
            <a:p>
              <a:pPr marL="285750" indent="-285750">
                <a:buFont typeface="Arial" panose="020B0604020202020204" pitchFamily="34" charset="0"/>
                <a:buChar char="•"/>
              </a:pPr>
              <a:r>
                <a:rPr lang="en-GB" sz="2000" dirty="0"/>
                <a:t>ucas.com</a:t>
              </a:r>
            </a:p>
            <a:p>
              <a:pPr marL="285750" indent="-285750">
                <a:buFont typeface="Arial" panose="020B0604020202020204" pitchFamily="34" charset="0"/>
                <a:buChar char="•"/>
              </a:pPr>
              <a:r>
                <a:rPr lang="en-GB" sz="2000" dirty="0"/>
                <a:t>discoveruni.org.uk</a:t>
              </a:r>
            </a:p>
            <a:p>
              <a:pPr marL="285750" indent="-285750">
                <a:buFont typeface="Arial" panose="020B0604020202020204" pitchFamily="34" charset="0"/>
                <a:buChar char="•"/>
              </a:pPr>
              <a:r>
                <a:rPr lang="en-GB" sz="2000" dirty="0" err="1"/>
                <a:t>heppsy</a:t>
              </a:r>
              <a:r>
                <a:rPr lang="en-GB" sz="2000" dirty="0"/>
                <a:t>/learners</a:t>
              </a:r>
            </a:p>
          </p:txBody>
        </p:sp>
        <p:pic>
          <p:nvPicPr>
            <p:cNvPr id="15" name="Picture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41316" y="1876709"/>
              <a:ext cx="1404000" cy="1404000"/>
            </a:xfrm>
            <a:prstGeom prst="rect">
              <a:avLst/>
            </a:prstGeom>
          </p:spPr>
        </p:pic>
      </p:grpSp>
      <p:sp>
        <p:nvSpPr>
          <p:cNvPr id="16" name="Title 2">
            <a:extLst>
              <a:ext uri="{FF2B5EF4-FFF2-40B4-BE49-F238E27FC236}">
                <a16:creationId xmlns:a16="http://schemas.microsoft.com/office/drawing/2014/main" id="{94C23E6A-B5D8-4EAB-9A2F-DEC49B6F9F73}"/>
              </a:ext>
            </a:extLst>
          </p:cNvPr>
          <p:cNvSpPr txBox="1">
            <a:spLocks/>
          </p:cNvSpPr>
          <p:nvPr/>
        </p:nvSpPr>
        <p:spPr>
          <a:xfrm>
            <a:off x="9554330" y="978363"/>
            <a:ext cx="226207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spc="-150" baseline="0">
                <a:solidFill>
                  <a:srgbClr val="7030A0"/>
                </a:solidFill>
                <a:latin typeface="Arial" charset="0"/>
                <a:ea typeface="+mj-ea"/>
                <a:cs typeface="+mj-cs"/>
              </a:defRPr>
            </a:lvl1pPr>
          </a:lstStyle>
          <a:p>
            <a:r>
              <a:rPr lang="en-GB" sz="4000" dirty="0"/>
              <a:t>Follow!</a:t>
            </a:r>
          </a:p>
        </p:txBody>
      </p:sp>
      <p:pic>
        <p:nvPicPr>
          <p:cNvPr id="10" name="Picture 4">
            <a:extLst>
              <a:ext uri="{FF2B5EF4-FFF2-40B4-BE49-F238E27FC236}">
                <a16:creationId xmlns:a16="http://schemas.microsoft.com/office/drawing/2014/main" id="{20DCA968-EA87-4851-A40C-45980EEC210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41607" y="2233396"/>
            <a:ext cx="1175393" cy="117457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ow School Librarians Connect Using Twitter - Elementary Librarian">
            <a:extLst>
              <a:ext uri="{FF2B5EF4-FFF2-40B4-BE49-F238E27FC236}">
                <a16:creationId xmlns:a16="http://schemas.microsoft.com/office/drawing/2014/main" id="{21EB92D5-A36F-494C-AE00-62F6A97F4F8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88010" y="2013012"/>
            <a:ext cx="686527" cy="686527"/>
          </a:xfrm>
          <a:prstGeom prst="flowChartAlternateProcess">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966848D9-3900-4506-A3F5-AB7BB6C27E4A}"/>
              </a:ext>
            </a:extLst>
          </p:cNvPr>
          <p:cNvSpPr txBox="1"/>
          <p:nvPr/>
        </p:nvSpPr>
        <p:spPr>
          <a:xfrm>
            <a:off x="8903942" y="3456961"/>
            <a:ext cx="3211929" cy="1908215"/>
          </a:xfrm>
          <a:prstGeom prst="rect">
            <a:avLst/>
          </a:prstGeom>
          <a:noFill/>
        </p:spPr>
        <p:txBody>
          <a:bodyPr wrap="square" rtlCol="0">
            <a:spAutoFit/>
          </a:bodyPr>
          <a:lstStyle/>
          <a:p>
            <a:r>
              <a:rPr lang="en-GB" sz="2000" dirty="0"/>
              <a:t>On:</a:t>
            </a:r>
          </a:p>
          <a:p>
            <a:pPr marL="285750" indent="-285750">
              <a:buFont typeface="Arial" panose="020B0604020202020204" pitchFamily="34" charset="0"/>
              <a:buChar char="•"/>
            </a:pPr>
            <a:r>
              <a:rPr lang="en-GB" sz="2000" dirty="0"/>
              <a:t>Twitter: </a:t>
            </a:r>
            <a:r>
              <a:rPr lang="en-GB" dirty="0"/>
              <a:t>@</a:t>
            </a:r>
            <a:r>
              <a:rPr lang="en-GB" dirty="0" err="1"/>
              <a:t>HeppSYbustour</a:t>
            </a:r>
            <a:endParaRPr lang="en-GB" sz="2000" dirty="0"/>
          </a:p>
          <a:p>
            <a:pPr marL="285750" indent="-285750">
              <a:buFont typeface="Arial" panose="020B0604020202020204" pitchFamily="34" charset="0"/>
              <a:buChar char="•"/>
            </a:pPr>
            <a:r>
              <a:rPr lang="en-GB" sz="2000" dirty="0"/>
              <a:t>Instagram: </a:t>
            </a:r>
            <a:r>
              <a:rPr lang="en-GB" dirty="0"/>
              <a:t>@</a:t>
            </a:r>
            <a:r>
              <a:rPr lang="en-GB" dirty="0" err="1"/>
              <a:t>heppsy_bus_tour</a:t>
            </a:r>
            <a:endParaRPr lang="en-GB" sz="2000" dirty="0"/>
          </a:p>
          <a:p>
            <a:pPr marL="285750" indent="-285750">
              <a:buFont typeface="Arial" panose="020B0604020202020204" pitchFamily="34" charset="0"/>
              <a:buChar char="•"/>
            </a:pPr>
            <a:r>
              <a:rPr lang="en-GB" sz="2000" dirty="0"/>
              <a:t>For updates, HE information and activities </a:t>
            </a:r>
          </a:p>
        </p:txBody>
      </p:sp>
    </p:spTree>
    <p:extLst>
      <p:ext uri="{BB962C8B-B14F-4D97-AF65-F5344CB8AC3E}">
        <p14:creationId xmlns:p14="http://schemas.microsoft.com/office/powerpoint/2010/main" val="556570766"/>
      </p:ext>
    </p:extLst>
  </p:cSld>
  <p:clrMapOvr>
    <a:masterClrMapping/>
  </p:clrMapOvr>
</p:sld>
</file>

<file path=ppt/theme/theme1.xml><?xml version="1.0" encoding="utf-8"?>
<a:theme xmlns:a="http://schemas.openxmlformats.org/drawingml/2006/main" name="Main Logos">
  <a:themeElements>
    <a:clrScheme name="Custom 8">
      <a:dk1>
        <a:srgbClr val="000000"/>
      </a:dk1>
      <a:lt1>
        <a:srgbClr val="FFFFFF"/>
      </a:lt1>
      <a:dk2>
        <a:srgbClr val="666666"/>
      </a:dk2>
      <a:lt2>
        <a:srgbClr val="F3FAFB"/>
      </a:lt2>
      <a:accent1>
        <a:srgbClr val="6B237B"/>
      </a:accent1>
      <a:accent2>
        <a:srgbClr val="AC025B"/>
      </a:accent2>
      <a:accent3>
        <a:srgbClr val="00AAEF"/>
      </a:accent3>
      <a:accent4>
        <a:srgbClr val="231B68"/>
      </a:accent4>
      <a:accent5>
        <a:srgbClr val="7FBA00"/>
      </a:accent5>
      <a:accent6>
        <a:srgbClr val="000000"/>
      </a:accent6>
      <a:hlink>
        <a:srgbClr val="AC025B"/>
      </a:hlink>
      <a:folHlink>
        <a:srgbClr val="AC025B"/>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31AF7EBC-13E5-4000-A0CA-8C91037A0D85}"/>
    </a:ext>
  </a:extLst>
</a:theme>
</file>

<file path=ppt/theme/theme2.xml><?xml version="1.0" encoding="utf-8"?>
<a:theme xmlns:a="http://schemas.openxmlformats.org/drawingml/2006/main" name="All Partners">
  <a:themeElements>
    <a:clrScheme name="HeppSY">
      <a:dk1>
        <a:srgbClr val="000000"/>
      </a:dk1>
      <a:lt1>
        <a:srgbClr val="FFFFFF"/>
      </a:lt1>
      <a:dk2>
        <a:srgbClr val="666666"/>
      </a:dk2>
      <a:lt2>
        <a:srgbClr val="F3FAFB"/>
      </a:lt2>
      <a:accent1>
        <a:srgbClr val="97C238"/>
      </a:accent1>
      <a:accent2>
        <a:srgbClr val="9999CC"/>
      </a:accent2>
      <a:accent3>
        <a:srgbClr val="AEDBE5"/>
      </a:accent3>
      <a:accent4>
        <a:srgbClr val="F39618"/>
      </a:accent4>
      <a:accent5>
        <a:srgbClr val="000000"/>
      </a:accent5>
      <a:accent6>
        <a:srgbClr val="FEFFFF"/>
      </a:accent6>
      <a:hlink>
        <a:srgbClr val="97C238"/>
      </a:hlink>
      <a:folHlink>
        <a:srgbClr val="97C238"/>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DD4B4525-3ED9-4B55-8777-E2FCB41DDE72}"/>
    </a:ext>
  </a:extLst>
</a:theme>
</file>

<file path=ppt/theme/theme3.xml><?xml version="1.0" encoding="utf-8"?>
<a:theme xmlns:a="http://schemas.openxmlformats.org/drawingml/2006/main" name="All Colleges">
  <a:themeElements>
    <a:clrScheme name="HeppSY">
      <a:dk1>
        <a:srgbClr val="000000"/>
      </a:dk1>
      <a:lt1>
        <a:srgbClr val="FFFFFF"/>
      </a:lt1>
      <a:dk2>
        <a:srgbClr val="666666"/>
      </a:dk2>
      <a:lt2>
        <a:srgbClr val="F3FAFB"/>
      </a:lt2>
      <a:accent1>
        <a:srgbClr val="97C238"/>
      </a:accent1>
      <a:accent2>
        <a:srgbClr val="9999CC"/>
      </a:accent2>
      <a:accent3>
        <a:srgbClr val="AEDBE5"/>
      </a:accent3>
      <a:accent4>
        <a:srgbClr val="F39618"/>
      </a:accent4>
      <a:accent5>
        <a:srgbClr val="000000"/>
      </a:accent5>
      <a:accent6>
        <a:srgbClr val="FEFFFF"/>
      </a:accent6>
      <a:hlink>
        <a:srgbClr val="97C238"/>
      </a:hlink>
      <a:folHlink>
        <a:srgbClr val="97C238"/>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71D32108-4640-4D37-9330-8E463688C025}"/>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HeppSY Powerpoint Template edit</Template>
  <TotalTime>460</TotalTime>
  <Words>2251</Words>
  <Application>Microsoft Office PowerPoint</Application>
  <PresentationFormat>Widescreen</PresentationFormat>
  <Paragraphs>378</Paragraphs>
  <Slides>29</Slides>
  <Notes>11</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29</vt:i4>
      </vt:variant>
    </vt:vector>
  </HeadingPairs>
  <TitlesOfParts>
    <vt:vector size="39" baseType="lpstr">
      <vt:lpstr>Arial</vt:lpstr>
      <vt:lpstr>Arial Rounded MT Bold</vt:lpstr>
      <vt:lpstr>Calibri</vt:lpstr>
      <vt:lpstr>Calibri Light</vt:lpstr>
      <vt:lpstr>Eras Demi ITC</vt:lpstr>
      <vt:lpstr>Verdana</vt:lpstr>
      <vt:lpstr>Wingdings 3</vt:lpstr>
      <vt:lpstr>Main Logos</vt:lpstr>
      <vt:lpstr>All Partners</vt:lpstr>
      <vt:lpstr>All Colleges</vt:lpstr>
      <vt:lpstr>PowerPoint Presentation</vt:lpstr>
      <vt:lpstr>These resources are provided by HeppSY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Where next...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Katrina Heath</dc:creator>
  <cp:lastModifiedBy>Sophie Rowe</cp:lastModifiedBy>
  <cp:revision>47</cp:revision>
  <dcterms:created xsi:type="dcterms:W3CDTF">2019-06-10T13:43:06Z</dcterms:created>
  <dcterms:modified xsi:type="dcterms:W3CDTF">2020-04-29T15:55:07Z</dcterms:modified>
</cp:coreProperties>
</file>