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5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8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9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10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1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12.xml" ContentType="application/vnd.openxmlformats-officedocument.theme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02" r:id="rId1"/>
    <p:sldMasterId id="2147483678" r:id="rId2"/>
    <p:sldMasterId id="2147483714" r:id="rId3"/>
    <p:sldMasterId id="2147483719" r:id="rId4"/>
    <p:sldMasterId id="2147483732" r:id="rId5"/>
    <p:sldMasterId id="2147483745" r:id="rId6"/>
    <p:sldMasterId id="2147483758" r:id="rId7"/>
    <p:sldMasterId id="2147483771" r:id="rId8"/>
    <p:sldMasterId id="2147483784" r:id="rId9"/>
    <p:sldMasterId id="2147483797" r:id="rId10"/>
    <p:sldMasterId id="2147483809" r:id="rId11"/>
    <p:sldMasterId id="2147483822" r:id="rId12"/>
    <p:sldMasterId id="2147483826" r:id="rId13"/>
  </p:sldMasterIdLst>
  <p:notesMasterIdLst>
    <p:notesMasterId r:id="rId24"/>
  </p:notesMasterIdLst>
  <p:sldIdLst>
    <p:sldId id="306" r:id="rId14"/>
    <p:sldId id="307" r:id="rId15"/>
    <p:sldId id="305" r:id="rId16"/>
    <p:sldId id="309" r:id="rId17"/>
    <p:sldId id="312" r:id="rId18"/>
    <p:sldId id="319" r:id="rId19"/>
    <p:sldId id="336" r:id="rId20"/>
    <p:sldId id="320" r:id="rId21"/>
    <p:sldId id="322" r:id="rId22"/>
    <p:sldId id="33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5091" autoAdjust="0"/>
  </p:normalViewPr>
  <p:slideViewPr>
    <p:cSldViewPr snapToGrid="0" snapToObjects="1">
      <p:cViewPr varScale="1">
        <p:scale>
          <a:sx n="61" d="100"/>
          <a:sy n="61" d="100"/>
        </p:scale>
        <p:origin x="8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85D8A7-1323-F64B-BAE0-EABBA4D89DB5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DF47E-12AA-B542-95EF-52A7AE2A782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444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Please click</a:t>
            </a:r>
            <a:r>
              <a:rPr lang="en-GB" baseline="0" dirty="0" smtClean="0"/>
              <a:t> here to see the video:  </a:t>
            </a:r>
            <a:r>
              <a:rPr lang="en-GB" dirty="0" smtClean="0"/>
              <a:t>https://www.youtube.com/watch?v=5RieODlod4U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1DF47E-12AA-B542-95EF-52A7AE2A782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53380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It starts with you!</a:t>
            </a:r>
          </a:p>
          <a:p>
            <a:r>
              <a:rPr lang="en-GB" dirty="0" smtClean="0"/>
              <a:t>Skills, knowledge, values, interests – studying your PhD learn a lot about yourself</a:t>
            </a:r>
          </a:p>
          <a:p>
            <a:r>
              <a:rPr lang="en-GB" dirty="0" smtClean="0"/>
              <a:t>What do you want from a role? What are you good at? Ask others, fellow PhD students, supervisor, seek careers app</a:t>
            </a:r>
          </a:p>
          <a:p>
            <a:r>
              <a:rPr lang="en-GB" dirty="0" smtClean="0"/>
              <a:t>Resources here can help explore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1DF47E-12AA-B542-95EF-52A7AE2A782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6439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15 mins for task.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1DF47E-12AA-B542-95EF-52A7AE2A782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397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1DF47E-12AA-B542-95EF-52A7AE2A782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62628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1DF47E-12AA-B542-95EF-52A7AE2A7823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943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702233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8190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6/22/2020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702233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8190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4194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686200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6/22/2020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1610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8603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573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716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418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6154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2414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7886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4236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9822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959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8121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5495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4657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6135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4762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5129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080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1501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44799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4501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8846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5028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0400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102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2012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613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3657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1722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21563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79627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5642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0218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7826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54990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1663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50712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10689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25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48970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62815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46485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36484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87382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47879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3454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67270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85404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3692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58083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60393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59213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56822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63676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93160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034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5270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38147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97940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69447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60388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81012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74604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80179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9439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77547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55065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2808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496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74343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9364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24496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49163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54729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14580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61768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7941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44021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31806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61231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73610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81541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9540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94459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49893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23548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7104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5069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60270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20346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25398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05990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20592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71335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1038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30510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702233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8190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21626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2273257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6/22/2020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191874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144297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80365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44340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10942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37677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65265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479034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93352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50272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942542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690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2.xml"/><Relationship Id="rId12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0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Relationship Id="rId14" Type="http://schemas.openxmlformats.org/officeDocument/2006/relationships/image" Target="../media/image1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1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Relationship Id="rId14" Type="http://schemas.openxmlformats.org/officeDocument/2006/relationships/image" Target="../media/image2.jp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image" Target="../media/image1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115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theme" Target="../theme/theme12.xml"/><Relationship Id="rId9" Type="http://schemas.openxmlformats.org/officeDocument/2006/relationships/image" Target="../media/image7.jpe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5" Type="http://schemas.openxmlformats.org/officeDocument/2006/relationships/image" Target="../media/image8.jpeg"/><Relationship Id="rId10" Type="http://schemas.openxmlformats.org/officeDocument/2006/relationships/slideLayout" Target="../slideLayouts/slideLayout125.xml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073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361" y="4362486"/>
            <a:ext cx="4148094" cy="100394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9005" y="5843759"/>
            <a:ext cx="9543250" cy="8693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2784E6-0BC8-DB4E-85C5-40D160C2BA37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252656" y="6027972"/>
            <a:ext cx="1137209" cy="492101"/>
          </a:xfrm>
          <a:prstGeom prst="rect">
            <a:avLst/>
          </a:prstGeom>
        </p:spPr>
      </p:pic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BBD914C0-441D-4747-AECE-72607606484D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708448" y="4164434"/>
            <a:ext cx="3786192" cy="143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05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361" y="4362486"/>
            <a:ext cx="4148094" cy="10039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DDFCF1-4CE4-E84A-805D-D40A188E98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l="1063" r="11765"/>
          <a:stretch/>
        </p:blipFill>
        <p:spPr>
          <a:xfrm>
            <a:off x="542612" y="5783995"/>
            <a:ext cx="9897452" cy="10182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398207A-8CDF-9143-9F22-490B2EA5AA7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577853" y="6115433"/>
            <a:ext cx="930210" cy="4025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83801C86-551B-4D87-A482-30E21FF80393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708448" y="4164434"/>
            <a:ext cx="3786192" cy="143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0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283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519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357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356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959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966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619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05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close up of a football ball&#10;&#10;Description automatically generated">
            <a:extLst>
              <a:ext uri="{FF2B5EF4-FFF2-40B4-BE49-F238E27FC236}">
                <a16:creationId xmlns:a16="http://schemas.microsoft.com/office/drawing/2014/main" id="{F1710C31-B759-4029-A79D-41255411E85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219" t="37338"/>
          <a:stretch/>
        </p:blipFill>
        <p:spPr>
          <a:xfrm rot="16200000">
            <a:off x="8264436" y="1493521"/>
            <a:ext cx="5421085" cy="243404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9005" y="5843759"/>
            <a:ext cx="9543250" cy="8693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2784E6-0BC8-DB4E-85C5-40D160C2BA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52656" y="6027972"/>
            <a:ext cx="1137209" cy="492101"/>
          </a:xfrm>
          <a:prstGeom prst="rect">
            <a:avLst/>
          </a:prstGeom>
        </p:spPr>
      </p:pic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BBD914C0-441D-4747-AECE-7260760648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08448" y="4164434"/>
            <a:ext cx="3786192" cy="14325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A4C26B8-8DA1-4DC1-B806-3D8035032C56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571" y="4164434"/>
            <a:ext cx="3617709" cy="1231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1291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football ball&#10;&#10;Description automatically generated">
            <a:extLst>
              <a:ext uri="{FF2B5EF4-FFF2-40B4-BE49-F238E27FC236}">
                <a16:creationId xmlns:a16="http://schemas.microsoft.com/office/drawing/2014/main" id="{C33E743D-EC1A-4157-8391-1F8AC87EEE7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0219" t="37338"/>
          <a:stretch/>
        </p:blipFill>
        <p:spPr>
          <a:xfrm rot="16200000">
            <a:off x="8264436" y="1493521"/>
            <a:ext cx="5421085" cy="243404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8136809-9B14-40FF-BC9C-8E8B8F2CD4ED}"/>
              </a:ext>
            </a:extLst>
          </p:cNvPr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5070" y="5817181"/>
            <a:ext cx="2036999" cy="7497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3648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7" Type="http://schemas.openxmlformats.org/officeDocument/2006/relationships/image" Target="../media/image10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5" Type="http://schemas.openxmlformats.org/officeDocument/2006/relationships/hyperlink" Target="https://nationalcareers.service.gov.uk/" TargetMode="External"/><Relationship Id="rId4" Type="http://schemas.openxmlformats.org/officeDocument/2006/relationships/hyperlink" Target="http://www.prospects.ac.uk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0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7" Type="http://schemas.openxmlformats.org/officeDocument/2006/relationships/image" Target="../media/image10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hyperlink" Target="https://www.barnsley.ac.uk/campuses/old-mill-lane-campus/" TargetMode="External"/><Relationship Id="rId5" Type="http://schemas.openxmlformats.org/officeDocument/2006/relationships/hyperlink" Target="https://www.sheffcol.ac.uk/college-life/360-tours" TargetMode="External"/><Relationship Id="rId4" Type="http://schemas.openxmlformats.org/officeDocument/2006/relationships/hyperlink" Target="https://tourmkr.com/t5lBXTl8ex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0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could.com/" TargetMode="External"/><Relationship Id="rId3" Type="http://schemas.openxmlformats.org/officeDocument/2006/relationships/slideLayout" Target="../slideLayouts/slideLayout117.xml"/><Relationship Id="rId7" Type="http://schemas.openxmlformats.org/officeDocument/2006/relationships/hyperlink" Target="http://www.ucas.com/" TargetMode="External"/><Relationship Id="rId12" Type="http://schemas.openxmlformats.org/officeDocument/2006/relationships/image" Target="../media/image10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hyperlink" Target="https://nationalcareers.service.gov.uk/explore-careers" TargetMode="External"/><Relationship Id="rId11" Type="http://schemas.openxmlformats.org/officeDocument/2006/relationships/image" Target="../media/image16.png"/><Relationship Id="rId5" Type="http://schemas.openxmlformats.org/officeDocument/2006/relationships/hyperlink" Target="http://www.prospects.ac.uk/" TargetMode="External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4.xml"/><Relationship Id="rId9" Type="http://schemas.openxmlformats.org/officeDocument/2006/relationships/hyperlink" Target="https://www.google.com/url?sa=i&amp;rct=j&amp;q=&amp;esrc=s&amp;source=images&amp;cd=&amp;ved=2ahUKEwi-uf-UuMvkAhW58uAKHe7DDwYQjRx6BAgBEAQ&amp;url=https://www.iconfinder.com/icons/110273/comment_talk_icon&amp;psig=AOvVaw1xDBq2Uql8Li4lGFlvomcf&amp;ust=1568383007274791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117.xml"/><Relationship Id="rId7" Type="http://schemas.openxmlformats.org/officeDocument/2006/relationships/image" Target="../media/image17.gif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hyperlink" Target="https://docs.google.com/forms/d/e/1FAIpQLSfIvnPPZbaeWsi78bgj7J89jPAehCeWFId4uouxPr-8kCUGpQ/viewform" TargetMode="External"/><Relationship Id="rId5" Type="http://schemas.openxmlformats.org/officeDocument/2006/relationships/hyperlink" Target="https://docs.google.com/forms/d/e/1FAIpQLSdXh1MiisR493wuPnBeNKpKtaUzpgQuY7E9cqD9YJg6fer7Pw/viewform?usp=sf_link" TargetMode="External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b="8885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80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64"/>
    </mc:Choice>
    <mc:Fallback xmlns="">
      <p:transition spd="slow" advTm="14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340" y="2258284"/>
            <a:ext cx="2570841" cy="4398639"/>
          </a:xfrm>
          <a:prstGeom prst="rect">
            <a:avLst/>
          </a:prstGeom>
        </p:spPr>
      </p:pic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1237019" y="511662"/>
            <a:ext cx="8909869" cy="171291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16000" dirty="0" smtClean="0"/>
              <a:t>The starting point in exploring your career and education options is</a:t>
            </a:r>
          </a:p>
          <a:p>
            <a:pPr marL="0" indent="0">
              <a:buNone/>
            </a:pPr>
            <a:endParaRPr lang="en-US" sz="16000" dirty="0"/>
          </a:p>
          <a:p>
            <a:pPr marL="0" indent="0">
              <a:buNone/>
            </a:pPr>
            <a:r>
              <a:rPr lang="en-US" sz="16000" dirty="0" smtClean="0"/>
              <a:t>	</a:t>
            </a:r>
            <a:endParaRPr lang="en-GB" sz="44500" dirty="0"/>
          </a:p>
        </p:txBody>
      </p:sp>
      <p:sp>
        <p:nvSpPr>
          <p:cNvPr id="6" name="Rectangle 5"/>
          <p:cNvSpPr/>
          <p:nvPr/>
        </p:nvSpPr>
        <p:spPr>
          <a:xfrm>
            <a:off x="1968848" y="1568289"/>
            <a:ext cx="792732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    </a:t>
            </a:r>
            <a:r>
              <a:rPr kumimoji="0" lang="en-GB" sz="2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</a:t>
            </a:r>
            <a:endParaRPr kumimoji="0" lang="en-GB" sz="26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35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503"/>
    </mc:Choice>
    <mc:Fallback xmlns="">
      <p:transition spd="slow" advTm="61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90041" y="1337137"/>
            <a:ext cx="8782769" cy="3200358"/>
          </a:xfrm>
        </p:spPr>
        <p:txBody>
          <a:bodyPr/>
          <a:lstStyle/>
          <a:p>
            <a:r>
              <a:rPr lang="en-GB" dirty="0" smtClean="0"/>
              <a:t>What are the different routes into that job?</a:t>
            </a:r>
          </a:p>
          <a:p>
            <a:r>
              <a:rPr lang="en-GB" dirty="0" smtClean="0"/>
              <a:t>What qualifications do I need to get on to future courses or jobs?</a:t>
            </a:r>
          </a:p>
          <a:p>
            <a:r>
              <a:rPr lang="en-GB" dirty="0" smtClean="0"/>
              <a:t>What experience and skills do I need to build?</a:t>
            </a:r>
          </a:p>
          <a:p>
            <a:r>
              <a:rPr lang="en-GB" dirty="0" smtClean="0"/>
              <a:t>Use </a:t>
            </a:r>
            <a:r>
              <a:rPr lang="en-GB" dirty="0" smtClean="0">
                <a:hlinkClick r:id="rId4"/>
              </a:rPr>
              <a:t>www.prospects.ac.uk</a:t>
            </a:r>
            <a:r>
              <a:rPr lang="en-GB" dirty="0" smtClean="0"/>
              <a:t> or </a:t>
            </a:r>
            <a:r>
              <a:rPr lang="en-GB" dirty="0" smtClean="0">
                <a:hlinkClick r:id="rId5"/>
              </a:rPr>
              <a:t>https</a:t>
            </a:r>
            <a:r>
              <a:rPr lang="en-GB" dirty="0">
                <a:hlinkClick r:id="rId5"/>
              </a:rPr>
              <a:t>://nationalcareers.service.gov.uk</a:t>
            </a:r>
            <a:r>
              <a:rPr lang="en-GB" dirty="0" smtClean="0">
                <a:hlinkClick r:id="rId5"/>
              </a:rPr>
              <a:t>/</a:t>
            </a:r>
            <a:r>
              <a:rPr lang="en-GB" dirty="0" smtClean="0"/>
              <a:t> as a starting point to research 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90040" y="209850"/>
            <a:ext cx="8782769" cy="1325563"/>
          </a:xfrm>
        </p:spPr>
        <p:txBody>
          <a:bodyPr>
            <a:normAutofit/>
          </a:bodyPr>
          <a:lstStyle/>
          <a:p>
            <a:r>
              <a:rPr lang="en-GB" sz="3200" dirty="0" smtClean="0"/>
              <a:t>"I have some ideas what job I would like to do"</a:t>
            </a:r>
            <a:endParaRPr lang="en-GB" sz="32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41" y="4580183"/>
            <a:ext cx="6058415" cy="216919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800551" y="4779100"/>
            <a:ext cx="25722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</a:t>
            </a:r>
            <a:r>
              <a:rPr lang="en-GB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Game Artist job profile</a:t>
            </a:r>
            <a:endParaRPr lang="en-GB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44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250"/>
    </mc:Choice>
    <mc:Fallback xmlns="">
      <p:transition spd="slow" advTm="9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10800000" flipH="1" flipV="1">
            <a:off x="1324138" y="1488571"/>
            <a:ext cx="7945368" cy="35086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Ask yourself these questions:</a:t>
            </a:r>
            <a:endParaRPr lang="en-GB" sz="3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am I good at? </a:t>
            </a:r>
          </a:p>
          <a:p>
            <a:r>
              <a:rPr lang="en-GB" sz="3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 subjects do I enjoy? </a:t>
            </a:r>
          </a:p>
          <a:p>
            <a:r>
              <a:rPr lang="en-GB" sz="3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my interests outside of school?</a:t>
            </a:r>
          </a:p>
          <a:p>
            <a:r>
              <a:rPr lang="en-GB" sz="3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work environment can I see myself in?</a:t>
            </a:r>
          </a:p>
          <a:p>
            <a:r>
              <a:rPr lang="en-GB" sz="3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my predicted grades?</a:t>
            </a:r>
          </a:p>
          <a:p>
            <a:r>
              <a:rPr lang="en-GB" sz="3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experience do I have?</a:t>
            </a: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228399" y="28141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 spc="-150" baseline="0">
                <a:solidFill>
                  <a:srgbClr val="7030A0"/>
                </a:solidFill>
                <a:latin typeface="Arial" charset="0"/>
                <a:ea typeface="+mj-ea"/>
                <a:cs typeface="+mj-cs"/>
              </a:defRPr>
            </a:lvl1pPr>
          </a:lstStyle>
          <a:p>
            <a:r>
              <a:rPr lang="en-GB" dirty="0" smtClean="0"/>
              <a:t>"I'm not sure what careers interest me"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81222" y="5250272"/>
            <a:ext cx="64882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some research online and talk to your family and friends!</a:t>
            </a:r>
            <a:endParaRPr lang="en-GB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00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445"/>
    </mc:Choice>
    <mc:Fallback xmlns="">
      <p:transition spd="slow" advTm="81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1319" y="1009169"/>
            <a:ext cx="925157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Task: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Start some research into your post 16 options. Write your research down on some paper, or on your phone / tablet / computer.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Research at least 3 different providers online. 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What courses or apprenticeships are on offer?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Which courses or apprenticeships look most appealing to you?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How are you assessed for those courses – do you have a preference for this type of assessment?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Are there any work experience opportunities as part of the course or apprenticeship?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Come up with at least one positive and one negative of choosing this option – does it suit you?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1319" y="187242"/>
            <a:ext cx="70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Challenge</a:t>
            </a:r>
            <a:endParaRPr lang="en-GB" sz="4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68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0" advTm="167112"/>
    </mc:Choice>
    <mc:Fallback xmlns="">
      <p:transition spd="slow" advTm="167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9073243" cy="38831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Some colleges or sixth forms will want you to apply direct to them (like Barnsley College). In other areas (like Sheffield), you apply through a central website called Sheffield Progress.</a:t>
            </a:r>
          </a:p>
          <a:p>
            <a:pPr marL="0" indent="0">
              <a:buNone/>
            </a:pPr>
            <a:r>
              <a:rPr lang="en-US" dirty="0" smtClean="0"/>
              <a:t>Apprenticeships – you apply direct and there is usually more information about how to apply on the advert.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8534400" cy="1325563"/>
          </a:xfrm>
        </p:spPr>
        <p:txBody>
          <a:bodyPr/>
          <a:lstStyle/>
          <a:p>
            <a:r>
              <a:rPr lang="en-GB" dirty="0" smtClean="0"/>
              <a:t>How to apply for post 16 options</a:t>
            </a:r>
            <a:endParaRPr lang="en-GB" dirty="0"/>
          </a:p>
        </p:txBody>
      </p:sp>
      <p:pic>
        <p:nvPicPr>
          <p:cNvPr id="3074" name="Picture 2" descr="person using laptop comput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715" y="4594850"/>
            <a:ext cx="3340245" cy="222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13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346"/>
    </mc:Choice>
    <mc:Fallback xmlns="">
      <p:transition spd="slow" advTm="154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9073243" cy="38831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If you want to look around a provider at home, some colleges have virtual tours, for example: </a:t>
            </a:r>
          </a:p>
          <a:p>
            <a:pPr marL="0" indent="0">
              <a:buNone/>
            </a:pPr>
            <a:r>
              <a:rPr lang="en-US" dirty="0" smtClean="0">
                <a:hlinkClick r:id="rId4"/>
              </a:rPr>
              <a:t>Thomas Rotherham College</a:t>
            </a:r>
            <a:endParaRPr lang="en-US" dirty="0"/>
          </a:p>
          <a:p>
            <a:pPr marL="0" indent="0">
              <a:buNone/>
            </a:pPr>
            <a:r>
              <a:rPr lang="en-US" dirty="0" smtClean="0">
                <a:hlinkClick r:id="rId5"/>
              </a:rPr>
              <a:t>Sheffield College</a:t>
            </a:r>
            <a:endParaRPr lang="en-US" dirty="0"/>
          </a:p>
          <a:p>
            <a:pPr marL="0" indent="0">
              <a:buNone/>
            </a:pPr>
            <a:r>
              <a:rPr lang="en-US" dirty="0" smtClean="0">
                <a:hlinkClick r:id="rId6"/>
              </a:rPr>
              <a:t>Barnsley College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Most open evenings are at the start of the academic year, from September onwards, but virtual tours are a good alternative until then!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480558"/>
            <a:ext cx="5885329" cy="1325563"/>
          </a:xfrm>
        </p:spPr>
        <p:txBody>
          <a:bodyPr/>
          <a:lstStyle/>
          <a:p>
            <a:r>
              <a:rPr lang="en-GB" dirty="0" smtClean="0"/>
              <a:t>Open days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5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931"/>
    </mc:Choice>
    <mc:Fallback xmlns="">
      <p:transition spd="slow" advTm="67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525676" y="1754673"/>
            <a:ext cx="5828124" cy="431391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Do research on all of your options and think about what would suit you, as well as what you plan to do in the future.</a:t>
            </a:r>
          </a:p>
          <a:p>
            <a:r>
              <a:rPr lang="en-GB" dirty="0" smtClean="0"/>
              <a:t>View virtual open days </a:t>
            </a:r>
          </a:p>
          <a:p>
            <a:r>
              <a:rPr lang="en-GB" dirty="0" smtClean="0"/>
              <a:t>Remember the skills you are developing and building, especially resilience and adaptability whilst you’re at home</a:t>
            </a:r>
          </a:p>
          <a:p>
            <a:r>
              <a:rPr lang="en-GB" dirty="0" smtClean="0"/>
              <a:t>Speak to friends, family and your school careers adviser about your ideas.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81068" y="159403"/>
            <a:ext cx="4163591" cy="1325563"/>
          </a:xfrm>
        </p:spPr>
        <p:txBody>
          <a:bodyPr/>
          <a:lstStyle/>
          <a:p>
            <a:pPr algn="ctr"/>
            <a:r>
              <a:rPr lang="en-GB" dirty="0" smtClean="0"/>
              <a:t>Next Steps</a:t>
            </a:r>
            <a:endParaRPr lang="en-GB" dirty="0"/>
          </a:p>
        </p:txBody>
      </p:sp>
      <p:pic>
        <p:nvPicPr>
          <p:cNvPr id="4" name="Picture 2" descr="person wearing green pan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83" y="1722950"/>
            <a:ext cx="4967281" cy="347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0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091"/>
    </mc:Choice>
    <mc:Fallback xmlns="">
      <p:transition spd="slow" advTm="137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/>
          </p:cNvSpPr>
          <p:nvPr/>
        </p:nvSpPr>
        <p:spPr>
          <a:xfrm>
            <a:off x="5401843" y="1366542"/>
            <a:ext cx="2748643" cy="966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 spc="-150" baseline="0">
                <a:solidFill>
                  <a:srgbClr val="7030A0"/>
                </a:solidFill>
                <a:latin typeface="Arial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-15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Research!</a:t>
            </a:r>
          </a:p>
        </p:txBody>
      </p:sp>
      <p:sp>
        <p:nvSpPr>
          <p:cNvPr id="8" name="Title 2"/>
          <p:cNvSpPr txBox="1">
            <a:spLocks/>
          </p:cNvSpPr>
          <p:nvPr/>
        </p:nvSpPr>
        <p:spPr>
          <a:xfrm>
            <a:off x="1905595" y="1337110"/>
            <a:ext cx="1464130" cy="11406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 spc="-150" baseline="0">
                <a:solidFill>
                  <a:srgbClr val="7030A0"/>
                </a:solidFill>
                <a:latin typeface="Arial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-15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Talk!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74427" y="3736647"/>
            <a:ext cx="29690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Parents/ Guardians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Teachers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Careers 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advisers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01843" y="3632053"/>
            <a:ext cx="43272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At: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P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rospects</a:t>
            </a:r>
            <a:endParaRPr lang="en-GB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National Careers Service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7"/>
              </a:rPr>
              <a:t>UCAS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i</a:t>
            </a:r>
            <a:r>
              <a:rPr lang="en-GB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C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ould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8" name="Picture 4" descr="Image result for talk 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660" y="2301143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449" y="2156053"/>
            <a:ext cx="1404000" cy="1404000"/>
          </a:xfrm>
          <a:prstGeom prst="rect">
            <a:avLst/>
          </a:prstGeom>
        </p:spPr>
      </p:pic>
      <p:sp>
        <p:nvSpPr>
          <p:cNvPr id="16" name="Title 2"/>
          <p:cNvSpPr txBox="1">
            <a:spLocks/>
          </p:cNvSpPr>
          <p:nvPr/>
        </p:nvSpPr>
        <p:spPr>
          <a:xfrm>
            <a:off x="-35204" y="83746"/>
            <a:ext cx="10420350" cy="12827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 spc="-150" baseline="0">
                <a:solidFill>
                  <a:srgbClr val="7030A0"/>
                </a:solidFill>
                <a:latin typeface="Arial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What action will you take after this session to continue your learning?</a:t>
            </a:r>
            <a:endParaRPr kumimoji="0" lang="en-US" sz="3600" b="1" i="0" u="none" strike="noStrike" kern="1200" cap="none" spc="-15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17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70"/>
    </mc:Choice>
    <mc:Fallback xmlns="">
      <p:transition spd="slow" advTm="62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828;p71"/>
          <p:cNvSpPr txBox="1"/>
          <p:nvPr/>
        </p:nvSpPr>
        <p:spPr>
          <a:xfrm>
            <a:off x="764274" y="1857989"/>
            <a:ext cx="8816453" cy="3105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Please take two minutes to share what you have thought of the session today. This will help us to keep improving our resources. Thank </a:t>
            </a:r>
            <a:r>
              <a:rPr lang="en-GB" sz="2700" dirty="0" smtClean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you!</a:t>
            </a:r>
            <a:endParaRPr lang="en-GB" sz="2700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700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Students: Click </a:t>
            </a:r>
            <a:r>
              <a:rPr lang="en-GB" sz="32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  <a:hlinkClick r:id="rId5"/>
              </a:rPr>
              <a:t>here</a:t>
            </a:r>
            <a:endParaRPr lang="en-GB" sz="3200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3200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Teachers and advisers: Click </a:t>
            </a:r>
            <a:r>
              <a:rPr lang="en-GB" sz="32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  <a:hlinkClick r:id="rId6"/>
              </a:rPr>
              <a:t>here</a:t>
            </a:r>
            <a:endParaRPr sz="3200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59" name="Title 2"/>
          <p:cNvSpPr txBox="1">
            <a:spLocks/>
          </p:cNvSpPr>
          <p:nvPr/>
        </p:nvSpPr>
        <p:spPr>
          <a:xfrm>
            <a:off x="764274" y="387695"/>
            <a:ext cx="993198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 spc="-150" baseline="0">
                <a:solidFill>
                  <a:srgbClr val="7030A0"/>
                </a:solidFill>
                <a:latin typeface="Arial" charset="0"/>
                <a:ea typeface="+mj-ea"/>
                <a:cs typeface="+mj-cs"/>
              </a:defRPr>
            </a:lvl1pPr>
          </a:lstStyle>
          <a:p>
            <a:r>
              <a:rPr lang="en-GB" dirty="0"/>
              <a:t>Share your views on </a:t>
            </a:r>
            <a:r>
              <a:rPr lang="en-GB" dirty="0" smtClean="0"/>
              <a:t>this </a:t>
            </a:r>
            <a:r>
              <a:rPr lang="en-GB" dirty="0"/>
              <a:t>session</a:t>
            </a: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94FFC4C2-777F-4CB3-9E81-C0FA8D30F8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06678" y="3193575"/>
            <a:ext cx="2085974" cy="208597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84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97"/>
    </mc:Choice>
    <mc:Fallback xmlns="">
      <p:transition spd="slow" advTm="487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2.xml><?xml version="1.0" encoding="utf-8"?>
<a:theme xmlns:a="http://schemas.openxmlformats.org/drawingml/2006/main" name="All Partners">
  <a:themeElements>
    <a:clrScheme name="HeppSY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97C238"/>
      </a:accent1>
      <a:accent2>
        <a:srgbClr val="9999CC"/>
      </a:accent2>
      <a:accent3>
        <a:srgbClr val="AEDBE5"/>
      </a:accent3>
      <a:accent4>
        <a:srgbClr val="F39618"/>
      </a:accent4>
      <a:accent5>
        <a:srgbClr val="000000"/>
      </a:accent5>
      <a:accent6>
        <a:srgbClr val="FEFFFF"/>
      </a:accent6>
      <a:hlink>
        <a:srgbClr val="97C238"/>
      </a:hlink>
      <a:folHlink>
        <a:srgbClr val="97C238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DD4B4525-3ED9-4B55-8777-E2FCB41DDE72}"/>
    </a:ext>
  </a:extLst>
</a:theme>
</file>

<file path=ppt/theme/theme3.xml><?xml version="1.0" encoding="utf-8"?>
<a:theme xmlns:a="http://schemas.openxmlformats.org/drawingml/2006/main" name="All Colleges">
  <a:themeElements>
    <a:clrScheme name="HeppSY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97C238"/>
      </a:accent1>
      <a:accent2>
        <a:srgbClr val="9999CC"/>
      </a:accent2>
      <a:accent3>
        <a:srgbClr val="AEDBE5"/>
      </a:accent3>
      <a:accent4>
        <a:srgbClr val="F39618"/>
      </a:accent4>
      <a:accent5>
        <a:srgbClr val="000000"/>
      </a:accent5>
      <a:accent6>
        <a:srgbClr val="FEFFFF"/>
      </a:accent6>
      <a:hlink>
        <a:srgbClr val="97C238"/>
      </a:hlink>
      <a:folHlink>
        <a:srgbClr val="97C238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71D32108-4640-4D37-9330-8E463688C025}"/>
    </a:ext>
  </a:extLst>
</a:theme>
</file>

<file path=ppt/theme/theme4.xml><?xml version="1.0" encoding="utf-8"?>
<a:theme xmlns:a="http://schemas.openxmlformats.org/drawingml/2006/main" name="1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5.xml><?xml version="1.0" encoding="utf-8"?>
<a:theme xmlns:a="http://schemas.openxmlformats.org/drawingml/2006/main" name="2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6.xml><?xml version="1.0" encoding="utf-8"?>
<a:theme xmlns:a="http://schemas.openxmlformats.org/drawingml/2006/main" name="3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7.xml><?xml version="1.0" encoding="utf-8"?>
<a:theme xmlns:a="http://schemas.openxmlformats.org/drawingml/2006/main" name="4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8.xml><?xml version="1.0" encoding="utf-8"?>
<a:theme xmlns:a="http://schemas.openxmlformats.org/drawingml/2006/main" name="5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9.xml><?xml version="1.0" encoding="utf-8"?>
<a:theme xmlns:a="http://schemas.openxmlformats.org/drawingml/2006/main" name="6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10.xml><?xml version="1.0" encoding="utf-8"?>
<a:theme xmlns:a="http://schemas.openxmlformats.org/drawingml/2006/main" name="7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11.xml><?xml version="1.0" encoding="utf-8"?>
<a:theme xmlns:a="http://schemas.openxmlformats.org/drawingml/2006/main" name="8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12.xml><?xml version="1.0" encoding="utf-8"?>
<a:theme xmlns:a="http://schemas.openxmlformats.org/drawingml/2006/main" name="1_All Partners">
  <a:themeElements>
    <a:clrScheme name="HeppSY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97C238"/>
      </a:accent1>
      <a:accent2>
        <a:srgbClr val="9999CC"/>
      </a:accent2>
      <a:accent3>
        <a:srgbClr val="AEDBE5"/>
      </a:accent3>
      <a:accent4>
        <a:srgbClr val="F39618"/>
      </a:accent4>
      <a:accent5>
        <a:srgbClr val="000000"/>
      </a:accent5>
      <a:accent6>
        <a:srgbClr val="FEFFFF"/>
      </a:accent6>
      <a:hlink>
        <a:srgbClr val="97C238"/>
      </a:hlink>
      <a:folHlink>
        <a:srgbClr val="97C238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DD4B4525-3ED9-4B55-8777-E2FCB41DDE72}"/>
    </a:ext>
  </a:extLst>
</a:theme>
</file>

<file path=ppt/theme/theme13.xml><?xml version="1.0" encoding="utf-8"?>
<a:theme xmlns:a="http://schemas.openxmlformats.org/drawingml/2006/main" name="9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HeppSY Powerpoint Template edit</Template>
  <TotalTime>0</TotalTime>
  <Words>591</Words>
  <Application>Microsoft Office PowerPoint</Application>
  <PresentationFormat>Widescreen</PresentationFormat>
  <Paragraphs>72</Paragraphs>
  <Slides>10</Slides>
  <Notes>5</Notes>
  <HiddenSlides>0</HiddenSlides>
  <MMClips>10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13</vt:i4>
      </vt:variant>
      <vt:variant>
        <vt:lpstr>Slide Titles</vt:lpstr>
      </vt:variant>
      <vt:variant>
        <vt:i4>10</vt:i4>
      </vt:variant>
    </vt:vector>
  </HeadingPairs>
  <TitlesOfParts>
    <vt:vector size="25" baseType="lpstr">
      <vt:lpstr>Arial</vt:lpstr>
      <vt:lpstr>Calibri</vt:lpstr>
      <vt:lpstr>Main Logos</vt:lpstr>
      <vt:lpstr>All Partners</vt:lpstr>
      <vt:lpstr>All Colleges</vt:lpstr>
      <vt:lpstr>1_Main Logos</vt:lpstr>
      <vt:lpstr>2_Main Logos</vt:lpstr>
      <vt:lpstr>3_Main Logos</vt:lpstr>
      <vt:lpstr>4_Main Logos</vt:lpstr>
      <vt:lpstr>5_Main Logos</vt:lpstr>
      <vt:lpstr>6_Main Logos</vt:lpstr>
      <vt:lpstr>7_Main Logos</vt:lpstr>
      <vt:lpstr>8_Main Logos</vt:lpstr>
      <vt:lpstr>1_All Partners</vt:lpstr>
      <vt:lpstr>9_Main Logos</vt:lpstr>
      <vt:lpstr>PowerPoint Presentation</vt:lpstr>
      <vt:lpstr>PowerPoint Presentation</vt:lpstr>
      <vt:lpstr>"I have some ideas what job I would like to do"</vt:lpstr>
      <vt:lpstr>PowerPoint Presentation</vt:lpstr>
      <vt:lpstr>PowerPoint Presentation</vt:lpstr>
      <vt:lpstr>How to apply for post 16 options</vt:lpstr>
      <vt:lpstr>Open days</vt:lpstr>
      <vt:lpstr>Next Steps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2020-06-22T12:40:50Z</dcterms:created>
  <dcterms:modified xsi:type="dcterms:W3CDTF">2020-06-22T13:22:16Z</dcterms:modified>
</cp:coreProperties>
</file>