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2" r:id="rId1"/>
    <p:sldMasterId id="2147483678" r:id="rId2"/>
    <p:sldMasterId id="2147483714" r:id="rId3"/>
    <p:sldMasterId id="2147483718" r:id="rId4"/>
  </p:sldMasterIdLst>
  <p:notesMasterIdLst>
    <p:notesMasterId r:id="rId19"/>
  </p:notesMasterIdLst>
  <p:sldIdLst>
    <p:sldId id="274" r:id="rId5"/>
    <p:sldId id="262" r:id="rId6"/>
    <p:sldId id="266" r:id="rId7"/>
    <p:sldId id="267" r:id="rId8"/>
    <p:sldId id="263" r:id="rId9"/>
    <p:sldId id="268" r:id="rId10"/>
    <p:sldId id="275" r:id="rId11"/>
    <p:sldId id="271" r:id="rId12"/>
    <p:sldId id="270" r:id="rId13"/>
    <p:sldId id="305" r:id="rId14"/>
    <p:sldId id="307" r:id="rId15"/>
    <p:sldId id="306" r:id="rId16"/>
    <p:sldId id="308"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81091" autoAdjust="0"/>
  </p:normalViewPr>
  <p:slideViewPr>
    <p:cSldViewPr snapToGrid="0" snapToObjects="1">
      <p:cViewPr varScale="1">
        <p:scale>
          <a:sx n="56" d="100"/>
          <a:sy n="56" d="100"/>
        </p:scale>
        <p:origin x="1236"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85D8A7-1323-F64B-BAE0-EABBA4D89DB5}" type="datetimeFigureOut">
              <a:rPr lang="en-US" smtClean="0"/>
              <a:t>5/7/2020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1DF47E-12AA-B542-95EF-52A7AE2A7823}" type="slidenum">
              <a:rPr lang="en-US" smtClean="0"/>
              <a:t>‹#›</a:t>
            </a:fld>
            <a:endParaRPr lang="en-US" dirty="0"/>
          </a:p>
        </p:txBody>
      </p:sp>
    </p:spTree>
    <p:extLst>
      <p:ext uri="{BB962C8B-B14F-4D97-AF65-F5344CB8AC3E}">
        <p14:creationId xmlns:p14="http://schemas.microsoft.com/office/powerpoint/2010/main" val="1675444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1</a:t>
            </a:fld>
            <a:endParaRPr lang="en-US" dirty="0"/>
          </a:p>
        </p:txBody>
      </p:sp>
    </p:spTree>
    <p:extLst>
      <p:ext uri="{BB962C8B-B14F-4D97-AF65-F5344CB8AC3E}">
        <p14:creationId xmlns:p14="http://schemas.microsoft.com/office/powerpoint/2010/main" val="80500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2</a:t>
            </a:fld>
            <a:endParaRPr lang="en-US" dirty="0"/>
          </a:p>
        </p:txBody>
      </p:sp>
    </p:spTree>
    <p:extLst>
      <p:ext uri="{BB962C8B-B14F-4D97-AF65-F5344CB8AC3E}">
        <p14:creationId xmlns:p14="http://schemas.microsoft.com/office/powerpoint/2010/main" val="2932541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sz="1200" dirty="0">
                <a:solidFill>
                  <a:schemeClr val="dk1"/>
                </a:solidFill>
                <a:latin typeface="+mn-lt"/>
                <a:ea typeface="Calibri"/>
                <a:cs typeface="Calibri"/>
                <a:sym typeface="Calibri"/>
              </a:rPr>
              <a:t>Nevertheless, there are clearly a number of factors along the way that might help you to make better choices, for instance, being aware of your own values and interests as well as learning about career options through contacts and previous experience.</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 </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Ultimately, in an ever-changing world of work you will be more likely to achieve career success and satisfaction with a better insight into yourself and your options.</a:t>
            </a:r>
            <a:endParaRPr lang="en-GB" dirty="0"/>
          </a:p>
          <a:p>
            <a:pPr marL="0" marR="0" lvl="0" indent="0" algn="l" rtl="0">
              <a:lnSpc>
                <a:spcPct val="100000"/>
              </a:lnSpc>
              <a:spcBef>
                <a:spcPts val="0"/>
              </a:spcBef>
              <a:spcAft>
                <a:spcPts val="0"/>
              </a:spcAft>
              <a:buClr>
                <a:schemeClr val="dk1"/>
              </a:buClr>
              <a:buSzPts val="1200"/>
              <a:buFont typeface="Calibri"/>
              <a:buNone/>
            </a:pPr>
            <a:r>
              <a:rPr lang="en-GB" dirty="0"/>
              <a:t>Thinking about who you are, what you want and what brings you happiness and fulfilment will help you to identify and create a future you will love.</a:t>
            </a:r>
          </a:p>
          <a:p>
            <a:pPr marL="0" lvl="0" indent="0" algn="l" rtl="0">
              <a:spcBef>
                <a:spcPts val="0"/>
              </a:spcBef>
              <a:spcAft>
                <a:spcPts val="0"/>
              </a:spcAft>
              <a:buNone/>
            </a:pPr>
            <a:r>
              <a:rPr lang="en-GB" sz="1200" b="1" dirty="0">
                <a:solidFill>
                  <a:schemeClr val="dk1"/>
                </a:solidFill>
                <a:latin typeface="+mn-lt"/>
                <a:ea typeface="Calibri"/>
                <a:cs typeface="Calibri"/>
                <a:sym typeface="Calibri"/>
              </a:rPr>
              <a:t>In a working lifetime, you can expect to spend approximately 100,000 hours at work</a:t>
            </a:r>
            <a:r>
              <a:rPr lang="en-GB" sz="1200" dirty="0">
                <a:solidFill>
                  <a:schemeClr val="dk1"/>
                </a:solidFill>
                <a:latin typeface="+mn-lt"/>
                <a:ea typeface="Calibri"/>
                <a:cs typeface="Calibri"/>
                <a:sym typeface="Calibri"/>
              </a:rPr>
              <a:t>.</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 </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You may as well spend those hours doing something that you’ll enjoy, that will make you spring out of bed in the morning – or at least not make you want to hide under the covers and bolt the door!</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 </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Work doesn’t have to be a chore or necessary evil to weigh you down. Basing your career around the things that you enjoy, that you are truly interested in and that energise and inspire you can turn ‘</a:t>
            </a:r>
            <a:r>
              <a:rPr lang="en-GB" sz="1200" i="1" dirty="0">
                <a:solidFill>
                  <a:schemeClr val="dk1"/>
                </a:solidFill>
                <a:latin typeface="+mn-lt"/>
                <a:ea typeface="Calibri"/>
                <a:cs typeface="Calibri"/>
                <a:sym typeface="Calibri"/>
              </a:rPr>
              <a:t>a</a:t>
            </a:r>
            <a:r>
              <a:rPr lang="en-GB" sz="1200" dirty="0">
                <a:solidFill>
                  <a:schemeClr val="dk1"/>
                </a:solidFill>
                <a:latin typeface="+mn-lt"/>
                <a:ea typeface="Calibri"/>
                <a:cs typeface="Calibri"/>
                <a:sym typeface="Calibri"/>
              </a:rPr>
              <a:t> job’ into your dream job making your working life enjoyable and fulfilling.</a:t>
            </a:r>
            <a:endParaRPr lang="en-GB" dirty="0"/>
          </a:p>
          <a:p>
            <a:pPr marL="0" marR="0" lvl="0" indent="0" algn="l" rtl="0">
              <a:lnSpc>
                <a:spcPct val="100000"/>
              </a:lnSpc>
              <a:spcBef>
                <a:spcPts val="0"/>
              </a:spcBef>
              <a:spcAft>
                <a:spcPts val="0"/>
              </a:spcAft>
              <a:buClr>
                <a:schemeClr val="dk1"/>
              </a:buClr>
              <a:buSzPts val="1200"/>
              <a:buFont typeface="Calibri"/>
              <a:buNone/>
            </a:pPr>
            <a:endParaRPr lang="en-GB" dirty="0"/>
          </a:p>
          <a:p>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3</a:t>
            </a:fld>
            <a:endParaRPr lang="en-US" dirty="0"/>
          </a:p>
        </p:txBody>
      </p:sp>
    </p:spTree>
    <p:extLst>
      <p:ext uri="{BB962C8B-B14F-4D97-AF65-F5344CB8AC3E}">
        <p14:creationId xmlns:p14="http://schemas.microsoft.com/office/powerpoint/2010/main" val="1460077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Values:</a:t>
            </a:r>
          </a:p>
          <a:p>
            <a:endParaRPr lang="en-GB" dirty="0"/>
          </a:p>
          <a:p>
            <a:r>
              <a:rPr lang="en-GB" dirty="0"/>
              <a:t>What</a:t>
            </a:r>
            <a:r>
              <a:rPr lang="en-GB" baseline="0" dirty="0"/>
              <a:t> is most important to you? E.g. social purpose, environmental, health and wellbeing, etc.</a:t>
            </a:r>
          </a:p>
          <a:p>
            <a:endParaRPr lang="en-GB" baseline="0" dirty="0"/>
          </a:p>
          <a:p>
            <a:r>
              <a:rPr lang="en-GB" baseline="0" dirty="0"/>
              <a:t>Interests:</a:t>
            </a:r>
          </a:p>
          <a:p>
            <a:endParaRPr lang="en-GB" baseline="0" dirty="0"/>
          </a:p>
          <a:p>
            <a:r>
              <a:rPr lang="en-GB" dirty="0">
                <a:latin typeface="TUOS Blake" panose="020B0503040000020004" pitchFamily="34" charset="0"/>
              </a:rPr>
              <a:t>What topics fascinate or absorb you?</a:t>
            </a:r>
          </a:p>
          <a:p>
            <a:pPr lvl="0"/>
            <a:r>
              <a:rPr lang="en-GB" dirty="0">
                <a:latin typeface="TUOS Blake" panose="020B0503040000020004" pitchFamily="34" charset="0"/>
              </a:rPr>
              <a:t>How do you like to spend your time?</a:t>
            </a:r>
          </a:p>
          <a:p>
            <a:pPr lvl="0"/>
            <a:r>
              <a:rPr lang="en-GB" dirty="0">
                <a:latin typeface="TUOS Blake" panose="020B0503040000020004" pitchFamily="34" charset="0"/>
              </a:rPr>
              <a:t>Which tasks in your studies and previous jobs have you most enjoyed?</a:t>
            </a:r>
          </a:p>
          <a:p>
            <a:pPr lvl="0"/>
            <a:endParaRPr lang="en-GB" dirty="0">
              <a:latin typeface="TUOS Blake" panose="020B0503040000020004" pitchFamily="34" charset="0"/>
            </a:endParaRPr>
          </a:p>
          <a:p>
            <a:pPr lvl="0"/>
            <a:r>
              <a:rPr lang="en-GB" dirty="0">
                <a:latin typeface="TUOS Blake" panose="020B0503040000020004" pitchFamily="34" charset="0"/>
              </a:rPr>
              <a:t>The</a:t>
            </a:r>
            <a:r>
              <a:rPr lang="en-GB" baseline="0" dirty="0">
                <a:latin typeface="TUOS Blake" panose="020B0503040000020004" pitchFamily="34" charset="0"/>
              </a:rPr>
              <a:t> work environment?</a:t>
            </a:r>
          </a:p>
          <a:p>
            <a:pPr lvl="0"/>
            <a:endParaRPr lang="en-GB" baseline="0" dirty="0">
              <a:latin typeface="TUOS Blake" panose="020B0503040000020004" pitchFamily="34" charset="0"/>
            </a:endParaRPr>
          </a:p>
          <a:p>
            <a:pPr lvl="0"/>
            <a:r>
              <a:rPr lang="en-GB" baseline="0" dirty="0">
                <a:latin typeface="TUOS Blake" panose="020B0503040000020004" pitchFamily="34" charset="0"/>
              </a:rPr>
              <a:t>Indoors or outdoors?</a:t>
            </a:r>
          </a:p>
          <a:p>
            <a:pPr lvl="0"/>
            <a:r>
              <a:rPr lang="en-GB" baseline="0" dirty="0">
                <a:latin typeface="TUOS Blake" panose="020B0503040000020004" pitchFamily="34" charset="0"/>
              </a:rPr>
              <a:t>Working with a lot of people, or few people?</a:t>
            </a:r>
          </a:p>
          <a:p>
            <a:pPr lvl="0"/>
            <a:r>
              <a:rPr lang="en-GB" baseline="0" dirty="0">
                <a:latin typeface="TUOS Blake" panose="020B0503040000020004" pitchFamily="34" charset="0"/>
              </a:rPr>
              <a:t>The work culture?</a:t>
            </a:r>
            <a:endParaRPr lang="en-GB" dirty="0">
              <a:latin typeface="TUOS Blake" panose="020B0503040000020004" pitchFamily="34" charset="0"/>
            </a:endParaRPr>
          </a:p>
          <a:p>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t>4</a:t>
            </a:fld>
            <a:endParaRPr lang="en-US" dirty="0"/>
          </a:p>
        </p:txBody>
      </p:sp>
    </p:spTree>
    <p:extLst>
      <p:ext uri="{BB962C8B-B14F-4D97-AF65-F5344CB8AC3E}">
        <p14:creationId xmlns:p14="http://schemas.microsoft.com/office/powerpoint/2010/main" val="3158314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10"/>
          </p:nvPr>
        </p:nvSpPr>
        <p:spPr/>
        <p:txBody>
          <a:bodyPr/>
          <a:lstStyle/>
          <a:p>
            <a:fld id="{B01DF47E-12AA-B542-95EF-52A7AE2A7823}" type="slidenum">
              <a:rPr lang="en-US" smtClean="0"/>
              <a:t>5</a:t>
            </a:fld>
            <a:endParaRPr lang="en-US" dirty="0"/>
          </a:p>
        </p:txBody>
      </p:sp>
    </p:spTree>
    <p:extLst>
      <p:ext uri="{BB962C8B-B14F-4D97-AF65-F5344CB8AC3E}">
        <p14:creationId xmlns:p14="http://schemas.microsoft.com/office/powerpoint/2010/main" val="720572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B01DF47E-12AA-B542-95EF-52A7AE2A7823}" type="slidenum">
              <a:rPr lang="en-US" smtClean="0"/>
              <a:t>6</a:t>
            </a:fld>
            <a:endParaRPr lang="en-US" dirty="0"/>
          </a:p>
        </p:txBody>
      </p:sp>
    </p:spTree>
    <p:extLst>
      <p:ext uri="{BB962C8B-B14F-4D97-AF65-F5344CB8AC3E}">
        <p14:creationId xmlns:p14="http://schemas.microsoft.com/office/powerpoint/2010/main" val="1717463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Stick numbers 1, 5 and 10 across one</a:t>
            </a:r>
            <a:r>
              <a:rPr lang="en-GB" baseline="0" dirty="0"/>
              <a:t> wall</a:t>
            </a:r>
            <a:endParaRPr lang="en-GB" dirty="0"/>
          </a:p>
          <a:p>
            <a:r>
              <a:rPr lang="en-GB" dirty="0"/>
              <a:t>Read out each fact student stand against the wall as to how important this job factor is to them. If students</a:t>
            </a:r>
            <a:r>
              <a:rPr lang="en-GB" baseline="0" dirty="0"/>
              <a:t> are willing to share ask one or two students why they voted the way they did each time.</a:t>
            </a:r>
          </a:p>
          <a:p>
            <a:endParaRPr lang="en-GB" baseline="0" dirty="0"/>
          </a:p>
          <a:p>
            <a:r>
              <a:rPr lang="en-GB" baseline="0" dirty="0"/>
              <a:t>Factors</a:t>
            </a:r>
            <a:endParaRPr lang="en-GB" dirty="0"/>
          </a:p>
          <a:p>
            <a:endParaRPr lang="en-GB" dirty="0"/>
          </a:p>
          <a:p>
            <a:r>
              <a:rPr lang="en-GB" dirty="0"/>
              <a:t>Opportunity</a:t>
            </a:r>
            <a:r>
              <a:rPr lang="en-GB" baseline="0" dirty="0"/>
              <a:t> to travel</a:t>
            </a:r>
          </a:p>
          <a:p>
            <a:r>
              <a:rPr lang="en-GB" baseline="0" dirty="0"/>
              <a:t>High salary</a:t>
            </a:r>
          </a:p>
          <a:p>
            <a:r>
              <a:rPr lang="en-GB" baseline="0" dirty="0"/>
              <a:t>Doing something different every day</a:t>
            </a:r>
          </a:p>
          <a:p>
            <a:r>
              <a:rPr lang="en-GB" baseline="0" dirty="0"/>
              <a:t>Being physically active</a:t>
            </a:r>
          </a:p>
          <a:p>
            <a:r>
              <a:rPr lang="en-GB" baseline="0" dirty="0"/>
              <a:t>Working set hours such as 9-5</a:t>
            </a:r>
          </a:p>
          <a:p>
            <a:r>
              <a:rPr lang="en-GB" baseline="0" dirty="0"/>
              <a:t>Working at different times on different days including evenings and weekends</a:t>
            </a:r>
          </a:p>
          <a:p>
            <a:r>
              <a:rPr lang="en-GB" baseline="0" dirty="0"/>
              <a:t>Working for a company with good ethics</a:t>
            </a:r>
          </a:p>
          <a:p>
            <a:r>
              <a:rPr lang="en-GB" baseline="0" dirty="0"/>
              <a:t>Having lots of chance to progress and challenge my self</a:t>
            </a:r>
          </a:p>
          <a:p>
            <a:r>
              <a:rPr lang="en-GB" baseline="0" dirty="0"/>
              <a:t>Making my own decisions</a:t>
            </a:r>
          </a:p>
          <a:p>
            <a:r>
              <a:rPr lang="en-GB" baseline="0" dirty="0"/>
              <a:t>Working in a close team</a:t>
            </a:r>
          </a:p>
        </p:txBody>
      </p:sp>
      <p:sp>
        <p:nvSpPr>
          <p:cNvPr id="4" name="Slide Number Placeholder 3"/>
          <p:cNvSpPr>
            <a:spLocks noGrp="1"/>
          </p:cNvSpPr>
          <p:nvPr>
            <p:ph type="sldNum" sz="quarter" idx="10"/>
          </p:nvPr>
        </p:nvSpPr>
        <p:spPr/>
        <p:txBody>
          <a:bodyPr/>
          <a:lstStyle/>
          <a:p>
            <a:fld id="{B01DF47E-12AA-B542-95EF-52A7AE2A7823}"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1361364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link through National Careers</a:t>
            </a:r>
            <a:r>
              <a:rPr lang="en-GB" baseline="0" dirty="0"/>
              <a:t> Service for one area students are interested in </a:t>
            </a:r>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solidFill>
                  <a:prstClr val="black"/>
                </a:solidFill>
              </a:rPr>
              <a:pPr/>
              <a:t>10</a:t>
            </a:fld>
            <a:endParaRPr lang="en-US" dirty="0">
              <a:solidFill>
                <a:prstClr val="black"/>
              </a:solidFill>
            </a:endParaRPr>
          </a:p>
        </p:txBody>
      </p:sp>
    </p:spTree>
    <p:extLst>
      <p:ext uri="{BB962C8B-B14F-4D97-AF65-F5344CB8AC3E}">
        <p14:creationId xmlns:p14="http://schemas.microsoft.com/office/powerpoint/2010/main" val="1821606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Show link through National Careers</a:t>
            </a:r>
            <a:r>
              <a:rPr lang="en-GB" baseline="0" dirty="0"/>
              <a:t> Service for one area students are interested in </a:t>
            </a:r>
            <a:endParaRPr lang="en-GB" dirty="0"/>
          </a:p>
        </p:txBody>
      </p:sp>
      <p:sp>
        <p:nvSpPr>
          <p:cNvPr id="4" name="Slide Number Placeholder 3"/>
          <p:cNvSpPr>
            <a:spLocks noGrp="1"/>
          </p:cNvSpPr>
          <p:nvPr>
            <p:ph type="sldNum" sz="quarter" idx="10"/>
          </p:nvPr>
        </p:nvSpPr>
        <p:spPr/>
        <p:txBody>
          <a:bodyPr/>
          <a:lstStyle/>
          <a:p>
            <a:fld id="{B01DF47E-12AA-B542-95EF-52A7AE2A7823}"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523051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sz="1200" dirty="0">
                <a:solidFill>
                  <a:schemeClr val="dk1"/>
                </a:solidFill>
                <a:latin typeface="+mn-lt"/>
                <a:ea typeface="Calibri"/>
                <a:cs typeface="Calibri"/>
                <a:sym typeface="Calibri"/>
              </a:rPr>
              <a:t>Nevertheless, there are clearly a number of factors along the way that might help you to make better choices, for instance, being aware of your own values and interests as well as learning about career options through contacts and previous experience.</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 </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Ultimately, in an ever-changing world of work you will be more likely to achieve career success and satisfaction with a better insight into yourself and your options.</a:t>
            </a:r>
            <a:endParaRPr lang="en-GB" dirty="0"/>
          </a:p>
          <a:p>
            <a:pPr marL="0" marR="0" lvl="0" indent="0" algn="l" rtl="0">
              <a:lnSpc>
                <a:spcPct val="100000"/>
              </a:lnSpc>
              <a:spcBef>
                <a:spcPts val="0"/>
              </a:spcBef>
              <a:spcAft>
                <a:spcPts val="0"/>
              </a:spcAft>
              <a:buClr>
                <a:schemeClr val="dk1"/>
              </a:buClr>
              <a:buSzPts val="1200"/>
              <a:buFont typeface="Calibri"/>
              <a:buNone/>
            </a:pPr>
            <a:r>
              <a:rPr lang="en-GB" dirty="0"/>
              <a:t>Thinking about who you are, what you want and what brings you happiness and fulfilment will help you to identify and create a future you will love.</a:t>
            </a:r>
          </a:p>
          <a:p>
            <a:pPr marL="0" lvl="0" indent="0" algn="l" rtl="0">
              <a:spcBef>
                <a:spcPts val="0"/>
              </a:spcBef>
              <a:spcAft>
                <a:spcPts val="0"/>
              </a:spcAft>
              <a:buNone/>
            </a:pPr>
            <a:r>
              <a:rPr lang="en-GB" sz="1200" b="1" dirty="0">
                <a:solidFill>
                  <a:schemeClr val="dk1"/>
                </a:solidFill>
                <a:latin typeface="+mn-lt"/>
                <a:ea typeface="Calibri"/>
                <a:cs typeface="Calibri"/>
                <a:sym typeface="Calibri"/>
              </a:rPr>
              <a:t>In a working lifetime, you can expect to spend approximately 100,000 hours at work</a:t>
            </a:r>
            <a:r>
              <a:rPr lang="en-GB" sz="1200" dirty="0">
                <a:solidFill>
                  <a:schemeClr val="dk1"/>
                </a:solidFill>
                <a:latin typeface="+mn-lt"/>
                <a:ea typeface="Calibri"/>
                <a:cs typeface="Calibri"/>
                <a:sym typeface="Calibri"/>
              </a:rPr>
              <a:t>.</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 </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You may as well spend those hours doing something that you’ll enjoy, that will make you spring out of bed in the morning – or at least not make you want to hide under the covers and bolt the door!</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 </a:t>
            </a:r>
            <a:endParaRPr lang="en-GB" dirty="0"/>
          </a:p>
          <a:p>
            <a:pPr marL="0" lvl="0" indent="0" algn="l" rtl="0">
              <a:spcBef>
                <a:spcPts val="0"/>
              </a:spcBef>
              <a:spcAft>
                <a:spcPts val="0"/>
              </a:spcAft>
              <a:buNone/>
            </a:pPr>
            <a:r>
              <a:rPr lang="en-GB" sz="1200" dirty="0">
                <a:solidFill>
                  <a:schemeClr val="dk1"/>
                </a:solidFill>
                <a:latin typeface="+mn-lt"/>
                <a:ea typeface="Calibri"/>
                <a:cs typeface="Calibri"/>
                <a:sym typeface="Calibri"/>
              </a:rPr>
              <a:t>Work doesn’t have to be a chore or necessary evil to weigh you down. Basing your career around the things that you enjoy, that you are truly interested in and that energise and inspire you can turn ‘</a:t>
            </a:r>
            <a:r>
              <a:rPr lang="en-GB" sz="1200" i="1" dirty="0">
                <a:solidFill>
                  <a:schemeClr val="dk1"/>
                </a:solidFill>
                <a:latin typeface="+mn-lt"/>
                <a:ea typeface="Calibri"/>
                <a:cs typeface="Calibri"/>
                <a:sym typeface="Calibri"/>
              </a:rPr>
              <a:t>a</a:t>
            </a:r>
            <a:r>
              <a:rPr lang="en-GB" sz="1200" dirty="0">
                <a:solidFill>
                  <a:schemeClr val="dk1"/>
                </a:solidFill>
                <a:latin typeface="+mn-lt"/>
                <a:ea typeface="Calibri"/>
                <a:cs typeface="Calibri"/>
                <a:sym typeface="Calibri"/>
              </a:rPr>
              <a:t> job’ into your dream job making your working life enjoyable and fulfilling.</a:t>
            </a:r>
            <a:endParaRPr lang="en-GB" dirty="0"/>
          </a:p>
          <a:p>
            <a:pPr marL="0" marR="0" lvl="0" indent="0" algn="l" rtl="0">
              <a:lnSpc>
                <a:spcPct val="100000"/>
              </a:lnSpc>
              <a:spcBef>
                <a:spcPts val="0"/>
              </a:spcBef>
              <a:spcAft>
                <a:spcPts val="0"/>
              </a:spcAft>
              <a:buClr>
                <a:schemeClr val="dk1"/>
              </a:buClr>
              <a:buSzPts val="1200"/>
              <a:buFont typeface="Calibri"/>
              <a:buNone/>
            </a:pPr>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1DF47E-12AA-B542-95EF-52A7AE2A782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0077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t>5/7/2020</a:t>
            </a:fld>
            <a:endParaRPr lang="en-US"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pPr/>
              <a:t>5/7/2020</a:t>
            </a:fld>
            <a:endParaRPr lang="en-US" dirty="0"/>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5/7/2020</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02233"/>
            <a:ext cx="9144000" cy="2387600"/>
          </a:xfrm>
          <a:prstGeom prst="rect">
            <a:avLst/>
          </a:prstGeom>
        </p:spPr>
        <p:txBody>
          <a:bodyPr anchor="ctr"/>
          <a:lstStyle>
            <a:lvl1pPr algn="ctr">
              <a:defRPr sz="6000"/>
            </a:lvl1pPr>
          </a:lstStyle>
          <a:p>
            <a:r>
              <a:rPr lang="en-US"/>
              <a:t>Click to edit Master title style</a:t>
            </a:r>
          </a:p>
        </p:txBody>
      </p:sp>
      <p:sp>
        <p:nvSpPr>
          <p:cNvPr id="3" name="Subtitle 2"/>
          <p:cNvSpPr>
            <a:spLocks noGrp="1"/>
          </p:cNvSpPr>
          <p:nvPr>
            <p:ph type="subTitle" idx="1"/>
          </p:nvPr>
        </p:nvSpPr>
        <p:spPr>
          <a:xfrm>
            <a:off x="1524000" y="318190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Tree>
    <p:extLst>
      <p:ext uri="{BB962C8B-B14F-4D97-AF65-F5344CB8AC3E}">
        <p14:creationId xmlns:p14="http://schemas.microsoft.com/office/powerpoint/2010/main" val="3094194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t>5/7/2020</a:t>
            </a:fld>
            <a:endParaRPr lang="en-US" dirty="0"/>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Tree>
    <p:extLst>
      <p:ext uri="{BB962C8B-B14F-4D97-AF65-F5344CB8AC3E}">
        <p14:creationId xmlns:p14="http://schemas.microsoft.com/office/powerpoint/2010/main" val="2168620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dirty="0"/>
              <a:t>Click to edit Master title style</a:t>
            </a:r>
          </a:p>
        </p:txBody>
      </p:sp>
      <p:sp>
        <p:nvSpPr>
          <p:cNvPr id="7" name="Date Placeholder 6"/>
          <p:cNvSpPr>
            <a:spLocks noGrp="1"/>
          </p:cNvSpPr>
          <p:nvPr>
            <p:ph type="dt" sz="half" idx="10"/>
          </p:nvPr>
        </p:nvSpPr>
        <p:spPr/>
        <p:txBody>
          <a:bodyPr/>
          <a:lstStyle/>
          <a:p>
            <a:fld id="{C826F0D7-A08E-EF4A-A121-A48317DF3533}" type="datetimeFigureOut">
              <a:rPr lang="en-US" smtClean="0"/>
              <a:t>5/7/2020</a:t>
            </a:fld>
            <a:endParaRPr lang="en-US" dirty="0"/>
          </a:p>
        </p:txBody>
      </p:sp>
    </p:spTree>
    <p:extLst>
      <p:ext uri="{BB962C8B-B14F-4D97-AF65-F5344CB8AC3E}">
        <p14:creationId xmlns:p14="http://schemas.microsoft.com/office/powerpoint/2010/main" val="10751610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6889555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
        <p:nvSpPr>
          <p:cNvPr id="7"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Tree>
    <p:extLst>
      <p:ext uri="{BB962C8B-B14F-4D97-AF65-F5344CB8AC3E}">
        <p14:creationId xmlns:p14="http://schemas.microsoft.com/office/powerpoint/2010/main" val="35362796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901684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5733487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9435408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lvl1pPr>
              <a:defRPr b="1" spc="-150" baseline="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C826F0D7-A08E-EF4A-A121-A48317DF3533}" type="datetimeFigureOut">
              <a:rPr lang="en-US" smtClean="0">
                <a:solidFill>
                  <a:srgbClr val="000000">
                    <a:tint val="75000"/>
                  </a:srgbClr>
                </a:solidFill>
              </a:rPr>
              <a:pPr/>
              <a:t>5/7/2020</a:t>
            </a:fld>
            <a:endParaRPr lang="en-US" dirty="0">
              <a:solidFill>
                <a:srgbClr val="000000">
                  <a:tint val="75000"/>
                </a:srgbClr>
              </a:solidFill>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1EBF80ED-7CAB-1947-AEF3-BA88721F956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5742933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Title 4"/>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6" name="Date Placeholder 5"/>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7" name="Footer Placeholder 6"/>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8" name="Slide Number Placeholder 7"/>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3839383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9237961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6470376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16995773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dirty="0">
              <a:solidFill>
                <a:srgbClr val="000000"/>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B09843D3-577B-F148-B9AE-B1C90A43B404}" type="slidenum">
              <a:rPr lang="en-US" smtClean="0">
                <a:solidFill>
                  <a:srgbClr val="000000"/>
                </a:solidFill>
              </a:rPr>
              <a:pPr/>
              <a:t>‹#›</a:t>
            </a:fld>
            <a:endParaRPr lang="en-US" dirty="0">
              <a:solidFill>
                <a:srgbClr val="000000"/>
              </a:solidFill>
            </a:endParaRPr>
          </a:p>
        </p:txBody>
      </p:sp>
    </p:spTree>
    <p:extLst>
      <p:ext uri="{BB962C8B-B14F-4D97-AF65-F5344CB8AC3E}">
        <p14:creationId xmlns:p14="http://schemas.microsoft.com/office/powerpoint/2010/main" val="2786082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image" Target="../media/image5.pn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theme" Target="../theme/theme2.xml"/><Relationship Id="rId9" Type="http://schemas.openxmlformats.org/officeDocument/2006/relationships/image" Target="../media/image3.jpe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17.xml"/><Relationship Id="rId7" Type="http://schemas.openxmlformats.org/officeDocument/2006/relationships/image" Target="../media/image5.png"/><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1.png"/><Relationship Id="rId4" Type="http://schemas.openxmlformats.org/officeDocument/2006/relationships/theme" Target="../theme/theme3.xml"/><Relationship Id="rId9" Type="http://schemas.openxmlformats.org/officeDocument/2006/relationships/image" Target="../media/image3.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7.jp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9.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close up of a football ball&#10;&#10;Description automatically generated">
            <a:extLst>
              <a:ext uri="{FF2B5EF4-FFF2-40B4-BE49-F238E27FC236}">
                <a16:creationId xmlns:a16="http://schemas.microsoft.com/office/drawing/2014/main" id="{C33E743D-EC1A-4157-8391-1F8AC87EEE7E}"/>
              </a:ext>
            </a:extLst>
          </p:cNvPr>
          <p:cNvPicPr>
            <a:picLocks noChangeAspect="1"/>
          </p:cNvPicPr>
          <p:nvPr userDrawn="1"/>
        </p:nvPicPr>
        <p:blipFill rotWithShape="1">
          <a:blip r:embed="rId13"/>
          <a:srcRect l="30219" t="37338"/>
          <a:stretch/>
        </p:blipFill>
        <p:spPr>
          <a:xfrm rot="16200000">
            <a:off x="8264436" y="1493521"/>
            <a:ext cx="5421085" cy="2434043"/>
          </a:xfrm>
          <a:prstGeom prst="rect">
            <a:avLst/>
          </a:prstGeom>
        </p:spPr>
      </p:pic>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5/7/2020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0" name="Picture 9" descr="A picture containing clipart&#10;&#10;Description automatically generated">
            <a:extLst>
              <a:ext uri="{FF2B5EF4-FFF2-40B4-BE49-F238E27FC236}">
                <a16:creationId xmlns:a16="http://schemas.microsoft.com/office/drawing/2014/main" id="{D5910E54-2A98-42FB-B394-38514E3DCE5C}"/>
              </a:ext>
            </a:extLst>
          </p:cNvPr>
          <p:cNvPicPr>
            <a:picLocks noChangeAspect="1"/>
          </p:cNvPicPr>
          <p:nvPr userDrawn="1"/>
        </p:nvPicPr>
        <p:blipFill>
          <a:blip r:embed="rId14"/>
          <a:stretch>
            <a:fillRect/>
          </a:stretch>
        </p:blipFill>
        <p:spPr>
          <a:xfrm>
            <a:off x="444944" y="5817181"/>
            <a:ext cx="2177012" cy="823686"/>
          </a:xfrm>
          <a:prstGeom prst="rect">
            <a:avLst/>
          </a:prstGeom>
        </p:spPr>
      </p:pic>
      <p:pic>
        <p:nvPicPr>
          <p:cNvPr id="7" name="Picture 6">
            <a:extLst>
              <a:ext uri="{FF2B5EF4-FFF2-40B4-BE49-F238E27FC236}">
                <a16:creationId xmlns:a16="http://schemas.microsoft.com/office/drawing/2014/main" id="{88136809-9B14-40FF-BC9C-8E8B8F2CD4ED}"/>
              </a:ext>
            </a:extLst>
          </p:cNvPr>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9615070" y="5817181"/>
            <a:ext cx="2036999" cy="749712"/>
          </a:xfrm>
          <a:prstGeom prst="rect">
            <a:avLst/>
          </a:prstGeom>
          <a:noFill/>
          <a:ln>
            <a:noFill/>
          </a:ln>
        </p:spPr>
      </p:pic>
    </p:spTree>
    <p:extLst>
      <p:ext uri="{BB962C8B-B14F-4D97-AF65-F5344CB8AC3E}">
        <p14:creationId xmlns:p14="http://schemas.microsoft.com/office/powerpoint/2010/main" val="139707332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close up of a football ball&#10;&#10;Description automatically generated">
            <a:extLst>
              <a:ext uri="{FF2B5EF4-FFF2-40B4-BE49-F238E27FC236}">
                <a16:creationId xmlns:a16="http://schemas.microsoft.com/office/drawing/2014/main" id="{F1710C31-B759-4029-A79D-41255411E858}"/>
              </a:ext>
            </a:extLst>
          </p:cNvPr>
          <p:cNvPicPr>
            <a:picLocks noChangeAspect="1"/>
          </p:cNvPicPr>
          <p:nvPr userDrawn="1"/>
        </p:nvPicPr>
        <p:blipFill rotWithShape="1">
          <a:blip r:embed="rId5"/>
          <a:srcRect l="30219" t="37338"/>
          <a:stretch/>
        </p:blipFill>
        <p:spPr>
          <a:xfrm rot="16200000">
            <a:off x="8264436" y="1493521"/>
            <a:ext cx="5421085" cy="2434043"/>
          </a:xfrm>
          <a:prstGeom prst="rect">
            <a:avLst/>
          </a:prstGeom>
        </p:spPr>
      </p:pic>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5/7/2020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2" name="Picture 1"/>
          <p:cNvPicPr>
            <a:picLocks noChangeAspect="1"/>
          </p:cNvPicPr>
          <p:nvPr userDrawn="1"/>
        </p:nvPicPr>
        <p:blipFill rotWithShape="1">
          <a:blip r:embed="rId6">
            <a:extLst>
              <a:ext uri="{28A0092B-C50C-407E-A947-70E740481C1C}">
                <a14:useLocalDpi xmlns:a14="http://schemas.microsoft.com/office/drawing/2010/main" val="0"/>
              </a:ext>
            </a:extLst>
          </a:blip>
          <a:srcRect r="14789"/>
          <a:stretch/>
        </p:blipFill>
        <p:spPr>
          <a:xfrm>
            <a:off x="539005" y="5843759"/>
            <a:ext cx="9543250" cy="869369"/>
          </a:xfrm>
          <a:prstGeom prst="rect">
            <a:avLst/>
          </a:prstGeom>
        </p:spPr>
      </p:pic>
      <p:pic>
        <p:nvPicPr>
          <p:cNvPr id="9" name="Picture 8">
            <a:extLst>
              <a:ext uri="{FF2B5EF4-FFF2-40B4-BE49-F238E27FC236}">
                <a16:creationId xmlns:a16="http://schemas.microsoft.com/office/drawing/2014/main" id="{652784E6-0BC8-DB4E-85C5-40D160C2BA37}"/>
              </a:ext>
            </a:extLst>
          </p:cNvPr>
          <p:cNvPicPr>
            <a:picLocks noChangeAspect="1"/>
          </p:cNvPicPr>
          <p:nvPr userDrawn="1"/>
        </p:nvPicPr>
        <p:blipFill>
          <a:blip r:embed="rId7"/>
          <a:stretch>
            <a:fillRect/>
          </a:stretch>
        </p:blipFill>
        <p:spPr>
          <a:xfrm>
            <a:off x="10252656" y="6027972"/>
            <a:ext cx="1137209" cy="492101"/>
          </a:xfrm>
          <a:prstGeom prst="rect">
            <a:avLst/>
          </a:prstGeom>
        </p:spPr>
      </p:pic>
      <p:pic>
        <p:nvPicPr>
          <p:cNvPr id="6" name="Picture 5" descr="A picture containing clipart&#10;&#10;Description automatically generated">
            <a:extLst>
              <a:ext uri="{FF2B5EF4-FFF2-40B4-BE49-F238E27FC236}">
                <a16:creationId xmlns:a16="http://schemas.microsoft.com/office/drawing/2014/main" id="{BBD914C0-441D-4747-AECE-72607606484D}"/>
              </a:ext>
            </a:extLst>
          </p:cNvPr>
          <p:cNvPicPr>
            <a:picLocks noChangeAspect="1"/>
          </p:cNvPicPr>
          <p:nvPr userDrawn="1"/>
        </p:nvPicPr>
        <p:blipFill>
          <a:blip r:embed="rId8"/>
          <a:stretch>
            <a:fillRect/>
          </a:stretch>
        </p:blipFill>
        <p:spPr>
          <a:xfrm>
            <a:off x="1708448" y="4164434"/>
            <a:ext cx="3786192" cy="1432527"/>
          </a:xfrm>
          <a:prstGeom prst="rect">
            <a:avLst/>
          </a:prstGeom>
        </p:spPr>
      </p:pic>
      <p:pic>
        <p:nvPicPr>
          <p:cNvPr id="10" name="Picture 9">
            <a:extLst>
              <a:ext uri="{FF2B5EF4-FFF2-40B4-BE49-F238E27FC236}">
                <a16:creationId xmlns:a16="http://schemas.microsoft.com/office/drawing/2014/main" id="{7A4C26B8-8DA1-4DC1-B806-3D8035032C56}"/>
              </a:ext>
            </a:extLst>
          </p:cNvPr>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623571" y="4164434"/>
            <a:ext cx="3617709" cy="1231304"/>
          </a:xfrm>
          <a:prstGeom prst="rect">
            <a:avLst/>
          </a:prstGeom>
          <a:noFill/>
          <a:ln>
            <a:noFill/>
          </a:ln>
        </p:spPr>
      </p:pic>
    </p:spTree>
    <p:extLst>
      <p:ext uri="{BB962C8B-B14F-4D97-AF65-F5344CB8AC3E}">
        <p14:creationId xmlns:p14="http://schemas.microsoft.com/office/powerpoint/2010/main" val="204600597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4"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close up of a football ball&#10;&#10;Description automatically generated">
            <a:extLst>
              <a:ext uri="{FF2B5EF4-FFF2-40B4-BE49-F238E27FC236}">
                <a16:creationId xmlns:a16="http://schemas.microsoft.com/office/drawing/2014/main" id="{7F323D1E-A442-45E2-82C6-B623F3EF047E}"/>
              </a:ext>
            </a:extLst>
          </p:cNvPr>
          <p:cNvPicPr>
            <a:picLocks noChangeAspect="1"/>
          </p:cNvPicPr>
          <p:nvPr userDrawn="1"/>
        </p:nvPicPr>
        <p:blipFill rotWithShape="1">
          <a:blip r:embed="rId5"/>
          <a:srcRect l="30219" t="37338"/>
          <a:stretch/>
        </p:blipFill>
        <p:spPr>
          <a:xfrm rot="16200000">
            <a:off x="8264436" y="1493521"/>
            <a:ext cx="5421085" cy="2434043"/>
          </a:xfrm>
          <a:prstGeom prst="rect">
            <a:avLst/>
          </a:prstGeom>
        </p:spPr>
      </p:pic>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pPr/>
              <a:t>5/7/2020</a:t>
            </a:fld>
            <a:endParaRPr lang="en-US" dirty="0"/>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11" name="Picture 10">
            <a:extLst>
              <a:ext uri="{FF2B5EF4-FFF2-40B4-BE49-F238E27FC236}">
                <a16:creationId xmlns:a16="http://schemas.microsoft.com/office/drawing/2014/main" id="{27DDFCF1-4CE4-E84A-805D-D40A188E9820}"/>
              </a:ext>
            </a:extLst>
          </p:cNvPr>
          <p:cNvPicPr>
            <a:picLocks noChangeAspect="1"/>
          </p:cNvPicPr>
          <p:nvPr userDrawn="1"/>
        </p:nvPicPr>
        <p:blipFill rotWithShape="1">
          <a:blip r:embed="rId6"/>
          <a:srcRect l="1063" r="11765"/>
          <a:stretch/>
        </p:blipFill>
        <p:spPr>
          <a:xfrm>
            <a:off x="542612" y="5783995"/>
            <a:ext cx="9897452" cy="1018248"/>
          </a:xfrm>
          <a:prstGeom prst="rect">
            <a:avLst/>
          </a:prstGeom>
        </p:spPr>
      </p:pic>
      <p:pic>
        <p:nvPicPr>
          <p:cNvPr id="5" name="Picture 4">
            <a:extLst>
              <a:ext uri="{FF2B5EF4-FFF2-40B4-BE49-F238E27FC236}">
                <a16:creationId xmlns:a16="http://schemas.microsoft.com/office/drawing/2014/main" id="{A398207A-8CDF-9143-9F22-490B2EA5AA79}"/>
              </a:ext>
            </a:extLst>
          </p:cNvPr>
          <p:cNvPicPr>
            <a:picLocks noChangeAspect="1"/>
          </p:cNvPicPr>
          <p:nvPr userDrawn="1"/>
        </p:nvPicPr>
        <p:blipFill>
          <a:blip r:embed="rId7"/>
          <a:stretch>
            <a:fillRect/>
          </a:stretch>
        </p:blipFill>
        <p:spPr>
          <a:xfrm>
            <a:off x="10577853" y="6115433"/>
            <a:ext cx="930210" cy="402527"/>
          </a:xfrm>
          <a:prstGeom prst="rect">
            <a:avLst/>
          </a:prstGeom>
        </p:spPr>
      </p:pic>
      <p:pic>
        <p:nvPicPr>
          <p:cNvPr id="10" name="Picture 9" descr="A picture containing clipart&#10;&#10;Description automatically generated">
            <a:extLst>
              <a:ext uri="{FF2B5EF4-FFF2-40B4-BE49-F238E27FC236}">
                <a16:creationId xmlns:a16="http://schemas.microsoft.com/office/drawing/2014/main" id="{83801C86-551B-4D87-A482-30E21FF80393}"/>
              </a:ext>
            </a:extLst>
          </p:cNvPr>
          <p:cNvPicPr>
            <a:picLocks noChangeAspect="1"/>
          </p:cNvPicPr>
          <p:nvPr userDrawn="1"/>
        </p:nvPicPr>
        <p:blipFill>
          <a:blip r:embed="rId8"/>
          <a:stretch>
            <a:fillRect/>
          </a:stretch>
        </p:blipFill>
        <p:spPr>
          <a:xfrm>
            <a:off x="1708448" y="4164434"/>
            <a:ext cx="3786192" cy="1432527"/>
          </a:xfrm>
          <a:prstGeom prst="rect">
            <a:avLst/>
          </a:prstGeom>
        </p:spPr>
      </p:pic>
      <p:pic>
        <p:nvPicPr>
          <p:cNvPr id="9" name="Picture 8">
            <a:extLst>
              <a:ext uri="{FF2B5EF4-FFF2-40B4-BE49-F238E27FC236}">
                <a16:creationId xmlns:a16="http://schemas.microsoft.com/office/drawing/2014/main" id="{6C243AEA-19AD-4FE8-9FFE-5BD2926FF9EF}"/>
              </a:ext>
            </a:extLst>
          </p:cNvPr>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6623571" y="4164434"/>
            <a:ext cx="3617709" cy="1231304"/>
          </a:xfrm>
          <a:prstGeom prst="rect">
            <a:avLst/>
          </a:prstGeom>
          <a:noFill/>
          <a:ln>
            <a:noFill/>
          </a:ln>
        </p:spPr>
      </p:pic>
    </p:spTree>
    <p:extLst>
      <p:ext uri="{BB962C8B-B14F-4D97-AF65-F5344CB8AC3E}">
        <p14:creationId xmlns:p14="http://schemas.microsoft.com/office/powerpoint/2010/main" val="17052029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Lst>
  <p:txStyles>
    <p:titleStyle>
      <a:lvl1pPr algn="l" defTabSz="914400" rtl="0" eaLnBrk="1" latinLnBrk="0" hangingPunct="1">
        <a:lnSpc>
          <a:spcPct val="90000"/>
        </a:lnSpc>
        <a:spcBef>
          <a:spcPct val="0"/>
        </a:spcBef>
        <a:buNone/>
        <a:defRPr sz="4400" b="1" i="0" kern="1200" spc="-140" baseline="0">
          <a:solidFill>
            <a:srgbClr val="7030A0"/>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805554" y="-1472665"/>
            <a:ext cx="5970643" cy="6858000"/>
          </a:xfrm>
          <a:prstGeom prst="rect">
            <a:avLst/>
          </a:prstGeom>
        </p:spPr>
      </p:pic>
      <p:sp>
        <p:nvSpPr>
          <p:cNvPr id="3" name="Text Placeholder 2"/>
          <p:cNvSpPr>
            <a:spLocks noGrp="1"/>
          </p:cNvSpPr>
          <p:nvPr>
            <p:ph type="body" idx="1"/>
          </p:nvPr>
        </p:nvSpPr>
        <p:spPr>
          <a:xfrm>
            <a:off x="838200" y="1825625"/>
            <a:ext cx="10515600" cy="388319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10600" y="230188"/>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rial" charset="0"/>
              </a:defRPr>
            </a:lvl1pPr>
          </a:lstStyle>
          <a:p>
            <a:fld id="{C2C4C33D-B078-2E4D-900D-3DA5E5E4F2E0}" type="datetimeFigureOut">
              <a:rPr lang="en-US" smtClean="0">
                <a:solidFill>
                  <a:srgbClr val="000000">
                    <a:tint val="75000"/>
                  </a:srgbClr>
                </a:solidFill>
              </a:rPr>
              <a:pPr/>
              <a:t>5/7/2020</a:t>
            </a:fld>
            <a:endParaRPr lang="en-US" dirty="0">
              <a:solidFill>
                <a:srgbClr val="000000">
                  <a:tint val="75000"/>
                </a:srgbClr>
              </a:solidFill>
            </a:endParaRPr>
          </a:p>
        </p:txBody>
      </p:sp>
      <p:sp>
        <p:nvSpPr>
          <p:cNvPr id="13" name="Title Placeholder 12"/>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pic>
        <p:nvPicPr>
          <p:cNvPr id="14" name="Picture 13"/>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38200" y="5947707"/>
            <a:ext cx="2098014" cy="582563"/>
          </a:xfrm>
          <a:prstGeom prst="rect">
            <a:avLst/>
          </a:prstGeom>
        </p:spPr>
      </p:pic>
      <p:pic>
        <p:nvPicPr>
          <p:cNvPr id="15" name="Picture 14"/>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9134905" y="5928189"/>
            <a:ext cx="2306061" cy="558127"/>
          </a:xfrm>
          <a:prstGeom prst="rect">
            <a:avLst/>
          </a:prstGeom>
        </p:spPr>
      </p:pic>
    </p:spTree>
    <p:extLst>
      <p:ext uri="{BB962C8B-B14F-4D97-AF65-F5344CB8AC3E}">
        <p14:creationId xmlns:p14="http://schemas.microsoft.com/office/powerpoint/2010/main" val="741596938"/>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90000"/>
        </a:lnSpc>
        <a:spcBef>
          <a:spcPct val="0"/>
        </a:spcBef>
        <a:buNone/>
        <a:defRPr sz="4400" b="1" i="0" kern="1200" spc="-140" baseline="0">
          <a:solidFill>
            <a:schemeClr val="tx1"/>
          </a:solidFill>
          <a:latin typeface="Arial" charset="0"/>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b="0" i="0" kern="1200">
          <a:solidFill>
            <a:schemeClr val="tx1"/>
          </a:solidFill>
          <a:latin typeface="Arial" charset="0"/>
          <a:ea typeface="+mn-ea"/>
          <a:cs typeface="+mn-cs"/>
        </a:defRPr>
      </a:lvl1pPr>
      <a:lvl2pPr marL="685800" indent="-228600" algn="l" defTabSz="914400" rtl="0" eaLnBrk="1" latinLnBrk="0" hangingPunct="1">
        <a:lnSpc>
          <a:spcPct val="90000"/>
        </a:lnSpc>
        <a:spcBef>
          <a:spcPts val="500"/>
        </a:spcBef>
        <a:buFont typeface="Arial"/>
        <a:buChar char="•"/>
        <a:defRPr sz="2400" b="0" i="0" kern="1200">
          <a:solidFill>
            <a:schemeClr val="tx1"/>
          </a:solidFill>
          <a:latin typeface="Arial" charset="0"/>
          <a:ea typeface="+mn-ea"/>
          <a:cs typeface="+mn-cs"/>
        </a:defRPr>
      </a:lvl2pPr>
      <a:lvl3pPr marL="1143000" indent="-228600" algn="l" defTabSz="914400" rtl="0" eaLnBrk="1" latinLnBrk="0" hangingPunct="1">
        <a:lnSpc>
          <a:spcPct val="90000"/>
        </a:lnSpc>
        <a:spcBef>
          <a:spcPts val="500"/>
        </a:spcBef>
        <a:buFont typeface="Arial"/>
        <a:buChar char="•"/>
        <a:defRPr sz="2000" b="0" i="0" kern="1200">
          <a:solidFill>
            <a:schemeClr val="tx1"/>
          </a:solidFill>
          <a:latin typeface="Arial" charset="0"/>
          <a:ea typeface="+mn-ea"/>
          <a:cs typeface="+mn-cs"/>
        </a:defRPr>
      </a:lvl3pPr>
      <a:lvl4pPr marL="16002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4pPr>
      <a:lvl5pPr marL="2057400" indent="-228600" algn="l" defTabSz="914400" rtl="0" eaLnBrk="1" latinLnBrk="0" hangingPunct="1">
        <a:lnSpc>
          <a:spcPct val="90000"/>
        </a:lnSpc>
        <a:spcBef>
          <a:spcPts val="500"/>
        </a:spcBef>
        <a:buFont typeface="Arial"/>
        <a:buChar char="•"/>
        <a:defRPr sz="1800" b="0" i="0" kern="1200">
          <a:solidFill>
            <a:schemeClr val="tx1"/>
          </a:solidFill>
          <a:latin typeface="Arial"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1.png"/><Relationship Id="rId5" Type="http://schemas.openxmlformats.org/officeDocument/2006/relationships/image" Target="../media/image10.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png"/><Relationship Id="rId5" Type="http://schemas.openxmlformats.org/officeDocument/2006/relationships/image" Target="../media/image12.gif"/><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audio" Target="../media/media4.m4a"/><Relationship Id="rId7" Type="http://schemas.openxmlformats.org/officeDocument/2006/relationships/image" Target="../media/image13.png"/><Relationship Id="rId2" Type="http://schemas.microsoft.com/office/2007/relationships/media" Target="../media/media4.m4a"/><Relationship Id="rId1" Type="http://schemas.openxmlformats.org/officeDocument/2006/relationships/tags" Target="../tags/tag1.xml"/><Relationship Id="rId6" Type="http://schemas.openxmlformats.org/officeDocument/2006/relationships/image" Target="../media/image14.png"/><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5.png"/><Relationship Id="rId5" Type="http://schemas.openxmlformats.org/officeDocument/2006/relationships/hyperlink" Target="https://careerswales.gov.wales/buzzquiz/where-do-you-gain-your-energy-from" TargetMode="Externa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11.png"/><Relationship Id="rId2" Type="http://schemas.microsoft.com/office/2007/relationships/media" Target="../media/media7.m4a"/><Relationship Id="rId1" Type="http://schemas.openxmlformats.org/officeDocument/2006/relationships/video" Target="https://www.youtube.com/embed/syVH7YZzGgY?feature=oembed" TargetMode="External"/><Relationship Id="rId6" Type="http://schemas.openxmlformats.org/officeDocument/2006/relationships/hyperlink" Target="https://icould.com/stories/following-your-passions/" TargetMode="External"/><Relationship Id="rId5" Type="http://schemas.openxmlformats.org/officeDocument/2006/relationships/image" Target="../media/image16.jpe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1.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1.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2.xml"/><Relationship Id="rId7" Type="http://schemas.openxmlformats.org/officeDocument/2006/relationships/image" Target="../media/image18.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youtube.com/watch?v=ITJUQre19Mg" TargetMode="External"/><Relationship Id="rId5" Type="http://schemas.openxmlformats.org/officeDocument/2006/relationships/hyperlink" Target="https://icould.com/" TargetMode="External"/><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1.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1.png"/><Relationship Id="rId4" Type="http://schemas.openxmlformats.org/officeDocument/2006/relationships/image" Target="../media/image19.gif"/></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2.xml"/><Relationship Id="rId7" Type="http://schemas.openxmlformats.org/officeDocument/2006/relationships/image" Target="../media/image20.gi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s://docs.google.com/forms/d/1usUTccPnkKdimPuXXWiQM5LiLKqEonyysMgXOzhrg8g/prefill" TargetMode="External"/><Relationship Id="rId5" Type="http://schemas.openxmlformats.org/officeDocument/2006/relationships/hyperlink" Target="https://docs.google.com/forms/d/10L1V9iUWEPkT1XYcFByW7wN9cNf5ABRe_llNWLiiOus/prefill" TargetMode="External"/><Relationship Id="rId4"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2.xml"/><Relationship Id="rId7" Type="http://schemas.openxmlformats.org/officeDocument/2006/relationships/image" Target="../media/image22.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s://www.google.com/url?sa=i&amp;rct=j&amp;q=&amp;esrc=s&amp;source=images&amp;cd=&amp;ved=2ahUKEwi-uf-UuMvkAhW58uAKHe7DDwYQjRx6BAgBEAQ&amp;url=https://www.iconfinder.com/icons/110273/comment_talk_icon&amp;psig=AOvVaw1xDBq2Uql8Li4lGFlvomcf&amp;ust=1568383007274791" TargetMode="External"/><Relationship Id="rId5" Type="http://schemas.openxmlformats.org/officeDocument/2006/relationships/image" Target="../media/image21.png"/><Relationship Id="rId4" Type="http://schemas.openxmlformats.org/officeDocument/2006/relationships/hyperlink" Target="https://www.google.com/url?sa=i&amp;rct=j&amp;q=&amp;esrc=s&amp;source=images&amp;cd=&amp;ved=2ahUKEwj38bHTt8vkAhW15OAKHVoDCaEQjRx6BAgBEAQ&amp;url=https://www.iconfinder.com/icons/2058263/did_you_know_faq_find_out_help_question_question_mark_icon&amp;psig=AOvVaw1zqkfIJ-HtOoARLclbFQBN&amp;ust=156838287180052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65730" y="494680"/>
            <a:ext cx="4990454" cy="2387600"/>
          </a:xfrm>
        </p:spPr>
        <p:txBody>
          <a:bodyPr>
            <a:normAutofit fontScale="90000"/>
          </a:bodyPr>
          <a:lstStyle/>
          <a:p>
            <a:pPr algn="l"/>
            <a:r>
              <a:rPr lang="en-GB" sz="5300" dirty="0"/>
              <a:t>How to Plan Your </a:t>
            </a:r>
            <a:br>
              <a:rPr lang="en-GB" sz="5300" dirty="0"/>
            </a:br>
            <a:r>
              <a:rPr lang="en-GB" sz="5300" dirty="0"/>
              <a:t>Perfect Career </a:t>
            </a:r>
            <a:r>
              <a:rPr lang="en-GB" dirty="0"/>
              <a:t/>
            </a:r>
            <a:br>
              <a:rPr lang="en-GB" dirty="0"/>
            </a:br>
            <a:r>
              <a:rPr lang="en-GB" dirty="0"/>
              <a:t>				</a:t>
            </a:r>
          </a:p>
        </p:txBody>
      </p:sp>
      <p:sp>
        <p:nvSpPr>
          <p:cNvPr id="3" name="Subtitle 2"/>
          <p:cNvSpPr>
            <a:spLocks noGrp="1"/>
          </p:cNvSpPr>
          <p:nvPr>
            <p:ph type="subTitle" idx="1"/>
          </p:nvPr>
        </p:nvSpPr>
        <p:spPr>
          <a:xfrm>
            <a:off x="360793" y="3521001"/>
            <a:ext cx="9144000" cy="1655762"/>
          </a:xfrm>
        </p:spPr>
        <p:txBody>
          <a:bodyPr>
            <a:normAutofit/>
          </a:bodyPr>
          <a:lstStyle/>
          <a:p>
            <a:r>
              <a:rPr lang="en-GB" dirty="0"/>
              <a:t>A virtual lesson aimed at Y9- Y11</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4119" y="355196"/>
            <a:ext cx="4030842" cy="2687228"/>
          </a:xfrm>
          <a:prstGeom prst="rect">
            <a:avLst/>
          </a:prstGeom>
        </p:spPr>
      </p:pic>
      <p:pic>
        <p:nvPicPr>
          <p:cNvPr id="7" name="Audio 6">
            <a:hlinkClick r:id="" action="ppaction://media"/>
            <a:extLst>
              <a:ext uri="{FF2B5EF4-FFF2-40B4-BE49-F238E27FC236}">
                <a16:creationId xmlns:a16="http://schemas.microsoft.com/office/drawing/2014/main" id="{64CA0A36-2116-4E3F-A4DE-FA5C70DEB21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55009155"/>
      </p:ext>
    </p:extLst>
  </p:cSld>
  <p:clrMapOvr>
    <a:masterClrMapping/>
  </p:clrMapOvr>
  <mc:AlternateContent xmlns:mc="http://schemas.openxmlformats.org/markup-compatibility/2006" xmlns:p14="http://schemas.microsoft.com/office/powerpoint/2010/main">
    <mc:Choice Requires="p14">
      <p:transition spd="slow" p14:dur="2000" advTm="49171"/>
    </mc:Choice>
    <mc:Fallback xmlns="">
      <p:transition spd="slow" advTm="491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2425" y="1720215"/>
            <a:ext cx="10201275" cy="3883197"/>
          </a:xfrm>
          <a:solidFill>
            <a:schemeClr val="bg1"/>
          </a:solidFill>
        </p:spPr>
        <p:txBody>
          <a:bodyPr>
            <a:normAutofit/>
          </a:bodyPr>
          <a:lstStyle/>
          <a:p>
            <a:r>
              <a:rPr lang="en-GB" dirty="0"/>
              <a:t>Find roles or careers that inspire </a:t>
            </a:r>
          </a:p>
          <a:p>
            <a:pPr marL="0" indent="0">
              <a:buNone/>
            </a:pPr>
            <a:r>
              <a:rPr lang="en-GB" dirty="0"/>
              <a:t>   curiosity and offer scope for the future</a:t>
            </a:r>
          </a:p>
          <a:p>
            <a:endParaRPr lang="en-GB" dirty="0"/>
          </a:p>
          <a:p>
            <a:r>
              <a:rPr lang="en-GB" dirty="0"/>
              <a:t>Know about different skills, and reflect on your own top skills</a:t>
            </a:r>
          </a:p>
          <a:p>
            <a:pPr marL="0" indent="0">
              <a:buNone/>
            </a:pPr>
            <a:endParaRPr lang="en-GB" dirty="0"/>
          </a:p>
          <a:p>
            <a:r>
              <a:rPr lang="en-GB" dirty="0"/>
              <a:t>Understand the different factors involved with identifying and planning for a career that is right for you</a:t>
            </a:r>
          </a:p>
          <a:p>
            <a:endParaRPr lang="en-US" dirty="0"/>
          </a:p>
        </p:txBody>
      </p:sp>
      <p:sp>
        <p:nvSpPr>
          <p:cNvPr id="3" name="Title 2"/>
          <p:cNvSpPr>
            <a:spLocks noGrp="1"/>
          </p:cNvSpPr>
          <p:nvPr>
            <p:ph type="title"/>
          </p:nvPr>
        </p:nvSpPr>
        <p:spPr>
          <a:xfrm>
            <a:off x="309562" y="223520"/>
            <a:ext cx="10515600" cy="1325563"/>
          </a:xfrm>
        </p:spPr>
        <p:txBody>
          <a:bodyPr/>
          <a:lstStyle/>
          <a:p>
            <a:r>
              <a:rPr lang="en-US" dirty="0"/>
              <a:t>After this session you </a:t>
            </a:r>
            <a:br>
              <a:rPr lang="en-US" dirty="0"/>
            </a:br>
            <a:r>
              <a:rPr lang="en-US" dirty="0"/>
              <a:t>will be able to:</a:t>
            </a:r>
          </a:p>
        </p:txBody>
      </p:sp>
      <p:pic>
        <p:nvPicPr>
          <p:cNvPr id="5" name="Picture 4" descr="A close up of a logo&#10;&#10;Description automatically generated">
            <a:extLst>
              <a:ext uri="{FF2B5EF4-FFF2-40B4-BE49-F238E27FC236}">
                <a16:creationId xmlns:a16="http://schemas.microsoft.com/office/drawing/2014/main" id="{25A683D6-20F4-486E-8A7A-4F6AAC13D5AB}"/>
              </a:ext>
            </a:extLst>
          </p:cNvPr>
          <p:cNvPicPr>
            <a:picLocks noChangeAspect="1"/>
          </p:cNvPicPr>
          <p:nvPr/>
        </p:nvPicPr>
        <p:blipFill>
          <a:blip r:embed="rId5"/>
          <a:stretch>
            <a:fillRect/>
          </a:stretch>
        </p:blipFill>
        <p:spPr>
          <a:xfrm>
            <a:off x="6977207" y="-851939"/>
            <a:ext cx="5090967" cy="5090967"/>
          </a:xfrm>
          <a:prstGeom prst="rect">
            <a:avLst/>
          </a:prstGeom>
        </p:spPr>
      </p:pic>
      <p:pic>
        <p:nvPicPr>
          <p:cNvPr id="7" name="Audio 6">
            <a:hlinkClick r:id="" action="ppaction://media"/>
            <a:extLst>
              <a:ext uri="{FF2B5EF4-FFF2-40B4-BE49-F238E27FC236}">
                <a16:creationId xmlns:a16="http://schemas.microsoft.com/office/drawing/2014/main" id="{ECB3EC63-E0D1-420A-95B8-8A78056A6EB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129251853"/>
      </p:ext>
    </p:extLst>
  </p:cSld>
  <p:clrMapOvr>
    <a:masterClrMapping/>
  </p:clrMapOvr>
  <mc:AlternateContent xmlns:mc="http://schemas.openxmlformats.org/markup-compatibility/2006" xmlns:p14="http://schemas.microsoft.com/office/powerpoint/2010/main">
    <mc:Choice Requires="p14">
      <p:transition spd="slow" p14:dur="2000" advTm="42133"/>
    </mc:Choice>
    <mc:Fallback xmlns="">
      <p:transition spd="slow" advTm="421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p:cNvGrpSpPr/>
          <p:nvPr/>
        </p:nvGrpSpPr>
        <p:grpSpPr>
          <a:xfrm>
            <a:off x="5195446" y="1143501"/>
            <a:ext cx="3445121" cy="5452505"/>
            <a:chOff x="5499049" y="997709"/>
            <a:chExt cx="3058295" cy="5134320"/>
          </a:xfrm>
        </p:grpSpPr>
        <p:pic>
          <p:nvPicPr>
            <p:cNvPr id="45" name="Google Shape;816;p71"/>
            <p:cNvPicPr preferRelativeResize="0"/>
            <p:nvPr/>
          </p:nvPicPr>
          <p:blipFill rotWithShape="1">
            <a:blip r:embed="rId5">
              <a:alphaModFix/>
            </a:blip>
            <a:srcRect/>
            <a:stretch/>
          </p:blipFill>
          <p:spPr>
            <a:xfrm>
              <a:off x="5499049" y="997709"/>
              <a:ext cx="2036192" cy="2237756"/>
            </a:xfrm>
            <a:prstGeom prst="rect">
              <a:avLst/>
            </a:prstGeom>
            <a:noFill/>
            <a:ln>
              <a:noFill/>
            </a:ln>
          </p:spPr>
        </p:pic>
        <p:pic>
          <p:nvPicPr>
            <p:cNvPr id="46" name="Google Shape;817;p71"/>
            <p:cNvPicPr preferRelativeResize="0"/>
            <p:nvPr/>
          </p:nvPicPr>
          <p:blipFill rotWithShape="1">
            <a:blip r:embed="rId6">
              <a:alphaModFix/>
            </a:blip>
            <a:srcRect/>
            <a:stretch/>
          </p:blipFill>
          <p:spPr>
            <a:xfrm>
              <a:off x="6687535" y="1260867"/>
              <a:ext cx="1704731" cy="1711440"/>
            </a:xfrm>
            <a:prstGeom prst="rect">
              <a:avLst/>
            </a:prstGeom>
            <a:noFill/>
            <a:ln>
              <a:noFill/>
            </a:ln>
          </p:spPr>
        </p:pic>
        <p:pic>
          <p:nvPicPr>
            <p:cNvPr id="47" name="Google Shape;818;p71"/>
            <p:cNvPicPr preferRelativeResize="0"/>
            <p:nvPr/>
          </p:nvPicPr>
          <p:blipFill rotWithShape="1">
            <a:blip r:embed="rId6">
              <a:alphaModFix/>
            </a:blip>
            <a:srcRect/>
            <a:stretch/>
          </p:blipFill>
          <p:spPr>
            <a:xfrm>
              <a:off x="5665432" y="1974970"/>
              <a:ext cx="1704731" cy="1711440"/>
            </a:xfrm>
            <a:prstGeom prst="rect">
              <a:avLst/>
            </a:prstGeom>
            <a:noFill/>
            <a:ln>
              <a:noFill/>
            </a:ln>
          </p:spPr>
        </p:pic>
        <p:pic>
          <p:nvPicPr>
            <p:cNvPr id="48" name="Google Shape;819;p71"/>
            <p:cNvPicPr preferRelativeResize="0"/>
            <p:nvPr/>
          </p:nvPicPr>
          <p:blipFill rotWithShape="1">
            <a:blip r:embed="rId5">
              <a:alphaModFix/>
            </a:blip>
            <a:srcRect/>
            <a:stretch/>
          </p:blipFill>
          <p:spPr>
            <a:xfrm>
              <a:off x="6521152" y="1711812"/>
              <a:ext cx="2036192" cy="2237756"/>
            </a:xfrm>
            <a:prstGeom prst="rect">
              <a:avLst/>
            </a:prstGeom>
            <a:noFill/>
            <a:ln>
              <a:noFill/>
            </a:ln>
          </p:spPr>
        </p:pic>
        <p:pic>
          <p:nvPicPr>
            <p:cNvPr id="49" name="Google Shape;820;p71"/>
            <p:cNvPicPr preferRelativeResize="0"/>
            <p:nvPr/>
          </p:nvPicPr>
          <p:blipFill rotWithShape="1">
            <a:blip r:embed="rId5">
              <a:alphaModFix/>
            </a:blip>
            <a:srcRect/>
            <a:stretch/>
          </p:blipFill>
          <p:spPr>
            <a:xfrm>
              <a:off x="5501170" y="2425915"/>
              <a:ext cx="2036192" cy="2237756"/>
            </a:xfrm>
            <a:prstGeom prst="rect">
              <a:avLst/>
            </a:prstGeom>
            <a:noFill/>
            <a:ln>
              <a:noFill/>
            </a:ln>
          </p:spPr>
        </p:pic>
        <p:pic>
          <p:nvPicPr>
            <p:cNvPr id="50" name="Google Shape;821;p71"/>
            <p:cNvPicPr preferRelativeResize="0"/>
            <p:nvPr/>
          </p:nvPicPr>
          <p:blipFill rotWithShape="1">
            <a:blip r:embed="rId6">
              <a:alphaModFix/>
            </a:blip>
            <a:srcRect/>
            <a:stretch/>
          </p:blipFill>
          <p:spPr>
            <a:xfrm>
              <a:off x="6691777" y="2689073"/>
              <a:ext cx="1704731" cy="1711440"/>
            </a:xfrm>
            <a:prstGeom prst="rect">
              <a:avLst/>
            </a:prstGeom>
            <a:noFill/>
            <a:ln>
              <a:noFill/>
            </a:ln>
          </p:spPr>
        </p:pic>
        <p:pic>
          <p:nvPicPr>
            <p:cNvPr id="51" name="Google Shape;822;p71"/>
            <p:cNvPicPr preferRelativeResize="0"/>
            <p:nvPr/>
          </p:nvPicPr>
          <p:blipFill rotWithShape="1">
            <a:blip r:embed="rId6">
              <a:alphaModFix/>
            </a:blip>
            <a:srcRect/>
            <a:stretch/>
          </p:blipFill>
          <p:spPr>
            <a:xfrm>
              <a:off x="5673916" y="3423252"/>
              <a:ext cx="1704731" cy="1711440"/>
            </a:xfrm>
            <a:prstGeom prst="rect">
              <a:avLst/>
            </a:prstGeom>
            <a:noFill/>
            <a:ln>
              <a:noFill/>
            </a:ln>
          </p:spPr>
        </p:pic>
        <p:pic>
          <p:nvPicPr>
            <p:cNvPr id="52" name="Google Shape;823;p71"/>
            <p:cNvPicPr preferRelativeResize="0"/>
            <p:nvPr/>
          </p:nvPicPr>
          <p:blipFill rotWithShape="1">
            <a:blip r:embed="rId5">
              <a:alphaModFix/>
            </a:blip>
            <a:srcRect/>
            <a:stretch/>
          </p:blipFill>
          <p:spPr>
            <a:xfrm>
              <a:off x="6519031" y="3160094"/>
              <a:ext cx="2036192" cy="2237756"/>
            </a:xfrm>
            <a:prstGeom prst="rect">
              <a:avLst/>
            </a:prstGeom>
            <a:noFill/>
            <a:ln>
              <a:noFill/>
            </a:ln>
          </p:spPr>
        </p:pic>
        <p:pic>
          <p:nvPicPr>
            <p:cNvPr id="53" name="Google Shape;824;p71"/>
            <p:cNvPicPr preferRelativeResize="0"/>
            <p:nvPr/>
          </p:nvPicPr>
          <p:blipFill rotWithShape="1">
            <a:blip r:embed="rId5">
              <a:alphaModFix/>
            </a:blip>
            <a:srcRect/>
            <a:stretch/>
          </p:blipFill>
          <p:spPr>
            <a:xfrm>
              <a:off x="5514966" y="3894273"/>
              <a:ext cx="2036192" cy="2237756"/>
            </a:xfrm>
            <a:prstGeom prst="rect">
              <a:avLst/>
            </a:prstGeom>
            <a:noFill/>
            <a:ln>
              <a:noFill/>
            </a:ln>
          </p:spPr>
        </p:pic>
        <p:pic>
          <p:nvPicPr>
            <p:cNvPr id="54" name="Google Shape;825;p71"/>
            <p:cNvPicPr preferRelativeResize="0"/>
            <p:nvPr/>
          </p:nvPicPr>
          <p:blipFill rotWithShape="1">
            <a:blip r:embed="rId6">
              <a:alphaModFix/>
            </a:blip>
            <a:srcRect/>
            <a:stretch/>
          </p:blipFill>
          <p:spPr>
            <a:xfrm>
              <a:off x="6677746" y="4159276"/>
              <a:ext cx="1704731" cy="1711440"/>
            </a:xfrm>
            <a:prstGeom prst="rect">
              <a:avLst/>
            </a:prstGeom>
            <a:noFill/>
            <a:ln>
              <a:noFill/>
            </a:ln>
          </p:spPr>
        </p:pic>
      </p:grpSp>
      <p:sp>
        <p:nvSpPr>
          <p:cNvPr id="55" name="Google Shape;828;p71"/>
          <p:cNvSpPr txBox="1"/>
          <p:nvPr/>
        </p:nvSpPr>
        <p:spPr>
          <a:xfrm>
            <a:off x="1491229" y="2923855"/>
            <a:ext cx="3509887" cy="120032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2600" dirty="0">
                <a:solidFill>
                  <a:schemeClr val="dk1"/>
                </a:solidFill>
                <a:latin typeface="Arial" panose="020B0604020202020204" pitchFamily="34" charset="0"/>
                <a:ea typeface="Calibri"/>
                <a:cs typeface="Arial" panose="020B0604020202020204" pitchFamily="34" charset="0"/>
                <a:sym typeface="Calibri"/>
              </a:rPr>
              <a:t>A career decision can be made up of many different things…</a:t>
            </a:r>
            <a:endParaRPr sz="2600" dirty="0">
              <a:solidFill>
                <a:schemeClr val="dk1"/>
              </a:solidFill>
              <a:latin typeface="Arial" panose="020B0604020202020204" pitchFamily="34" charset="0"/>
              <a:ea typeface="Calibri"/>
              <a:cs typeface="Arial" panose="020B0604020202020204" pitchFamily="34" charset="0"/>
              <a:sym typeface="Calibri"/>
            </a:endParaRPr>
          </a:p>
        </p:txBody>
      </p:sp>
      <p:sp>
        <p:nvSpPr>
          <p:cNvPr id="59" name="Title 2"/>
          <p:cNvSpPr txBox="1">
            <a:spLocks/>
          </p:cNvSpPr>
          <p:nvPr/>
        </p:nvSpPr>
        <p:spPr>
          <a:xfrm>
            <a:off x="180658" y="7745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dirty="0"/>
              <a:t>Finding your perfect career</a:t>
            </a:r>
          </a:p>
        </p:txBody>
      </p:sp>
      <p:pic>
        <p:nvPicPr>
          <p:cNvPr id="6" name="Audio 5">
            <a:hlinkClick r:id="" action="ppaction://media"/>
            <a:extLst>
              <a:ext uri="{FF2B5EF4-FFF2-40B4-BE49-F238E27FC236}">
                <a16:creationId xmlns:a16="http://schemas.microsoft.com/office/drawing/2014/main" id="{6BD243C9-2FE1-47F3-8002-C536849ACEE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817977631"/>
      </p:ext>
    </p:extLst>
  </p:cSld>
  <p:clrMapOvr>
    <a:masterClrMapping/>
  </p:clrMapOvr>
  <mc:AlternateContent xmlns:mc="http://schemas.openxmlformats.org/markup-compatibility/2006" xmlns:p14="http://schemas.microsoft.com/office/powerpoint/2010/main">
    <mc:Choice Requires="p14">
      <p:transition spd="slow" p14:dur="2000" advTm="52920"/>
    </mc:Choice>
    <mc:Fallback xmlns="">
      <p:transition spd="slow" advTm="52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616698" y="1627728"/>
            <a:ext cx="2575302" cy="42306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4" name="Group 43"/>
          <p:cNvGrpSpPr/>
          <p:nvPr/>
        </p:nvGrpSpPr>
        <p:grpSpPr>
          <a:xfrm>
            <a:off x="773403" y="1071967"/>
            <a:ext cx="4354218" cy="5342151"/>
            <a:chOff x="555002" y="883987"/>
            <a:chExt cx="4354218" cy="5342151"/>
          </a:xfrm>
        </p:grpSpPr>
        <p:pic>
          <p:nvPicPr>
            <p:cNvPr id="12" name="Picture 11"/>
            <p:cNvPicPr>
              <a:picLocks noChangeAspect="1"/>
            </p:cNvPicPr>
            <p:nvPr/>
          </p:nvPicPr>
          <p:blipFill rotWithShape="1">
            <a:blip r:embed="rId6" cstate="print">
              <a:extLst>
                <a:ext uri="{28A0092B-C50C-407E-A947-70E740481C1C}">
                  <a14:useLocalDpi xmlns:a14="http://schemas.microsoft.com/office/drawing/2010/main" val="0"/>
                </a:ext>
              </a:extLst>
            </a:blip>
            <a:srcRect l="18346" t="10996" r="18210" b="11470"/>
            <a:stretch/>
          </p:blipFill>
          <p:spPr>
            <a:xfrm>
              <a:off x="555002" y="883987"/>
              <a:ext cx="4354218" cy="5342151"/>
            </a:xfrm>
            <a:prstGeom prst="rect">
              <a:avLst/>
            </a:prstGeom>
          </p:spPr>
        </p:pic>
        <p:sp>
          <p:nvSpPr>
            <p:cNvPr id="27" name="TextBox 26"/>
            <p:cNvSpPr txBox="1"/>
            <p:nvPr/>
          </p:nvSpPr>
          <p:spPr>
            <a:xfrm flipH="1">
              <a:off x="1771022" y="3370396"/>
              <a:ext cx="190674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Your skills</a:t>
              </a:r>
            </a:p>
          </p:txBody>
        </p:sp>
        <p:sp>
          <p:nvSpPr>
            <p:cNvPr id="35" name="TextBox 34"/>
            <p:cNvSpPr txBox="1"/>
            <p:nvPr/>
          </p:nvSpPr>
          <p:spPr>
            <a:xfrm flipH="1">
              <a:off x="2877882" y="4234042"/>
              <a:ext cx="1906740" cy="64633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Your personal circumstances</a:t>
              </a:r>
            </a:p>
          </p:txBody>
        </p:sp>
        <p:sp>
          <p:nvSpPr>
            <p:cNvPr id="36" name="TextBox 35"/>
            <p:cNvSpPr txBox="1"/>
            <p:nvPr/>
          </p:nvSpPr>
          <p:spPr>
            <a:xfrm flipH="1">
              <a:off x="2877882" y="2371502"/>
              <a:ext cx="190674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Your interests</a:t>
              </a:r>
            </a:p>
          </p:txBody>
        </p:sp>
        <p:sp>
          <p:nvSpPr>
            <p:cNvPr id="37" name="TextBox 36"/>
            <p:cNvSpPr txBox="1"/>
            <p:nvPr/>
          </p:nvSpPr>
          <p:spPr>
            <a:xfrm flipH="1">
              <a:off x="813673" y="4234042"/>
              <a:ext cx="1737246" cy="64633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What motivates you</a:t>
              </a:r>
            </a:p>
          </p:txBody>
        </p:sp>
        <p:sp>
          <p:nvSpPr>
            <p:cNvPr id="38" name="TextBox 37"/>
            <p:cNvSpPr txBox="1"/>
            <p:nvPr/>
          </p:nvSpPr>
          <p:spPr>
            <a:xfrm flipH="1">
              <a:off x="714912" y="2365534"/>
              <a:ext cx="1906740"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Your values</a:t>
              </a:r>
            </a:p>
          </p:txBody>
        </p:sp>
      </p:grpSp>
      <p:grpSp>
        <p:nvGrpSpPr>
          <p:cNvPr id="43" name="Group 42"/>
          <p:cNvGrpSpPr/>
          <p:nvPr/>
        </p:nvGrpSpPr>
        <p:grpSpPr>
          <a:xfrm>
            <a:off x="5634639" y="2070661"/>
            <a:ext cx="6055501" cy="3281693"/>
            <a:chOff x="4909219" y="2006220"/>
            <a:chExt cx="6055501" cy="3281693"/>
          </a:xfrm>
        </p:grpSpPr>
        <p:pic>
          <p:nvPicPr>
            <p:cNvPr id="13" name="Picture 12"/>
            <p:cNvPicPr>
              <a:picLocks noChangeAspect="1"/>
            </p:cNvPicPr>
            <p:nvPr/>
          </p:nvPicPr>
          <p:blipFill rotWithShape="1">
            <a:blip r:embed="rId7" cstate="print">
              <a:extLst>
                <a:ext uri="{28A0092B-C50C-407E-A947-70E740481C1C}">
                  <a14:useLocalDpi xmlns:a14="http://schemas.microsoft.com/office/drawing/2010/main" val="0"/>
                </a:ext>
              </a:extLst>
            </a:blip>
            <a:srcRect l="11263" t="30122" r="10528" b="31311"/>
            <a:stretch/>
          </p:blipFill>
          <p:spPr>
            <a:xfrm>
              <a:off x="4909219" y="2006220"/>
              <a:ext cx="6055501" cy="3281693"/>
            </a:xfrm>
            <a:prstGeom prst="rect">
              <a:avLst/>
            </a:prstGeom>
          </p:spPr>
        </p:pic>
        <p:sp>
          <p:nvSpPr>
            <p:cNvPr id="34" name="TextBox 33"/>
            <p:cNvSpPr txBox="1"/>
            <p:nvPr/>
          </p:nvSpPr>
          <p:spPr>
            <a:xfrm flipH="1">
              <a:off x="6134789" y="4313281"/>
              <a:ext cx="1201454" cy="64633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The industry</a:t>
              </a:r>
            </a:p>
          </p:txBody>
        </p:sp>
        <p:sp>
          <p:nvSpPr>
            <p:cNvPr id="39" name="TextBox 38"/>
            <p:cNvSpPr txBox="1"/>
            <p:nvPr/>
          </p:nvSpPr>
          <p:spPr>
            <a:xfrm>
              <a:off x="5565864" y="3615280"/>
              <a:ext cx="2219732" cy="646331"/>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The work environment</a:t>
              </a:r>
            </a:p>
          </p:txBody>
        </p:sp>
        <p:sp>
          <p:nvSpPr>
            <p:cNvPr id="40" name="TextBox 39"/>
            <p:cNvSpPr txBox="1"/>
            <p:nvPr/>
          </p:nvSpPr>
          <p:spPr>
            <a:xfrm>
              <a:off x="8442240" y="4126550"/>
              <a:ext cx="1317051" cy="369332"/>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Location</a:t>
              </a:r>
            </a:p>
          </p:txBody>
        </p:sp>
        <p:sp>
          <p:nvSpPr>
            <p:cNvPr id="41" name="TextBox 40"/>
            <p:cNvSpPr txBox="1"/>
            <p:nvPr/>
          </p:nvSpPr>
          <p:spPr>
            <a:xfrm>
              <a:off x="8342557" y="2734355"/>
              <a:ext cx="1495337" cy="877163"/>
            </a:xfrm>
            <a:prstGeom prst="rect">
              <a:avLst/>
            </a:prstGeom>
            <a:noFill/>
          </p:spPr>
          <p:txBody>
            <a:bodyPr wrap="square" rtlCol="0">
              <a:spAutoFit/>
            </a:bodyPr>
            <a:lstStyle/>
            <a:p>
              <a:pPr algn="ctr"/>
              <a:r>
                <a:rPr lang="en-GB" sz="1700" dirty="0">
                  <a:latin typeface="Arial" panose="020B0604020202020204" pitchFamily="34" charset="0"/>
                  <a:cs typeface="Arial" panose="020B0604020202020204" pitchFamily="34" charset="0"/>
                </a:rPr>
                <a:t>The career development opportunities</a:t>
              </a:r>
            </a:p>
          </p:txBody>
        </p:sp>
        <p:sp>
          <p:nvSpPr>
            <p:cNvPr id="42" name="TextBox 41"/>
            <p:cNvSpPr txBox="1"/>
            <p:nvPr/>
          </p:nvSpPr>
          <p:spPr>
            <a:xfrm>
              <a:off x="6084785" y="2328676"/>
              <a:ext cx="1177934" cy="1200329"/>
            </a:xfrm>
            <a:prstGeom prst="rect">
              <a:avLst/>
            </a:prstGeom>
            <a:noFill/>
          </p:spPr>
          <p:txBody>
            <a:bodyPr wrap="square" rtlCol="0">
              <a:spAutoFit/>
            </a:bodyPr>
            <a:lstStyle/>
            <a:p>
              <a:pPr algn="ctr"/>
              <a:r>
                <a:rPr lang="en-GB" dirty="0">
                  <a:latin typeface="Arial" panose="020B0604020202020204" pitchFamily="34" charset="0"/>
                  <a:cs typeface="Arial" panose="020B0604020202020204" pitchFamily="34" charset="0"/>
                </a:rPr>
                <a:t>How much money you get</a:t>
              </a:r>
            </a:p>
          </p:txBody>
        </p:sp>
      </p:grpSp>
      <p:sp>
        <p:nvSpPr>
          <p:cNvPr id="2" name="TextBox 1"/>
          <p:cNvSpPr txBox="1"/>
          <p:nvPr/>
        </p:nvSpPr>
        <p:spPr>
          <a:xfrm>
            <a:off x="416345" y="1536179"/>
            <a:ext cx="1231458" cy="523220"/>
          </a:xfrm>
          <a:prstGeom prst="rect">
            <a:avLst/>
          </a:prstGeom>
          <a:solidFill>
            <a:srgbClr val="7030A0"/>
          </a:solidFill>
        </p:spPr>
        <p:txBody>
          <a:bodyPr wrap="square" rtlCol="0">
            <a:spAutoFit/>
          </a:bodyPr>
          <a:lstStyle/>
          <a:p>
            <a:pPr algn="ctr"/>
            <a:r>
              <a:rPr lang="en-GB" sz="2800" b="1" dirty="0">
                <a:solidFill>
                  <a:schemeClr val="bg1"/>
                </a:solidFill>
              </a:rPr>
              <a:t>YOU</a:t>
            </a:r>
          </a:p>
        </p:txBody>
      </p:sp>
      <p:sp>
        <p:nvSpPr>
          <p:cNvPr id="18" name="TextBox 17"/>
          <p:cNvSpPr txBox="1"/>
          <p:nvPr/>
        </p:nvSpPr>
        <p:spPr>
          <a:xfrm>
            <a:off x="7285115" y="1526988"/>
            <a:ext cx="2564051" cy="523220"/>
          </a:xfrm>
          <a:prstGeom prst="rect">
            <a:avLst/>
          </a:prstGeom>
          <a:noFill/>
          <a:ln w="19050">
            <a:solidFill>
              <a:schemeClr val="accent1"/>
            </a:solidFill>
          </a:ln>
        </p:spPr>
        <p:txBody>
          <a:bodyPr wrap="square" rtlCol="0">
            <a:spAutoFit/>
          </a:bodyPr>
          <a:lstStyle/>
          <a:p>
            <a:pPr algn="ctr"/>
            <a:r>
              <a:rPr lang="en-GB" sz="2800" b="1" dirty="0">
                <a:solidFill>
                  <a:srgbClr val="7030A0"/>
                </a:solidFill>
              </a:rPr>
              <a:t>THE CAREER</a:t>
            </a:r>
          </a:p>
        </p:txBody>
      </p:sp>
      <p:sp>
        <p:nvSpPr>
          <p:cNvPr id="20" name="Title 2"/>
          <p:cNvSpPr txBox="1">
            <a:spLocks/>
          </p:cNvSpPr>
          <p:nvPr/>
        </p:nvSpPr>
        <p:spPr>
          <a:xfrm>
            <a:off x="180658" y="5840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dirty="0"/>
              <a:t>Finding your perfect career</a:t>
            </a:r>
          </a:p>
        </p:txBody>
      </p:sp>
      <p:sp>
        <p:nvSpPr>
          <p:cNvPr id="4" name="TextBox 3">
            <a:extLst>
              <a:ext uri="{FF2B5EF4-FFF2-40B4-BE49-F238E27FC236}">
                <a16:creationId xmlns:a16="http://schemas.microsoft.com/office/drawing/2014/main" id="{0929CBD0-C7CA-4ABF-AB4D-50A179801F1F}"/>
              </a:ext>
            </a:extLst>
          </p:cNvPr>
          <p:cNvSpPr txBox="1"/>
          <p:nvPr/>
        </p:nvSpPr>
        <p:spPr>
          <a:xfrm>
            <a:off x="3949970" y="5521475"/>
            <a:ext cx="4829556" cy="1015663"/>
          </a:xfrm>
          <a:prstGeom prst="rect">
            <a:avLst/>
          </a:prstGeom>
          <a:solidFill>
            <a:schemeClr val="accent5">
              <a:lumMod val="40000"/>
              <a:lumOff val="60000"/>
            </a:schemeClr>
          </a:solidFill>
          <a:ln w="38100">
            <a:solidFill>
              <a:srgbClr val="7030A0"/>
            </a:solidFill>
          </a:ln>
        </p:spPr>
        <p:txBody>
          <a:bodyPr wrap="square" rtlCol="0">
            <a:spAutoFit/>
          </a:bodyPr>
          <a:lstStyle/>
          <a:p>
            <a:r>
              <a:rPr lang="en-GB" sz="2000" dirty="0"/>
              <a:t>We’re going to be thinking about some of these factors today to help you find a career that’s a perfect match for you.</a:t>
            </a:r>
          </a:p>
        </p:txBody>
      </p:sp>
      <p:pic>
        <p:nvPicPr>
          <p:cNvPr id="5" name="Audio 4">
            <a:hlinkClick r:id="" action="ppaction://media"/>
            <a:extLst>
              <a:ext uri="{FF2B5EF4-FFF2-40B4-BE49-F238E27FC236}">
                <a16:creationId xmlns:a16="http://schemas.microsoft.com/office/drawing/2014/main" id="{4DB1A0E3-544D-4284-B517-C46E5C050DB5}"/>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969214231"/>
      </p:ext>
    </p:extLst>
  </p:cSld>
  <p:clrMapOvr>
    <a:masterClrMapping/>
  </p:clrMapOvr>
  <mc:AlternateContent xmlns:mc="http://schemas.openxmlformats.org/markup-compatibility/2006" xmlns:p14="http://schemas.microsoft.com/office/powerpoint/2010/main">
    <mc:Choice Requires="p14">
      <p:transition spd="slow" p14:dur="2000" advTm="106463"/>
    </mc:Choice>
    <mc:Fallback xmlns="">
      <p:transition spd="slow" advTm="1064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35" presetClass="path" presetSubtype="0" decel="50000" fill="hold" nodeType="clickEffect">
                                  <p:stCondLst>
                                    <p:cond delay="0"/>
                                  </p:stCondLst>
                                  <p:childTnLst>
                                    <p:animMotion origin="layout" path="M 0.15481 -4.07407E-6 L -0.09519 -4.07407E-6 " pathEditMode="relative" rAng="0" ptsTypes="AA">
                                      <p:cBhvr>
                                        <p:cTn id="10" dur="2000" spd="-100000" fill="hold"/>
                                        <p:tgtEl>
                                          <p:spTgt spid="44"/>
                                        </p:tgtEl>
                                        <p:attrNameLst>
                                          <p:attrName>ppt_x</p:attrName>
                                          <p:attrName>ppt_y</p:attrName>
                                        </p:attrNameLst>
                                      </p:cBhvr>
                                      <p:rCtr x="-12500" y="0"/>
                                    </p:animMotion>
                                  </p:childTnLst>
                                </p:cTn>
                              </p:par>
                              <p:par>
                                <p:cTn id="11" presetID="63" presetClass="path" presetSubtype="0" decel="50000" fill="hold" nodeType="withEffect">
                                  <p:stCondLst>
                                    <p:cond delay="0"/>
                                  </p:stCondLst>
                                  <p:childTnLst>
                                    <p:animMotion origin="layout" path="M 1.04167E-6 4.44444E-6 L 0.25 4.44444E-6 " pathEditMode="relative" rAng="0" ptsTypes="AA">
                                      <p:cBhvr>
                                        <p:cTn id="12" dur="2000" spd="-100000" fill="hold"/>
                                        <p:tgtEl>
                                          <p:spTgt spid="43"/>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16961" y="1861418"/>
            <a:ext cx="9265520" cy="3579898"/>
          </a:xfrm>
          <a:solidFill>
            <a:schemeClr val="bg1"/>
          </a:solidFill>
        </p:spPr>
        <p:txBody>
          <a:bodyPr>
            <a:normAutofit fontScale="92500"/>
          </a:bodyPr>
          <a:lstStyle/>
          <a:p>
            <a:pPr marL="0" indent="0">
              <a:buNone/>
            </a:pPr>
            <a:r>
              <a:rPr lang="en-GB" dirty="0"/>
              <a:t>Firstly we’re going to be thinking about your skills and how they can impact on your career choice. </a:t>
            </a:r>
          </a:p>
          <a:p>
            <a:pPr marL="0" indent="0">
              <a:buNone/>
            </a:pPr>
            <a:r>
              <a:rPr lang="en-GB" dirty="0">
                <a:solidFill>
                  <a:schemeClr val="accent2"/>
                </a:solidFill>
              </a:rPr>
              <a:t>A skill can be defined as the ability to do something well. </a:t>
            </a:r>
          </a:p>
          <a:p>
            <a:pPr marL="0" indent="0">
              <a:buNone/>
            </a:pPr>
            <a:r>
              <a:rPr lang="en-GB" dirty="0"/>
              <a:t>Some skills we might be naturally good and others might take a lot of effort to develop. Skills are also strengthened through practice. People often look for careers that use their top skills. </a:t>
            </a:r>
          </a:p>
          <a:p>
            <a:pPr marL="0" indent="0">
              <a:buNone/>
            </a:pPr>
            <a:r>
              <a:rPr lang="en-GB" dirty="0"/>
              <a:t>Do you know what your top skills are? </a:t>
            </a:r>
          </a:p>
          <a:p>
            <a:pPr marL="0" indent="0">
              <a:buNone/>
            </a:pPr>
            <a:r>
              <a:rPr lang="en-GB" dirty="0"/>
              <a:t>	Complete the </a:t>
            </a:r>
            <a:r>
              <a:rPr lang="en-GB" b="1" dirty="0"/>
              <a:t>activity 1 </a:t>
            </a:r>
            <a:r>
              <a:rPr lang="en-GB" dirty="0"/>
              <a:t>on your worksheet to find out</a:t>
            </a:r>
          </a:p>
        </p:txBody>
      </p:sp>
      <p:sp>
        <p:nvSpPr>
          <p:cNvPr id="3" name="Title 2"/>
          <p:cNvSpPr>
            <a:spLocks noGrp="1"/>
          </p:cNvSpPr>
          <p:nvPr>
            <p:ph type="title"/>
          </p:nvPr>
        </p:nvSpPr>
        <p:spPr>
          <a:xfrm>
            <a:off x="76200" y="365125"/>
            <a:ext cx="9738359" cy="1325563"/>
          </a:xfrm>
          <a:solidFill>
            <a:schemeClr val="bg1"/>
          </a:solidFill>
        </p:spPr>
        <p:txBody>
          <a:bodyPr>
            <a:normAutofit/>
          </a:bodyPr>
          <a:lstStyle/>
          <a:p>
            <a:r>
              <a:rPr lang="en-GB" dirty="0"/>
              <a:t>Activity 1 : What are your top skills? </a:t>
            </a:r>
          </a:p>
        </p:txBody>
      </p:sp>
      <p:pic>
        <p:nvPicPr>
          <p:cNvPr id="4" name="Audio 3">
            <a:hlinkClick r:id="" action="ppaction://media"/>
            <a:extLst>
              <a:ext uri="{FF2B5EF4-FFF2-40B4-BE49-F238E27FC236}">
                <a16:creationId xmlns:a16="http://schemas.microsoft.com/office/drawing/2014/main" id="{D8918958-9B71-4EF7-BCE0-E5C57E7097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656605243"/>
      </p:ext>
    </p:extLst>
  </p:cSld>
  <p:clrMapOvr>
    <a:masterClrMapping/>
  </p:clrMapOvr>
  <mc:AlternateContent xmlns:mc="http://schemas.openxmlformats.org/markup-compatibility/2006" xmlns:p14="http://schemas.microsoft.com/office/powerpoint/2010/main">
    <mc:Choice Requires="p14">
      <p:transition spd="slow" p14:dur="2000" advTm="75790"/>
    </mc:Choice>
    <mc:Fallback xmlns="">
      <p:transition spd="slow" advTm="757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04800" y="1124912"/>
            <a:ext cx="10515600" cy="1325563"/>
          </a:xfrm>
        </p:spPr>
        <p:txBody>
          <a:bodyPr/>
          <a:lstStyle/>
          <a:p>
            <a:r>
              <a:rPr lang="en-GB" dirty="0"/>
              <a:t>Activity 2: What makes you tick?</a:t>
            </a:r>
          </a:p>
        </p:txBody>
      </p:sp>
      <p:sp>
        <p:nvSpPr>
          <p:cNvPr id="6" name="Rectangle 5">
            <a:extLst>
              <a:ext uri="{FF2B5EF4-FFF2-40B4-BE49-F238E27FC236}">
                <a16:creationId xmlns:a16="http://schemas.microsoft.com/office/drawing/2014/main" id="{166593AA-380D-4BC1-B9FE-EAA2C005C69A}"/>
              </a:ext>
            </a:extLst>
          </p:cNvPr>
          <p:cNvSpPr/>
          <p:nvPr/>
        </p:nvSpPr>
        <p:spPr>
          <a:xfrm>
            <a:off x="828675" y="2283425"/>
            <a:ext cx="11363325" cy="3477875"/>
          </a:xfrm>
          <a:prstGeom prst="rect">
            <a:avLst/>
          </a:prstGeom>
          <a:solidFill>
            <a:schemeClr val="bg1"/>
          </a:solidFill>
        </p:spPr>
        <p:txBody>
          <a:bodyPr wrap="square">
            <a:spAutoFit/>
          </a:bodyPr>
          <a:lstStyle/>
          <a:p>
            <a:r>
              <a:rPr lang="en-GB" sz="2000" dirty="0">
                <a:solidFill>
                  <a:srgbClr val="1F1F1F"/>
                </a:solidFill>
                <a:latin typeface="Arial" panose="020B0604020202020204" pitchFamily="34" charset="0"/>
              </a:rPr>
              <a:t>Try this short online quiz which will help you discover:</a:t>
            </a:r>
          </a:p>
          <a:p>
            <a:pPr>
              <a:buFont typeface="Arial" panose="020B0604020202020204" pitchFamily="34" charset="0"/>
              <a:buChar char="•"/>
            </a:pPr>
            <a:r>
              <a:rPr lang="en-GB" sz="2000" dirty="0">
                <a:solidFill>
                  <a:srgbClr val="1F1F1F"/>
                </a:solidFill>
                <a:latin typeface="Arial" panose="020B0604020202020204" pitchFamily="34" charset="0"/>
              </a:rPr>
              <a:t>Your strengths and what makes you tick </a:t>
            </a:r>
          </a:p>
          <a:p>
            <a:pPr>
              <a:buFont typeface="Arial" panose="020B0604020202020204" pitchFamily="34" charset="0"/>
              <a:buChar char="•"/>
            </a:pPr>
            <a:r>
              <a:rPr lang="en-GB" sz="2000" dirty="0">
                <a:solidFill>
                  <a:srgbClr val="1F1F1F"/>
                </a:solidFill>
                <a:latin typeface="Arial" panose="020B0604020202020204" pitchFamily="34" charset="0"/>
              </a:rPr>
              <a:t>Some jobs linked to your personality type</a:t>
            </a:r>
          </a:p>
          <a:p>
            <a:pPr>
              <a:buFont typeface="Arial" panose="020B0604020202020204" pitchFamily="34" charset="0"/>
              <a:buChar char="•"/>
            </a:pPr>
            <a:r>
              <a:rPr lang="en-GB" sz="2000" dirty="0">
                <a:solidFill>
                  <a:srgbClr val="1F1F1F"/>
                </a:solidFill>
                <a:latin typeface="Arial" panose="020B0604020202020204" pitchFamily="34" charset="0"/>
              </a:rPr>
              <a:t>Which celebrities share your personality type</a:t>
            </a:r>
          </a:p>
          <a:p>
            <a:r>
              <a:rPr lang="en-GB" sz="2000" dirty="0">
                <a:solidFill>
                  <a:srgbClr val="323232"/>
                </a:solidFill>
                <a:latin typeface="Arial" panose="020B0604020202020204" pitchFamily="34" charset="0"/>
              </a:rPr>
              <a:t>There are 16 possible results - each connects to an animal.</a:t>
            </a:r>
          </a:p>
          <a:p>
            <a:r>
              <a:rPr lang="en-GB" sz="2000" dirty="0">
                <a:solidFill>
                  <a:srgbClr val="323232"/>
                </a:solidFill>
                <a:latin typeface="Arial" panose="020B0604020202020204" pitchFamily="34" charset="0"/>
              </a:rPr>
              <a:t>Find out which animal your personality type connects to:</a:t>
            </a:r>
          </a:p>
          <a:p>
            <a:r>
              <a:rPr lang="en-GB" sz="2000" b="1" dirty="0">
                <a:solidFill>
                  <a:srgbClr val="FFFFFF"/>
                </a:solidFill>
                <a:latin typeface="Arial" panose="020B0604020202020204" pitchFamily="34" charset="0"/>
                <a:hlinkClick r:id="rId5" tooltip="Link to Take the Buzz Quiz"/>
              </a:rPr>
              <a:t>Take the Buzz Quiz</a:t>
            </a:r>
            <a:endParaRPr lang="en-GB" sz="2000" b="1" dirty="0">
              <a:solidFill>
                <a:srgbClr val="FFFFFF"/>
              </a:solidFill>
              <a:latin typeface="Arial" panose="020B0604020202020204" pitchFamily="34" charset="0"/>
            </a:endParaRPr>
          </a:p>
          <a:p>
            <a:endParaRPr lang="en-GB" sz="2000" b="1" dirty="0">
              <a:solidFill>
                <a:srgbClr val="FFFFFF"/>
              </a:solidFill>
              <a:latin typeface="Arial" panose="020B0604020202020204" pitchFamily="34" charset="0"/>
            </a:endParaRPr>
          </a:p>
          <a:p>
            <a:r>
              <a:rPr lang="en-GB" sz="2000" dirty="0">
                <a:solidFill>
                  <a:srgbClr val="323232"/>
                </a:solidFill>
                <a:latin typeface="Arial" panose="020B0604020202020204" pitchFamily="34" charset="0"/>
              </a:rPr>
              <a:t>After you have completed the quiz, use the links to explore related job areas and download the PDF for your future reference. </a:t>
            </a:r>
          </a:p>
          <a:p>
            <a:r>
              <a:rPr lang="en-GB" sz="2000" dirty="0">
                <a:solidFill>
                  <a:srgbClr val="323232"/>
                </a:solidFill>
                <a:latin typeface="Arial" panose="020B0604020202020204" pitchFamily="34" charset="0"/>
              </a:rPr>
              <a:t>The Buzz personality profile was developed by </a:t>
            </a:r>
            <a:r>
              <a:rPr lang="en-GB" sz="2000" dirty="0" smtClean="0">
                <a:solidFill>
                  <a:srgbClr val="323232"/>
                </a:solidFill>
                <a:latin typeface="Arial" panose="020B0604020202020204" pitchFamily="34" charset="0"/>
              </a:rPr>
              <a:t>iCould </a:t>
            </a:r>
            <a:r>
              <a:rPr lang="en-GB" sz="2000" dirty="0">
                <a:solidFill>
                  <a:srgbClr val="323232"/>
                </a:solidFill>
                <a:latin typeface="Arial" panose="020B0604020202020204" pitchFamily="34" charset="0"/>
              </a:rPr>
              <a:t>partner David Hodgson</a:t>
            </a:r>
            <a:endParaRPr lang="en-GB" sz="2000" b="0" i="0" u="none" strike="noStrike" dirty="0">
              <a:solidFill>
                <a:srgbClr val="323232"/>
              </a:solidFill>
              <a:effectLst/>
              <a:latin typeface="Arial" panose="020B0604020202020204" pitchFamily="34" charset="0"/>
            </a:endParaRPr>
          </a:p>
        </p:txBody>
      </p:sp>
      <p:pic>
        <p:nvPicPr>
          <p:cNvPr id="9" name="Picture 8">
            <a:extLst>
              <a:ext uri="{FF2B5EF4-FFF2-40B4-BE49-F238E27FC236}">
                <a16:creationId xmlns:a16="http://schemas.microsoft.com/office/drawing/2014/main" id="{F79A80AC-E54C-4CF1-8000-B37EA6291357}"/>
              </a:ext>
            </a:extLst>
          </p:cNvPr>
          <p:cNvPicPr>
            <a:picLocks noChangeAspect="1"/>
          </p:cNvPicPr>
          <p:nvPr/>
        </p:nvPicPr>
        <p:blipFill>
          <a:blip r:embed="rId6"/>
          <a:stretch>
            <a:fillRect/>
          </a:stretch>
        </p:blipFill>
        <p:spPr>
          <a:xfrm>
            <a:off x="0" y="101739"/>
            <a:ext cx="12192000" cy="1276582"/>
          </a:xfrm>
          <a:prstGeom prst="rect">
            <a:avLst/>
          </a:prstGeom>
        </p:spPr>
      </p:pic>
      <p:pic>
        <p:nvPicPr>
          <p:cNvPr id="4" name="Audio 3">
            <a:hlinkClick r:id="" action="ppaction://media"/>
            <a:extLst>
              <a:ext uri="{FF2B5EF4-FFF2-40B4-BE49-F238E27FC236}">
                <a16:creationId xmlns:a16="http://schemas.microsoft.com/office/drawing/2014/main" id="{1BDC1D31-DEC0-4CDE-8A79-3439316EA9B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962979441"/>
      </p:ext>
    </p:extLst>
  </p:cSld>
  <p:clrMapOvr>
    <a:masterClrMapping/>
  </p:clrMapOvr>
  <mc:AlternateContent xmlns:mc="http://schemas.openxmlformats.org/markup-compatibility/2006" xmlns:p14="http://schemas.microsoft.com/office/powerpoint/2010/main">
    <mc:Choice Requires="p14">
      <p:transition spd="slow" p14:dur="2000" advTm="92514"/>
    </mc:Choice>
    <mc:Fallback xmlns="">
      <p:transition spd="slow" advTm="925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Following your passions">
            <a:hlinkClick r:id="" action="ppaction://media"/>
            <a:extLst>
              <a:ext uri="{FF2B5EF4-FFF2-40B4-BE49-F238E27FC236}">
                <a16:creationId xmlns:a16="http://schemas.microsoft.com/office/drawing/2014/main" id="{E48D6ABE-3971-4E4E-AF92-613105551D40}"/>
              </a:ext>
            </a:extLst>
          </p:cNvPr>
          <p:cNvPicPr>
            <a:picLocks noGrp="1" noRot="1" noChangeAspect="1"/>
          </p:cNvPicPr>
          <p:nvPr>
            <p:ph idx="1"/>
            <a:videoFile r:link="rId1"/>
          </p:nvPr>
        </p:nvPicPr>
        <p:blipFill>
          <a:blip r:embed="rId5"/>
          <a:stretch>
            <a:fillRect/>
          </a:stretch>
        </p:blipFill>
        <p:spPr>
          <a:xfrm>
            <a:off x="3467709" y="474980"/>
            <a:ext cx="8724291" cy="4907915"/>
          </a:xfrm>
          <a:prstGeom prst="rect">
            <a:avLst/>
          </a:prstGeom>
        </p:spPr>
      </p:pic>
      <p:sp>
        <p:nvSpPr>
          <p:cNvPr id="3" name="Title 2">
            <a:extLst>
              <a:ext uri="{FF2B5EF4-FFF2-40B4-BE49-F238E27FC236}">
                <a16:creationId xmlns:a16="http://schemas.microsoft.com/office/drawing/2014/main" id="{4629AA6F-7530-431B-909B-0053AEDF40F8}"/>
              </a:ext>
            </a:extLst>
          </p:cNvPr>
          <p:cNvSpPr>
            <a:spLocks noGrp="1"/>
          </p:cNvSpPr>
          <p:nvPr>
            <p:ph type="title"/>
          </p:nvPr>
        </p:nvSpPr>
        <p:spPr>
          <a:xfrm>
            <a:off x="196189" y="2418397"/>
            <a:ext cx="3271520" cy="1325563"/>
          </a:xfrm>
        </p:spPr>
        <p:txBody>
          <a:bodyPr>
            <a:noAutofit/>
          </a:bodyPr>
          <a:lstStyle/>
          <a:p>
            <a:r>
              <a:rPr lang="en-GB" sz="3600" dirty="0"/>
              <a:t>Video </a:t>
            </a:r>
            <a:r>
              <a:rPr lang="en-GB" sz="2000" b="0" dirty="0"/>
              <a:t/>
            </a:r>
            <a:br>
              <a:rPr lang="en-GB" sz="2000" b="0" dirty="0"/>
            </a:br>
            <a:r>
              <a:rPr lang="en-GB" sz="2000" b="0" dirty="0"/>
              <a:t/>
            </a:r>
            <a:br>
              <a:rPr lang="en-GB" sz="2000" b="0" dirty="0"/>
            </a:br>
            <a:r>
              <a:rPr lang="en-GB" sz="2400" b="0" dirty="0">
                <a:solidFill>
                  <a:schemeClr val="tx1"/>
                </a:solidFill>
              </a:rPr>
              <a:t>Watch this video of people of people speaking about their careers  and answer the following questions:</a:t>
            </a:r>
            <a:br>
              <a:rPr lang="en-GB" sz="2400" b="0" dirty="0">
                <a:solidFill>
                  <a:schemeClr val="tx1"/>
                </a:solidFill>
              </a:rPr>
            </a:br>
            <a:r>
              <a:rPr lang="en-GB" sz="2400" b="0" dirty="0">
                <a:solidFill>
                  <a:schemeClr val="tx1"/>
                </a:solidFill>
              </a:rPr>
              <a:t/>
            </a:r>
            <a:br>
              <a:rPr lang="en-GB" sz="2400" b="0" dirty="0">
                <a:solidFill>
                  <a:schemeClr val="tx1"/>
                </a:solidFill>
              </a:rPr>
            </a:br>
            <a:r>
              <a:rPr lang="en-GB" sz="2400" b="0" dirty="0">
                <a:solidFill>
                  <a:schemeClr val="tx1"/>
                </a:solidFill>
              </a:rPr>
              <a:t>- What reason do the speakers give for choosing their career?</a:t>
            </a:r>
            <a:br>
              <a:rPr lang="en-GB" sz="2400" b="0" dirty="0">
                <a:solidFill>
                  <a:schemeClr val="tx1"/>
                </a:solidFill>
              </a:rPr>
            </a:br>
            <a:r>
              <a:rPr lang="en-GB" sz="2400" b="0" dirty="0">
                <a:solidFill>
                  <a:schemeClr val="tx1"/>
                </a:solidFill>
              </a:rPr>
              <a:t>- What do they enjoy about their jobs?</a:t>
            </a:r>
            <a:br>
              <a:rPr lang="en-GB" sz="2400" b="0" dirty="0">
                <a:solidFill>
                  <a:schemeClr val="tx1"/>
                </a:solidFill>
              </a:rPr>
            </a:br>
            <a:r>
              <a:rPr lang="en-GB" sz="2400" b="0" dirty="0">
                <a:solidFill>
                  <a:schemeClr val="tx1"/>
                </a:solidFill>
              </a:rPr>
              <a:t>- Which of the job roles mentioned, interests me most?</a:t>
            </a:r>
          </a:p>
        </p:txBody>
      </p:sp>
      <p:sp>
        <p:nvSpPr>
          <p:cNvPr id="2" name="Rectangle 1">
            <a:extLst>
              <a:ext uri="{FF2B5EF4-FFF2-40B4-BE49-F238E27FC236}">
                <a16:creationId xmlns:a16="http://schemas.microsoft.com/office/drawing/2014/main" id="{50AEAF42-7FDD-4A05-81D2-8A0971855746}"/>
              </a:ext>
            </a:extLst>
          </p:cNvPr>
          <p:cNvSpPr/>
          <p:nvPr/>
        </p:nvSpPr>
        <p:spPr>
          <a:xfrm>
            <a:off x="3467709" y="5577959"/>
            <a:ext cx="5705823" cy="369332"/>
          </a:xfrm>
          <a:prstGeom prst="rect">
            <a:avLst/>
          </a:prstGeom>
        </p:spPr>
        <p:txBody>
          <a:bodyPr wrap="square">
            <a:spAutoFit/>
          </a:bodyPr>
          <a:lstStyle/>
          <a:p>
            <a:r>
              <a:rPr lang="en-GB" dirty="0">
                <a:hlinkClick r:id="rId6"/>
              </a:rPr>
              <a:t>https://icould.com/stories/following-your-passions/</a:t>
            </a:r>
            <a:r>
              <a:rPr lang="en-GB" dirty="0"/>
              <a:t> </a:t>
            </a:r>
          </a:p>
        </p:txBody>
      </p:sp>
      <p:pic>
        <p:nvPicPr>
          <p:cNvPr id="8" name="Audio 7">
            <a:hlinkClick r:id="" action="ppaction://media"/>
            <a:extLst>
              <a:ext uri="{FF2B5EF4-FFF2-40B4-BE49-F238E27FC236}">
                <a16:creationId xmlns:a16="http://schemas.microsoft.com/office/drawing/2014/main" id="{FF76E935-BA06-450E-AE87-08FDDB3DFAD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862366731"/>
      </p:ext>
    </p:extLst>
  </p:cSld>
  <p:clrMapOvr>
    <a:masterClrMapping/>
  </p:clrMapOvr>
  <mc:AlternateContent xmlns:mc="http://schemas.openxmlformats.org/markup-compatibility/2006" xmlns:p14="http://schemas.microsoft.com/office/powerpoint/2010/main">
    <mc:Choice Requires="p14">
      <p:transition spd="slow" p14:dur="2000" advTm="97578"/>
    </mc:Choice>
    <mc:Fallback xmlns="">
      <p:transition spd="slow" advTm="97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audio isNarration="1">
              <p:cMediaNode vol="80000" showWhenStopped="0">
                <p:cTn id="17" fill="hold" display="0">
                  <p:stCondLst>
                    <p:cond delay="indefinite"/>
                  </p:stCondLst>
                  <p:endCondLst>
                    <p:cond evt="onStopAudio" delay="0">
                      <p:tgtEl>
                        <p:sldTgt/>
                      </p:tgtEl>
                    </p:cond>
                  </p:endCondLst>
                </p:cTn>
                <p:tgtEl>
                  <p:spTgt spid="8"/>
                </p:tgtEl>
              </p:cMediaNode>
            </p:audio>
          </p:childTnLst>
        </p:cTn>
      </p:par>
    </p:tnLst>
  </p:timing>
  <p:extLst>
    <p:ext uri="{E180D4A7-C9FB-4DFB-919C-405C955672EB}">
      <p14:showEvtLst xmlns:p14="http://schemas.microsoft.com/office/powerpoint/2010/main">
        <p14:triggerEvt type="onClick" time="54947" objId="4"/>
        <p14:triggerEvt type="onClick" time="56276" objId="4"/>
      </p14:showEvtLst>
    </p:ext>
  </p:extLs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6225" y="373592"/>
            <a:ext cx="3133725" cy="5924549"/>
          </a:xfrm>
        </p:spPr>
        <p:txBody>
          <a:bodyPr>
            <a:normAutofit fontScale="77500" lnSpcReduction="20000"/>
          </a:bodyPr>
          <a:lstStyle/>
          <a:p>
            <a:pPr marL="0" indent="0">
              <a:buNone/>
            </a:pPr>
            <a:r>
              <a:rPr lang="en-GB" sz="4200" b="1" dirty="0">
                <a:solidFill>
                  <a:srgbClr val="7030A0"/>
                </a:solidFill>
              </a:rPr>
              <a:t>What types of careers are there? </a:t>
            </a:r>
          </a:p>
          <a:p>
            <a:pPr marL="0" indent="0">
              <a:buNone/>
            </a:pPr>
            <a:endParaRPr lang="en-GB" dirty="0"/>
          </a:p>
          <a:p>
            <a:pPr marL="0" indent="0">
              <a:buNone/>
            </a:pPr>
            <a:r>
              <a:rPr lang="en-GB" dirty="0"/>
              <a:t>Here’s an example of different groups of jobs called job sectors. </a:t>
            </a:r>
          </a:p>
          <a:p>
            <a:pPr marL="0" indent="0">
              <a:buNone/>
            </a:pPr>
            <a:endParaRPr lang="en-GB" b="1" dirty="0"/>
          </a:p>
          <a:p>
            <a:pPr marL="0" indent="0">
              <a:buNone/>
            </a:pPr>
            <a:r>
              <a:rPr lang="en-GB" b="1" dirty="0"/>
              <a:t>Think: </a:t>
            </a:r>
          </a:p>
          <a:p>
            <a:pPr marL="0" indent="0">
              <a:buNone/>
            </a:pPr>
            <a:r>
              <a:rPr lang="en-GB" dirty="0"/>
              <a:t>What sectors do people you know work in such as family or friends?</a:t>
            </a:r>
          </a:p>
          <a:p>
            <a:pPr marL="0" indent="0">
              <a:buNone/>
            </a:pPr>
            <a:r>
              <a:rPr lang="en-GB" dirty="0"/>
              <a:t>Are there any that particularly appeal to you? </a:t>
            </a:r>
          </a:p>
          <a:p>
            <a:pPr marL="0" indent="0">
              <a:buNone/>
            </a:pPr>
            <a:r>
              <a:rPr lang="en-GB" dirty="0"/>
              <a:t>Which sectors could use the top skills you have identified?</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4172" y="0"/>
            <a:ext cx="8160279" cy="66717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Audio 3">
            <a:hlinkClick r:id="" action="ppaction://media"/>
            <a:extLst>
              <a:ext uri="{FF2B5EF4-FFF2-40B4-BE49-F238E27FC236}">
                <a16:creationId xmlns:a16="http://schemas.microsoft.com/office/drawing/2014/main" id="{8365286B-D9A8-41E7-95C8-EACDC0A52A4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765322907"/>
      </p:ext>
    </p:extLst>
  </p:cSld>
  <p:clrMapOvr>
    <a:masterClrMapping/>
  </p:clrMapOvr>
  <mc:AlternateContent xmlns:mc="http://schemas.openxmlformats.org/markup-compatibility/2006" xmlns:p14="http://schemas.microsoft.com/office/powerpoint/2010/main">
    <mc:Choice Requires="p14">
      <p:transition spd="slow" p14:dur="2000" advTm="73165"/>
    </mc:Choice>
    <mc:Fallback xmlns="">
      <p:transition spd="slow" advTm="731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838" y="1463676"/>
            <a:ext cx="8886002" cy="1384300"/>
          </a:xfrm>
          <a:solidFill>
            <a:schemeClr val="accent5">
              <a:lumMod val="40000"/>
              <a:lumOff val="60000"/>
            </a:schemeClr>
          </a:solidFill>
          <a:ln w="28575">
            <a:solidFill>
              <a:srgbClr val="002060"/>
            </a:solidFill>
          </a:ln>
        </p:spPr>
        <p:txBody>
          <a:bodyPr>
            <a:normAutofit lnSpcReduction="10000"/>
          </a:bodyPr>
          <a:lstStyle/>
          <a:p>
            <a:pPr marL="0" indent="0">
              <a:buNone/>
            </a:pPr>
            <a:r>
              <a:rPr lang="en-GB" sz="2000" dirty="0"/>
              <a:t>There are so many different career opportunities out there, some you might have heard of before and some that are less well known or have recently been created due to technological changes. Thinking about what you want from a job and what you want your life to look like can help with identifying career areas that might interest you. </a:t>
            </a:r>
          </a:p>
        </p:txBody>
      </p:sp>
      <p:sp>
        <p:nvSpPr>
          <p:cNvPr id="3" name="Title 2"/>
          <p:cNvSpPr>
            <a:spLocks noGrp="1"/>
          </p:cNvSpPr>
          <p:nvPr>
            <p:ph type="title"/>
          </p:nvPr>
        </p:nvSpPr>
        <p:spPr>
          <a:xfrm>
            <a:off x="209551" y="365125"/>
            <a:ext cx="9554209" cy="784053"/>
          </a:xfrm>
          <a:solidFill>
            <a:schemeClr val="bg1"/>
          </a:solidFill>
        </p:spPr>
        <p:txBody>
          <a:bodyPr>
            <a:normAutofit fontScale="90000"/>
          </a:bodyPr>
          <a:lstStyle/>
          <a:p>
            <a:r>
              <a:rPr lang="en-GB" sz="4000" dirty="0"/>
              <a:t>Activity 3 - What would you be looking </a:t>
            </a:r>
            <a:br>
              <a:rPr lang="en-GB" sz="4000" dirty="0"/>
            </a:br>
            <a:r>
              <a:rPr lang="en-GB" sz="4000" dirty="0"/>
              <a:t>for in a job?</a:t>
            </a:r>
          </a:p>
        </p:txBody>
      </p:sp>
      <p:sp>
        <p:nvSpPr>
          <p:cNvPr id="4" name="Rectangle 2">
            <a:extLst>
              <a:ext uri="{FF2B5EF4-FFF2-40B4-BE49-F238E27FC236}">
                <a16:creationId xmlns:a16="http://schemas.microsoft.com/office/drawing/2014/main" id="{3E7D6D41-2BA0-4488-9BCF-326040D249CC}"/>
              </a:ext>
            </a:extLst>
          </p:cNvPr>
          <p:cNvSpPr>
            <a:spLocks noChangeArrowheads="1"/>
          </p:cNvSpPr>
          <p:nvPr/>
        </p:nvSpPr>
        <p:spPr bwMode="auto">
          <a:xfrm>
            <a:off x="843280" y="3001602"/>
            <a:ext cx="8666480"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The career area you choose will affect your lifestyle, the hours you work, the money you have and even the people meet. Look at each of the factors on your worksheet and give each a score out of 10, thinking about how you would feel if your job included this.</a:t>
            </a:r>
            <a:endParaRPr kumimoji="0" lang="en-GB"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3">
            <a:extLst>
              <a:ext uri="{FF2B5EF4-FFF2-40B4-BE49-F238E27FC236}">
                <a16:creationId xmlns:a16="http://schemas.microsoft.com/office/drawing/2014/main" id="{DA666C1F-D473-4097-9269-5025E8349044}"/>
              </a:ext>
            </a:extLst>
          </p:cNvPr>
          <p:cNvSpPr>
            <a:spLocks noChangeArrowheads="1"/>
          </p:cNvSpPr>
          <p:nvPr/>
        </p:nvSpPr>
        <p:spPr bwMode="auto">
          <a:xfrm>
            <a:off x="843280" y="4555611"/>
            <a:ext cx="938505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1 = I definitely don’t want this 			10= I would definitely want this</a:t>
            </a:r>
            <a:endParaRPr kumimoji="0" lang="en-GB" alt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7" name="Arrow: Left-Right 6">
            <a:extLst>
              <a:ext uri="{FF2B5EF4-FFF2-40B4-BE49-F238E27FC236}">
                <a16:creationId xmlns:a16="http://schemas.microsoft.com/office/drawing/2014/main" id="{201E6691-CF33-45F6-891A-8F8F9AAAF846}"/>
              </a:ext>
            </a:extLst>
          </p:cNvPr>
          <p:cNvSpPr/>
          <p:nvPr/>
        </p:nvSpPr>
        <p:spPr>
          <a:xfrm>
            <a:off x="4349750" y="4555611"/>
            <a:ext cx="2000250" cy="40011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Audio 4">
            <a:hlinkClick r:id="" action="ppaction://media"/>
            <a:extLst>
              <a:ext uri="{FF2B5EF4-FFF2-40B4-BE49-F238E27FC236}">
                <a16:creationId xmlns:a16="http://schemas.microsoft.com/office/drawing/2014/main" id="{5A8718BD-D3AF-41A6-8A1D-AC6B530D1A2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781376649"/>
      </p:ext>
    </p:extLst>
  </p:cSld>
  <p:clrMapOvr>
    <a:masterClrMapping/>
  </p:clrMapOvr>
  <mc:AlternateContent xmlns:mc="http://schemas.openxmlformats.org/markup-compatibility/2006" xmlns:p14="http://schemas.microsoft.com/office/powerpoint/2010/main">
    <mc:Choice Requires="p14">
      <p:transition spd="slow" p14:dur="2000" advTm="93408"/>
    </mc:Choice>
    <mc:Fallback xmlns="">
      <p:transition spd="slow" advTm="93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2E1C4E5-6906-46C6-9BD3-6E865274B41D}"/>
              </a:ext>
            </a:extLst>
          </p:cNvPr>
          <p:cNvSpPr/>
          <p:nvPr/>
        </p:nvSpPr>
        <p:spPr>
          <a:xfrm>
            <a:off x="620486" y="2974448"/>
            <a:ext cx="9397274" cy="2677656"/>
          </a:xfrm>
          <a:prstGeom prst="rect">
            <a:avLst/>
          </a:prstGeom>
          <a:solidFill>
            <a:schemeClr val="accent5">
              <a:lumMod val="40000"/>
              <a:lumOff val="60000"/>
            </a:schemeClr>
          </a:solidFill>
          <a:ln w="38100">
            <a:solidFill>
              <a:srgbClr val="7030A0"/>
            </a:solidFill>
          </a:ln>
        </p:spPr>
        <p:txBody>
          <a:bodyPr wrap="square">
            <a:spAutoFit/>
          </a:bodyPr>
          <a:lstStyle/>
          <a:p>
            <a:endParaRPr lang="en-GB" sz="2800" dirty="0"/>
          </a:p>
          <a:p>
            <a:endParaRPr lang="en-GB" sz="2800" dirty="0"/>
          </a:p>
          <a:p>
            <a:endParaRPr lang="en-GB" sz="2800" dirty="0"/>
          </a:p>
          <a:p>
            <a:endParaRPr lang="en-GB" sz="2800" dirty="0"/>
          </a:p>
          <a:p>
            <a:endParaRPr lang="en-GB" sz="2800" dirty="0"/>
          </a:p>
          <a:p>
            <a:endParaRPr lang="en-GB" sz="2800" dirty="0"/>
          </a:p>
        </p:txBody>
      </p:sp>
      <p:sp>
        <p:nvSpPr>
          <p:cNvPr id="2" name="Content Placeholder 1"/>
          <p:cNvSpPr>
            <a:spLocks noGrp="1"/>
          </p:cNvSpPr>
          <p:nvPr>
            <p:ph idx="1"/>
          </p:nvPr>
        </p:nvSpPr>
        <p:spPr>
          <a:xfrm>
            <a:off x="867228" y="1663065"/>
            <a:ext cx="8987972" cy="3883197"/>
          </a:xfrm>
        </p:spPr>
        <p:txBody>
          <a:bodyPr>
            <a:normAutofit fontScale="92500" lnSpcReduction="10000"/>
          </a:bodyPr>
          <a:lstStyle/>
          <a:p>
            <a:pPr marL="0" indent="0">
              <a:buNone/>
            </a:pPr>
            <a:r>
              <a:rPr lang="en-GB" dirty="0">
                <a:hlinkClick r:id="rId5"/>
              </a:rPr>
              <a:t>https://careerpilot.org.uk/job-sectors </a:t>
            </a:r>
          </a:p>
          <a:p>
            <a:pPr marL="0" indent="0">
              <a:buNone/>
            </a:pPr>
            <a:r>
              <a:rPr lang="en-GB" dirty="0">
                <a:hlinkClick r:id="rId5"/>
              </a:rPr>
              <a:t>https://icould.com/</a:t>
            </a:r>
            <a:endParaRPr lang="en-GB" dirty="0"/>
          </a:p>
          <a:p>
            <a:pPr marL="0" indent="0">
              <a:buNone/>
            </a:pPr>
            <a:endParaRPr lang="en-GB" dirty="0"/>
          </a:p>
          <a:p>
            <a:pPr marL="0" indent="0">
              <a:buNone/>
            </a:pPr>
            <a:r>
              <a:rPr lang="en-GB" dirty="0"/>
              <a:t>Job profiles on these sites can help you find our more about career areas you might be interested in or find roles that use the skills and qualities you have identified and have factors that are appealing to you. You can also search for a subject you enjoy at school and see the careers connected to this area. Spend time exploring these sites after today’s session. </a:t>
            </a:r>
          </a:p>
        </p:txBody>
      </p:sp>
      <p:sp>
        <p:nvSpPr>
          <p:cNvPr id="3" name="Title 2"/>
          <p:cNvSpPr>
            <a:spLocks noGrp="1"/>
          </p:cNvSpPr>
          <p:nvPr>
            <p:ph type="title"/>
          </p:nvPr>
        </p:nvSpPr>
        <p:spPr>
          <a:xfrm>
            <a:off x="620486" y="268492"/>
            <a:ext cx="10515600" cy="560184"/>
          </a:xfrm>
        </p:spPr>
        <p:txBody>
          <a:bodyPr>
            <a:normAutofit fontScale="90000"/>
          </a:bodyPr>
          <a:lstStyle/>
          <a:p>
            <a:r>
              <a:rPr lang="en-GB" dirty="0"/>
              <a:t/>
            </a:r>
            <a:br>
              <a:rPr lang="en-GB" dirty="0"/>
            </a:br>
            <a:r>
              <a:rPr lang="en-GB" dirty="0"/>
              <a:t>Useful sites for exploring </a:t>
            </a:r>
            <a:br>
              <a:rPr lang="en-GB" dirty="0"/>
            </a:br>
            <a:r>
              <a:rPr lang="en-GB" dirty="0"/>
              <a:t>your career options</a:t>
            </a:r>
          </a:p>
        </p:txBody>
      </p:sp>
      <p:pic>
        <p:nvPicPr>
          <p:cNvPr id="5" name="Picture 2" descr="Several white arrows pointing upwards on a wooden wall">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04407" y="0"/>
            <a:ext cx="4287593" cy="2854960"/>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26178B1B-86A5-425B-BEC5-3AD0A48D879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763937803"/>
      </p:ext>
    </p:extLst>
  </p:cSld>
  <p:clrMapOvr>
    <a:masterClrMapping/>
  </p:clrMapOvr>
  <mc:AlternateContent xmlns:mc="http://schemas.openxmlformats.org/markup-compatibility/2006" xmlns:p14="http://schemas.microsoft.com/office/powerpoint/2010/main">
    <mc:Choice Requires="p14">
      <p:transition spd="slow" p14:dur="2000" advTm="119247"/>
    </mc:Choice>
    <mc:Fallback xmlns="">
      <p:transition spd="slow" advTm="119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2E1C4E5-6906-46C6-9BD3-6E865274B41D}"/>
              </a:ext>
            </a:extLst>
          </p:cNvPr>
          <p:cNvSpPr/>
          <p:nvPr/>
        </p:nvSpPr>
        <p:spPr>
          <a:xfrm>
            <a:off x="376646" y="2771248"/>
            <a:ext cx="9489077" cy="2677656"/>
          </a:xfrm>
          <a:prstGeom prst="rect">
            <a:avLst/>
          </a:prstGeom>
          <a:solidFill>
            <a:schemeClr val="accent5">
              <a:lumMod val="40000"/>
              <a:lumOff val="60000"/>
            </a:schemeClr>
          </a:solidFill>
          <a:ln w="38100">
            <a:solidFill>
              <a:srgbClr val="7030A0"/>
            </a:solidFill>
          </a:ln>
        </p:spPr>
        <p:txBody>
          <a:bodyPr wrap="square">
            <a:spAutoFit/>
          </a:bodyPr>
          <a:lstStyle/>
          <a:p>
            <a:endParaRPr lang="en-GB" sz="2800" dirty="0"/>
          </a:p>
          <a:p>
            <a:endParaRPr lang="en-GB" sz="2800" dirty="0"/>
          </a:p>
          <a:p>
            <a:endParaRPr lang="en-GB" sz="2800" dirty="0"/>
          </a:p>
          <a:p>
            <a:endParaRPr lang="en-GB" sz="2800" dirty="0"/>
          </a:p>
          <a:p>
            <a:endParaRPr lang="en-GB" sz="2800" dirty="0"/>
          </a:p>
          <a:p>
            <a:endParaRPr lang="en-GB" sz="2800" dirty="0"/>
          </a:p>
        </p:txBody>
      </p:sp>
      <p:sp>
        <p:nvSpPr>
          <p:cNvPr id="2" name="Content Placeholder 1"/>
          <p:cNvSpPr>
            <a:spLocks noGrp="1"/>
          </p:cNvSpPr>
          <p:nvPr>
            <p:ph idx="1"/>
          </p:nvPr>
        </p:nvSpPr>
        <p:spPr>
          <a:xfrm>
            <a:off x="457926" y="907701"/>
            <a:ext cx="9275354" cy="4554855"/>
          </a:xfrm>
        </p:spPr>
        <p:txBody>
          <a:bodyPr>
            <a:normAutofit fontScale="77500" lnSpcReduction="20000"/>
          </a:bodyPr>
          <a:lstStyle/>
          <a:p>
            <a:pPr marL="0" indent="0">
              <a:buNone/>
            </a:pPr>
            <a:r>
              <a:rPr lang="en-GB" dirty="0"/>
              <a:t>All jobs have some entry requirements to start in a role, you can see examples of these on the job profiles on the last slide.</a:t>
            </a:r>
          </a:p>
          <a:p>
            <a:pPr marL="0" indent="0">
              <a:buNone/>
            </a:pPr>
            <a:r>
              <a:rPr lang="en-GB" dirty="0"/>
              <a:t>Often this is a particular qualification that could be essential or useful but it can also include work experience, skills or practical requirements</a:t>
            </a:r>
          </a:p>
          <a:p>
            <a:pPr marL="0" indent="0">
              <a:buNone/>
            </a:pPr>
            <a:endParaRPr lang="en-GB" dirty="0"/>
          </a:p>
          <a:p>
            <a:pPr marL="0" indent="0">
              <a:buNone/>
            </a:pPr>
            <a:r>
              <a:rPr lang="en-GB" b="1" dirty="0"/>
              <a:t>So where does Higher Education come into this?</a:t>
            </a:r>
          </a:p>
          <a:p>
            <a:pPr marL="0" indent="0">
              <a:buNone/>
            </a:pPr>
            <a:r>
              <a:rPr lang="en-GB" dirty="0"/>
              <a:t>Higher Education is the term used for higher level study after college or sixth form. It can be taken at university, some colleges and even through a Higher or Degree Apprenticeship. It is one way to gain qualifications, skills and experience to help you secure jobs you are interested in. For a lot of career roles having a Higher Education qualification is essential, whilst for others it is an advantage and could help you progress in the role more quickly. </a:t>
            </a:r>
          </a:p>
          <a:p>
            <a:pPr marL="0" indent="0">
              <a:buNone/>
            </a:pPr>
            <a:r>
              <a:rPr lang="en-GB" dirty="0"/>
              <a:t>Other sessions offered by HeppSY will help you explore your Higher Education and career options in more detail</a:t>
            </a:r>
          </a:p>
          <a:p>
            <a:pPr marL="0" indent="0">
              <a:buNone/>
            </a:pPr>
            <a:endParaRPr lang="en-GB" dirty="0"/>
          </a:p>
        </p:txBody>
      </p:sp>
      <p:sp>
        <p:nvSpPr>
          <p:cNvPr id="3" name="Title 2"/>
          <p:cNvSpPr>
            <a:spLocks noGrp="1"/>
          </p:cNvSpPr>
          <p:nvPr>
            <p:ph type="title"/>
          </p:nvPr>
        </p:nvSpPr>
        <p:spPr>
          <a:xfrm>
            <a:off x="244203" y="-11600"/>
            <a:ext cx="9489077" cy="560184"/>
          </a:xfrm>
        </p:spPr>
        <p:txBody>
          <a:bodyPr>
            <a:normAutofit fontScale="90000"/>
          </a:bodyPr>
          <a:lstStyle/>
          <a:p>
            <a:r>
              <a:rPr lang="en-GB" dirty="0"/>
              <a:t/>
            </a:r>
            <a:br>
              <a:rPr lang="en-GB" dirty="0"/>
            </a:br>
            <a:r>
              <a:rPr lang="en-GB" sz="4000" dirty="0"/>
              <a:t>How can I get in to careers I am interested in?</a:t>
            </a:r>
          </a:p>
        </p:txBody>
      </p:sp>
      <p:pic>
        <p:nvPicPr>
          <p:cNvPr id="4" name="Audio 3">
            <a:hlinkClick r:id="" action="ppaction://media"/>
            <a:extLst>
              <a:ext uri="{FF2B5EF4-FFF2-40B4-BE49-F238E27FC236}">
                <a16:creationId xmlns:a16="http://schemas.microsoft.com/office/drawing/2014/main" id="{6A385501-6F60-4A90-BEFC-E6F7EE48529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877210091"/>
      </p:ext>
    </p:extLst>
  </p:cSld>
  <p:clrMapOvr>
    <a:masterClrMapping/>
  </p:clrMapOvr>
  <mc:AlternateContent xmlns:mc="http://schemas.openxmlformats.org/markup-compatibility/2006" xmlns:p14="http://schemas.microsoft.com/office/powerpoint/2010/main">
    <mc:Choice Requires="p14">
      <p:transition spd="slow" p14:dur="2000" advTm="126387"/>
    </mc:Choice>
    <mc:Fallback xmlns="">
      <p:transition spd="slow" advTm="126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63C4DC-9FF8-4CB5-9118-1CBCB73DEC9B}"/>
              </a:ext>
            </a:extLst>
          </p:cNvPr>
          <p:cNvSpPr>
            <a:spLocks noGrp="1"/>
          </p:cNvSpPr>
          <p:nvPr>
            <p:ph idx="1"/>
          </p:nvPr>
        </p:nvSpPr>
        <p:spPr>
          <a:xfrm>
            <a:off x="533400" y="1487401"/>
            <a:ext cx="9027160" cy="2302279"/>
          </a:xfrm>
        </p:spPr>
        <p:txBody>
          <a:bodyPr>
            <a:normAutofit fontScale="77500" lnSpcReduction="20000"/>
          </a:bodyPr>
          <a:lstStyle/>
          <a:p>
            <a:r>
              <a:rPr lang="en-GB" dirty="0"/>
              <a:t>Today you have worked through some activities to </a:t>
            </a:r>
          </a:p>
          <a:p>
            <a:pPr marL="0" indent="0">
              <a:buNone/>
            </a:pPr>
            <a:r>
              <a:rPr lang="en-GB" dirty="0"/>
              <a:t>    help you start to plan your perfect career </a:t>
            </a:r>
          </a:p>
          <a:p>
            <a:r>
              <a:rPr lang="en-GB" dirty="0"/>
              <a:t>You have identified your top skills</a:t>
            </a:r>
          </a:p>
          <a:p>
            <a:r>
              <a:rPr lang="en-GB" dirty="0"/>
              <a:t>You have identified your personality type and found out what this could mean for your future career</a:t>
            </a:r>
          </a:p>
          <a:p>
            <a:r>
              <a:rPr lang="en-GB" dirty="0"/>
              <a:t>You have learnt about job sectors and reflected on what’s important to you in a job</a:t>
            </a:r>
          </a:p>
        </p:txBody>
      </p:sp>
      <p:sp>
        <p:nvSpPr>
          <p:cNvPr id="3" name="Title 2">
            <a:extLst>
              <a:ext uri="{FF2B5EF4-FFF2-40B4-BE49-F238E27FC236}">
                <a16:creationId xmlns:a16="http://schemas.microsoft.com/office/drawing/2014/main" id="{FE56DEE9-77C7-4F2C-BBBD-AF2A7AC5DFB2}"/>
              </a:ext>
            </a:extLst>
          </p:cNvPr>
          <p:cNvSpPr>
            <a:spLocks noGrp="1"/>
          </p:cNvSpPr>
          <p:nvPr>
            <p:ph type="title"/>
          </p:nvPr>
        </p:nvSpPr>
        <p:spPr/>
        <p:txBody>
          <a:bodyPr/>
          <a:lstStyle/>
          <a:p>
            <a:r>
              <a:rPr lang="en-GB" dirty="0"/>
              <a:t>Summary</a:t>
            </a:r>
          </a:p>
        </p:txBody>
      </p:sp>
      <p:sp>
        <p:nvSpPr>
          <p:cNvPr id="4" name="Rectangle 3">
            <a:extLst>
              <a:ext uri="{FF2B5EF4-FFF2-40B4-BE49-F238E27FC236}">
                <a16:creationId xmlns:a16="http://schemas.microsoft.com/office/drawing/2014/main" id="{646A8429-5BA2-421D-9D7F-84DFB6B9A41E}"/>
              </a:ext>
            </a:extLst>
          </p:cNvPr>
          <p:cNvSpPr/>
          <p:nvPr/>
        </p:nvSpPr>
        <p:spPr>
          <a:xfrm>
            <a:off x="1808480" y="3974212"/>
            <a:ext cx="8249920" cy="1815882"/>
          </a:xfrm>
          <a:prstGeom prst="rect">
            <a:avLst/>
          </a:prstGeom>
          <a:solidFill>
            <a:schemeClr val="accent5">
              <a:lumMod val="40000"/>
              <a:lumOff val="60000"/>
            </a:schemeClr>
          </a:solidFill>
          <a:ln w="38100">
            <a:solidFill>
              <a:srgbClr val="7030A0"/>
            </a:solidFill>
          </a:ln>
        </p:spPr>
        <p:txBody>
          <a:bodyPr wrap="square">
            <a:spAutoFit/>
          </a:bodyPr>
          <a:lstStyle/>
          <a:p>
            <a:r>
              <a:rPr lang="en-GB" sz="2800" b="1" dirty="0"/>
              <a:t>Well done! </a:t>
            </a:r>
            <a:r>
              <a:rPr lang="en-GB" sz="2800" dirty="0"/>
              <a:t>We hope you have enjoyed the lesson and found it useful. There are lots more lessons and resources available to help you continue to explore this topic further</a:t>
            </a:r>
          </a:p>
        </p:txBody>
      </p:sp>
      <p:pic>
        <p:nvPicPr>
          <p:cNvPr id="6" name="Picture 5" descr="A close up of a logo&#10;&#10;Description automatically generated">
            <a:extLst>
              <a:ext uri="{FF2B5EF4-FFF2-40B4-BE49-F238E27FC236}">
                <a16:creationId xmlns:a16="http://schemas.microsoft.com/office/drawing/2014/main" id="{D79949F3-6BF3-4613-9ED0-BB247E80034A}"/>
              </a:ext>
            </a:extLst>
          </p:cNvPr>
          <p:cNvPicPr>
            <a:picLocks noChangeAspect="1"/>
          </p:cNvPicPr>
          <p:nvPr/>
        </p:nvPicPr>
        <p:blipFill>
          <a:blip r:embed="rId4"/>
          <a:stretch>
            <a:fillRect/>
          </a:stretch>
        </p:blipFill>
        <p:spPr>
          <a:xfrm>
            <a:off x="8273098" y="276824"/>
            <a:ext cx="2184082" cy="2421153"/>
          </a:xfrm>
          <a:prstGeom prst="rect">
            <a:avLst/>
          </a:prstGeom>
        </p:spPr>
      </p:pic>
      <p:pic>
        <p:nvPicPr>
          <p:cNvPr id="5" name="Audio 4">
            <a:hlinkClick r:id="" action="ppaction://media"/>
            <a:extLst>
              <a:ext uri="{FF2B5EF4-FFF2-40B4-BE49-F238E27FC236}">
                <a16:creationId xmlns:a16="http://schemas.microsoft.com/office/drawing/2014/main" id="{ED480941-8346-4052-B99C-A590CCB7521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031797250"/>
      </p:ext>
    </p:extLst>
  </p:cSld>
  <p:clrMapOvr>
    <a:masterClrMapping/>
  </p:clrMapOvr>
  <mc:AlternateContent xmlns:mc="http://schemas.openxmlformats.org/markup-compatibility/2006" xmlns:p14="http://schemas.microsoft.com/office/powerpoint/2010/main">
    <mc:Choice Requires="p14">
      <p:transition spd="slow" p14:dur="2000" advTm="65190"/>
    </mc:Choice>
    <mc:Fallback xmlns="">
      <p:transition spd="slow" advTm="65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Google Shape;828;p71"/>
          <p:cNvSpPr txBox="1"/>
          <p:nvPr/>
        </p:nvSpPr>
        <p:spPr>
          <a:xfrm>
            <a:off x="1176269" y="1421110"/>
            <a:ext cx="7906771" cy="120032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rPr>
              <a:t>Please take two minutes to share what you have thought of the session today. This will help us to keep improving our resources. Thank you</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rPr>
              <a:t>Students: Click </a:t>
            </a:r>
            <a:r>
              <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hlinkClick r:id="rId5"/>
              </a:rPr>
              <a:t>here</a:t>
            </a:r>
            <a:endPar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rPr>
              <a:t>Teachers and advisers: Click </a:t>
            </a:r>
            <a:r>
              <a:rPr kumimoji="0" lang="en-GB"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hlinkClick r:id="rId6"/>
              </a:rPr>
              <a:t>here</a:t>
            </a:r>
            <a:endParaRPr kumimoji="0" sz="2600" b="0" i="0" u="none" strike="noStrike" kern="1200" cap="none" spc="0" normalizeH="0" baseline="0" noProof="0" dirty="0">
              <a:ln>
                <a:noFill/>
              </a:ln>
              <a:solidFill>
                <a:srgbClr val="000000"/>
              </a:solidFill>
              <a:effectLst/>
              <a:uLnTx/>
              <a:uFillTx/>
              <a:latin typeface="Arial" panose="020B0604020202020204" pitchFamily="34" charset="0"/>
              <a:ea typeface="Calibri"/>
              <a:cs typeface="Arial" panose="020B0604020202020204" pitchFamily="34" charset="0"/>
              <a:sym typeface="Calibri"/>
            </a:endParaRPr>
          </a:p>
        </p:txBody>
      </p:sp>
      <p:sp>
        <p:nvSpPr>
          <p:cNvPr id="59" name="Title 2"/>
          <p:cNvSpPr txBox="1">
            <a:spLocks/>
          </p:cNvSpPr>
          <p:nvPr/>
        </p:nvSpPr>
        <p:spPr>
          <a:xfrm>
            <a:off x="180658" y="7745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150" normalizeH="0" baseline="0" noProof="0" dirty="0">
                <a:ln>
                  <a:noFill/>
                </a:ln>
                <a:solidFill>
                  <a:srgbClr val="7030A0"/>
                </a:solidFill>
                <a:effectLst/>
                <a:uLnTx/>
                <a:uFillTx/>
                <a:latin typeface="Arial" charset="0"/>
                <a:ea typeface="+mj-ea"/>
                <a:cs typeface="+mj-cs"/>
              </a:rPr>
              <a:t>Share your views on the session</a:t>
            </a:r>
          </a:p>
        </p:txBody>
      </p:sp>
      <p:pic>
        <p:nvPicPr>
          <p:cNvPr id="3" name="Picture 2" descr="A picture containing drawing&#10;&#10;Description automatically generated">
            <a:extLst>
              <a:ext uri="{FF2B5EF4-FFF2-40B4-BE49-F238E27FC236}">
                <a16:creationId xmlns:a16="http://schemas.microsoft.com/office/drawing/2014/main" id="{94FFC4C2-777F-4CB3-9E81-C0FA8D30F848}"/>
              </a:ext>
            </a:extLst>
          </p:cNvPr>
          <p:cNvPicPr>
            <a:picLocks noChangeAspect="1"/>
          </p:cNvPicPr>
          <p:nvPr/>
        </p:nvPicPr>
        <p:blipFill>
          <a:blip r:embed="rId7"/>
          <a:stretch>
            <a:fillRect/>
          </a:stretch>
        </p:blipFill>
        <p:spPr>
          <a:xfrm>
            <a:off x="7706678" y="3193575"/>
            <a:ext cx="2085974" cy="2085974"/>
          </a:xfrm>
          <a:prstGeom prst="rect">
            <a:avLst/>
          </a:prstGeom>
        </p:spPr>
      </p:pic>
      <p:pic>
        <p:nvPicPr>
          <p:cNvPr id="2" name="Audio 1">
            <a:hlinkClick r:id="" action="ppaction://media"/>
            <a:extLst>
              <a:ext uri="{FF2B5EF4-FFF2-40B4-BE49-F238E27FC236}">
                <a16:creationId xmlns:a16="http://schemas.microsoft.com/office/drawing/2014/main" id="{33B7F6F3-31DD-4988-B862-F218EC010BF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384482608"/>
      </p:ext>
    </p:extLst>
  </p:cSld>
  <p:clrMapOvr>
    <a:masterClrMapping/>
  </p:clrMapOvr>
  <mc:AlternateContent xmlns:mc="http://schemas.openxmlformats.org/markup-compatibility/2006" xmlns:p14="http://schemas.microsoft.com/office/powerpoint/2010/main">
    <mc:Choice Requires="p14">
      <p:transition spd="slow" p14:dur="2000" advTm="13160"/>
    </mc:Choice>
    <mc:Fallback xmlns="">
      <p:transition spd="slow" advTm="13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Where next...</a:t>
            </a:r>
          </a:p>
        </p:txBody>
      </p:sp>
      <p:sp>
        <p:nvSpPr>
          <p:cNvPr id="6" name="Title 2"/>
          <p:cNvSpPr txBox="1">
            <a:spLocks/>
          </p:cNvSpPr>
          <p:nvPr/>
        </p:nvSpPr>
        <p:spPr>
          <a:xfrm>
            <a:off x="7024605" y="1208977"/>
            <a:ext cx="274864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dirty="0"/>
              <a:t>Research!</a:t>
            </a:r>
          </a:p>
        </p:txBody>
      </p:sp>
      <p:sp>
        <p:nvSpPr>
          <p:cNvPr id="7" name="Title 2"/>
          <p:cNvSpPr txBox="1">
            <a:spLocks/>
          </p:cNvSpPr>
          <p:nvPr/>
        </p:nvSpPr>
        <p:spPr>
          <a:xfrm>
            <a:off x="1055913" y="1369770"/>
            <a:ext cx="14641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dirty="0"/>
              <a:t>Ask!</a:t>
            </a:r>
          </a:p>
        </p:txBody>
      </p:sp>
      <p:sp>
        <p:nvSpPr>
          <p:cNvPr id="8" name="Title 2"/>
          <p:cNvSpPr txBox="1">
            <a:spLocks/>
          </p:cNvSpPr>
          <p:nvPr/>
        </p:nvSpPr>
        <p:spPr>
          <a:xfrm>
            <a:off x="4678827" y="1238145"/>
            <a:ext cx="146413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spc="-150" baseline="0">
                <a:solidFill>
                  <a:srgbClr val="7030A0"/>
                </a:solidFill>
                <a:latin typeface="Arial" charset="0"/>
                <a:ea typeface="+mj-ea"/>
                <a:cs typeface="+mj-cs"/>
              </a:defRPr>
            </a:lvl1pPr>
          </a:lstStyle>
          <a:p>
            <a:r>
              <a:rPr lang="en-GB" dirty="0"/>
              <a:t>Talk!</a:t>
            </a:r>
          </a:p>
        </p:txBody>
      </p:sp>
      <p:sp>
        <p:nvSpPr>
          <p:cNvPr id="12" name="TextBox 11"/>
          <p:cNvSpPr txBox="1"/>
          <p:nvPr/>
        </p:nvSpPr>
        <p:spPr>
          <a:xfrm>
            <a:off x="343442" y="3853034"/>
            <a:ext cx="3436077" cy="1938992"/>
          </a:xfrm>
          <a:prstGeom prst="rect">
            <a:avLst/>
          </a:prstGeom>
          <a:noFill/>
        </p:spPr>
        <p:txBody>
          <a:bodyPr wrap="square" rtlCol="0">
            <a:spAutoFit/>
          </a:bodyPr>
          <a:lstStyle/>
          <a:p>
            <a:r>
              <a:rPr lang="en-GB" sz="2400" dirty="0"/>
              <a:t>About:</a:t>
            </a:r>
          </a:p>
          <a:p>
            <a:pPr marL="285750" indent="-285750">
              <a:buFont typeface="Arial" panose="020B0604020202020204" pitchFamily="34" charset="0"/>
              <a:buChar char="•"/>
            </a:pPr>
            <a:r>
              <a:rPr lang="en-GB" sz="2400" dirty="0"/>
              <a:t>Career that interest you</a:t>
            </a:r>
          </a:p>
          <a:p>
            <a:pPr marL="285750" indent="-285750">
              <a:buFont typeface="Arial" panose="020B0604020202020204" pitchFamily="34" charset="0"/>
              <a:buChar char="•"/>
            </a:pPr>
            <a:r>
              <a:rPr lang="en-GB" sz="2400" dirty="0"/>
              <a:t>College courses</a:t>
            </a:r>
          </a:p>
          <a:p>
            <a:pPr marL="285750" indent="-285750">
              <a:buFont typeface="Arial" panose="020B0604020202020204" pitchFamily="34" charset="0"/>
              <a:buChar char="•"/>
            </a:pPr>
            <a:r>
              <a:rPr lang="en-GB" sz="2400" dirty="0"/>
              <a:t>University courses</a:t>
            </a:r>
          </a:p>
          <a:p>
            <a:pPr marL="285750" indent="-285750">
              <a:buFont typeface="Arial" panose="020B0604020202020204" pitchFamily="34" charset="0"/>
              <a:buChar char="•"/>
            </a:pPr>
            <a:r>
              <a:rPr lang="en-GB" sz="2400" dirty="0"/>
              <a:t>Anything else!</a:t>
            </a:r>
          </a:p>
        </p:txBody>
      </p:sp>
      <p:sp>
        <p:nvSpPr>
          <p:cNvPr id="13" name="TextBox 12"/>
          <p:cNvSpPr txBox="1"/>
          <p:nvPr/>
        </p:nvSpPr>
        <p:spPr>
          <a:xfrm>
            <a:off x="4055526" y="3794541"/>
            <a:ext cx="2969079" cy="1569660"/>
          </a:xfrm>
          <a:prstGeom prst="rect">
            <a:avLst/>
          </a:prstGeom>
          <a:noFill/>
        </p:spPr>
        <p:txBody>
          <a:bodyPr wrap="square" rtlCol="0">
            <a:spAutoFit/>
          </a:bodyPr>
          <a:lstStyle/>
          <a:p>
            <a:r>
              <a:rPr lang="en-GB" sz="2400" dirty="0"/>
              <a:t>To:</a:t>
            </a:r>
          </a:p>
          <a:p>
            <a:pPr marL="285750" indent="-285750">
              <a:buFont typeface="Arial" panose="020B0604020202020204" pitchFamily="34" charset="0"/>
              <a:buChar char="•"/>
            </a:pPr>
            <a:r>
              <a:rPr lang="en-GB" sz="2400" dirty="0"/>
              <a:t>Parents/ Guardians</a:t>
            </a:r>
          </a:p>
          <a:p>
            <a:pPr marL="285750" indent="-285750">
              <a:buFont typeface="Arial" panose="020B0604020202020204" pitchFamily="34" charset="0"/>
              <a:buChar char="•"/>
            </a:pPr>
            <a:r>
              <a:rPr lang="en-GB" sz="2400" dirty="0"/>
              <a:t>Teachers</a:t>
            </a:r>
          </a:p>
          <a:p>
            <a:pPr marL="285750" indent="-285750">
              <a:buFont typeface="Arial" panose="020B0604020202020204" pitchFamily="34" charset="0"/>
              <a:buChar char="•"/>
            </a:pPr>
            <a:r>
              <a:rPr lang="en-GB" sz="2400" dirty="0"/>
              <a:t>Careers advisors</a:t>
            </a:r>
          </a:p>
        </p:txBody>
      </p:sp>
      <p:sp>
        <p:nvSpPr>
          <p:cNvPr id="14" name="TextBox 13"/>
          <p:cNvSpPr txBox="1"/>
          <p:nvPr/>
        </p:nvSpPr>
        <p:spPr>
          <a:xfrm>
            <a:off x="7781562" y="3736916"/>
            <a:ext cx="3049384" cy="1938992"/>
          </a:xfrm>
          <a:prstGeom prst="rect">
            <a:avLst/>
          </a:prstGeom>
          <a:noFill/>
        </p:spPr>
        <p:txBody>
          <a:bodyPr wrap="square" rtlCol="0">
            <a:spAutoFit/>
          </a:bodyPr>
          <a:lstStyle/>
          <a:p>
            <a:r>
              <a:rPr lang="en-GB" sz="2400" dirty="0"/>
              <a:t>At:</a:t>
            </a:r>
          </a:p>
          <a:p>
            <a:pPr marL="285750" indent="-285750">
              <a:buFont typeface="Arial" panose="020B0604020202020204" pitchFamily="34" charset="0"/>
              <a:buChar char="•"/>
            </a:pPr>
            <a:r>
              <a:rPr lang="en-GB" sz="2400" dirty="0"/>
              <a:t>prospects.ac.uk</a:t>
            </a:r>
          </a:p>
          <a:p>
            <a:pPr marL="285750" indent="-285750">
              <a:buFont typeface="Arial" panose="020B0604020202020204" pitchFamily="34" charset="0"/>
              <a:buChar char="•"/>
            </a:pPr>
            <a:r>
              <a:rPr lang="en-GB" sz="2400" dirty="0"/>
              <a:t>icould.com</a:t>
            </a:r>
          </a:p>
          <a:p>
            <a:pPr marL="285750" indent="-285750">
              <a:buFont typeface="Arial" panose="020B0604020202020204" pitchFamily="34" charset="0"/>
              <a:buChar char="•"/>
            </a:pPr>
            <a:r>
              <a:rPr lang="en-GB" sz="2400" dirty="0"/>
              <a:t>ucas.com</a:t>
            </a:r>
          </a:p>
          <a:p>
            <a:pPr marL="285750" indent="-285750">
              <a:buFont typeface="Arial" panose="020B0604020202020204" pitchFamily="34" charset="0"/>
              <a:buChar char="•"/>
            </a:pPr>
            <a:r>
              <a:rPr lang="en-GB" sz="2400" dirty="0"/>
              <a:t>discoveruni.org.uk</a:t>
            </a:r>
          </a:p>
        </p:txBody>
      </p:sp>
      <p:pic>
        <p:nvPicPr>
          <p:cNvPr id="1026" name="Picture 2" descr="Image result for question mark icon">
            <a:hlinkClick r:id="rId4"/>
          </p:cNvPr>
          <p:cNvPicPr>
            <a:picLocks noChangeAspect="1" noChangeArrowheads="1"/>
          </p:cNvPicPr>
          <p:nvPr/>
        </p:nvPicPr>
        <p:blipFill>
          <a:blip r:embed="rId5">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141870" y="2534541"/>
            <a:ext cx="1260000" cy="126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talk icon">
            <a:hlinkClick r:id="rId6"/>
          </p:cNvPr>
          <p:cNvPicPr>
            <a:picLocks noChangeAspect="1" noChangeArrowheads="1"/>
          </p:cNvPicPr>
          <p:nvPr/>
        </p:nvPicPr>
        <p:blipFill>
          <a:blip r:embed="rId5">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989736" y="2404916"/>
            <a:ext cx="1260000" cy="1260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81562" y="2260916"/>
            <a:ext cx="1404000" cy="1404000"/>
          </a:xfrm>
          <a:prstGeom prst="rect">
            <a:avLst/>
          </a:prstGeom>
        </p:spPr>
      </p:pic>
      <p:pic>
        <p:nvPicPr>
          <p:cNvPr id="2" name="Audio 1">
            <a:hlinkClick r:id="" action="ppaction://media"/>
            <a:extLst>
              <a:ext uri="{FF2B5EF4-FFF2-40B4-BE49-F238E27FC236}">
                <a16:creationId xmlns:a16="http://schemas.microsoft.com/office/drawing/2014/main" id="{2FF3D7AD-6CBF-4FE1-B61C-54D9287350B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437252806"/>
      </p:ext>
    </p:extLst>
  </p:cSld>
  <p:clrMapOvr>
    <a:masterClrMapping/>
  </p:clrMapOvr>
  <mc:AlternateContent xmlns:mc="http://schemas.openxmlformats.org/markup-compatibility/2006" xmlns:p14="http://schemas.microsoft.com/office/powerpoint/2010/main">
    <mc:Choice Requires="p14">
      <p:transition spd="slow" p14:dur="2000" advTm="6701"/>
    </mc:Choice>
    <mc:Fallback xmlns="">
      <p:transition spd="slow" advTm="67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2"/>
</p:tagLst>
</file>

<file path=ppt/theme/theme1.xml><?xml version="1.0" encoding="utf-8"?>
<a:theme xmlns:a="http://schemas.openxmlformats.org/drawingml/2006/main" name="Main Logos">
  <a:themeElements>
    <a:clrScheme name="Custom 8">
      <a:dk1>
        <a:srgbClr val="000000"/>
      </a:dk1>
      <a:lt1>
        <a:srgbClr val="FFFFFF"/>
      </a:lt1>
      <a:dk2>
        <a:srgbClr val="666666"/>
      </a:dk2>
      <a:lt2>
        <a:srgbClr val="F3FAFB"/>
      </a:lt2>
      <a:accent1>
        <a:srgbClr val="6B237B"/>
      </a:accent1>
      <a:accent2>
        <a:srgbClr val="AC025B"/>
      </a:accent2>
      <a:accent3>
        <a:srgbClr val="00AAEF"/>
      </a:accent3>
      <a:accent4>
        <a:srgbClr val="231B68"/>
      </a:accent4>
      <a:accent5>
        <a:srgbClr val="7FBA00"/>
      </a:accent5>
      <a:accent6>
        <a:srgbClr val="000000"/>
      </a:accent6>
      <a:hlink>
        <a:srgbClr val="AC025B"/>
      </a:hlink>
      <a:folHlink>
        <a:srgbClr val="AC025B"/>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31AF7EBC-13E5-4000-A0CA-8C91037A0D85}"/>
    </a:ext>
  </a:extLst>
</a:theme>
</file>

<file path=ppt/theme/theme2.xml><?xml version="1.0" encoding="utf-8"?>
<a:theme xmlns:a="http://schemas.openxmlformats.org/drawingml/2006/main" name="All Partner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DD4B4525-3ED9-4B55-8777-E2FCB41DDE72}"/>
    </a:ext>
  </a:extLst>
</a:theme>
</file>

<file path=ppt/theme/theme3.xml><?xml version="1.0" encoding="utf-8"?>
<a:theme xmlns:a="http://schemas.openxmlformats.org/drawingml/2006/main" name="All Colleges">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ppSY Powerpoint Template edit" id="{D60DAAB3-7462-434E-9BF9-A1D50382CB66}" vid="{71D32108-4640-4D37-9330-8E463688C025}"/>
    </a:ext>
  </a:extLst>
</a:theme>
</file>

<file path=ppt/theme/theme4.xml><?xml version="1.0" encoding="utf-8"?>
<a:theme xmlns:a="http://schemas.openxmlformats.org/drawingml/2006/main" name="171026 - HeppSY Powerpoint Template v4 (2)">
  <a:themeElements>
    <a:clrScheme name="HeppSY">
      <a:dk1>
        <a:srgbClr val="000000"/>
      </a:dk1>
      <a:lt1>
        <a:srgbClr val="FFFFFF"/>
      </a:lt1>
      <a:dk2>
        <a:srgbClr val="666666"/>
      </a:dk2>
      <a:lt2>
        <a:srgbClr val="F3FAFB"/>
      </a:lt2>
      <a:accent1>
        <a:srgbClr val="97C238"/>
      </a:accent1>
      <a:accent2>
        <a:srgbClr val="9999CC"/>
      </a:accent2>
      <a:accent3>
        <a:srgbClr val="AEDBE5"/>
      </a:accent3>
      <a:accent4>
        <a:srgbClr val="F39618"/>
      </a:accent4>
      <a:accent5>
        <a:srgbClr val="000000"/>
      </a:accent5>
      <a:accent6>
        <a:srgbClr val="FEFFFF"/>
      </a:accent6>
      <a:hlink>
        <a:srgbClr val="97C238"/>
      </a:hlink>
      <a:folHlink>
        <a:srgbClr val="97C238"/>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70721 - HeppSY Powerpoint Template v3" id="{7F22F456-17CF-0E4F-9A72-BAA67CDE39A2}" vid="{737795DD-05F5-0241-B64D-DC770EEA56D0}"/>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HeppSY Powerpoint Template edit</Template>
  <TotalTime>2007</TotalTime>
  <Words>1229</Words>
  <Application>Microsoft Office PowerPoint</Application>
  <PresentationFormat>Widescreen</PresentationFormat>
  <Paragraphs>167</Paragraphs>
  <Slides>14</Slides>
  <Notes>10</Notes>
  <HiddenSlides>0</HiddenSlides>
  <MMClips>15</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14</vt:i4>
      </vt:variant>
    </vt:vector>
  </HeadingPairs>
  <TitlesOfParts>
    <vt:vector size="21" baseType="lpstr">
      <vt:lpstr>Arial</vt:lpstr>
      <vt:lpstr>Calibri</vt:lpstr>
      <vt:lpstr>TUOS Blake</vt:lpstr>
      <vt:lpstr>Main Logos</vt:lpstr>
      <vt:lpstr>All Partners</vt:lpstr>
      <vt:lpstr>All Colleges</vt:lpstr>
      <vt:lpstr>171026 - HeppSY Powerpoint Template v4 (2)</vt:lpstr>
      <vt:lpstr>How to Plan Your  Perfect Career      </vt:lpstr>
      <vt:lpstr>After this session you  will be able to:</vt:lpstr>
      <vt:lpstr>PowerPoint Presentation</vt:lpstr>
      <vt:lpstr>PowerPoint Presentation</vt:lpstr>
      <vt:lpstr>Activity 1 : What are your top skills? </vt:lpstr>
      <vt:lpstr>Activity 2: What makes you tick?</vt:lpstr>
      <vt:lpstr>Video   Watch this video of people of people speaking about their careers  and answer the following questions:  - What reason do the speakers give for choosing their career? - What do they enjoy about their jobs? - Which of the job roles mentioned, interests me most?</vt:lpstr>
      <vt:lpstr>PowerPoint Presentation</vt:lpstr>
      <vt:lpstr>Activity 3 - What would you be looking  for in a job?</vt:lpstr>
      <vt:lpstr> Useful sites for exploring  your career options</vt:lpstr>
      <vt:lpstr> How can I get in to careers I am interested in?</vt:lpstr>
      <vt:lpstr>Summary</vt:lpstr>
      <vt:lpstr>PowerPoint Presentation</vt:lpstr>
      <vt:lpstr>Where 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Katrina Heath</dc:creator>
  <cp:lastModifiedBy> </cp:lastModifiedBy>
  <cp:revision>36</cp:revision>
  <dcterms:created xsi:type="dcterms:W3CDTF">2019-06-10T13:43:06Z</dcterms:created>
  <dcterms:modified xsi:type="dcterms:W3CDTF">2020-05-07T13:56:20Z</dcterms:modified>
</cp:coreProperties>
</file>