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0066FF"/>
    <a:srgbClr val="CC6600"/>
    <a:srgbClr val="FF0000"/>
    <a:srgbClr val="FF00FF"/>
    <a:srgbClr val="CC00FF"/>
    <a:srgbClr val="6600FF"/>
    <a:srgbClr val="00CCFF"/>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91" d="100"/>
          <a:sy n="91" d="100"/>
        </p:scale>
        <p:origin x="8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ED4F51A-FCF7-4234-AD7B-4A9B0426A1E4}" type="datetimeFigureOut">
              <a:rPr lang="en-GB" smtClean="0"/>
              <a:t>13/01/2020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19006364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ED4F51A-FCF7-4234-AD7B-4A9B0426A1E4}" type="datetimeFigureOut">
              <a:rPr lang="en-GB" smtClean="0"/>
              <a:t>13/01/2020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3428748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ED4F51A-FCF7-4234-AD7B-4A9B0426A1E4}" type="datetimeFigureOut">
              <a:rPr lang="en-GB" smtClean="0"/>
              <a:t>13/01/2020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2121351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ED4F51A-FCF7-4234-AD7B-4A9B0426A1E4}" type="datetimeFigureOut">
              <a:rPr lang="en-GB" smtClean="0"/>
              <a:t>13/01/2020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19089635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ED4F51A-FCF7-4234-AD7B-4A9B0426A1E4}" type="datetimeFigureOut">
              <a:rPr lang="en-GB" smtClean="0"/>
              <a:t>13/01/2020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2916812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ED4F51A-FCF7-4234-AD7B-4A9B0426A1E4}" type="datetimeFigureOut">
              <a:rPr lang="en-GB" smtClean="0"/>
              <a:t>13/01/2020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2694304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ED4F51A-FCF7-4234-AD7B-4A9B0426A1E4}" type="datetimeFigureOut">
              <a:rPr lang="en-GB" smtClean="0"/>
              <a:t>13/01/2020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2064976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ED4F51A-FCF7-4234-AD7B-4A9B0426A1E4}" type="datetimeFigureOut">
              <a:rPr lang="en-GB" smtClean="0"/>
              <a:t>13/01/2020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3345842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D4F51A-FCF7-4234-AD7B-4A9B0426A1E4}" type="datetimeFigureOut">
              <a:rPr lang="en-GB" smtClean="0"/>
              <a:t>13/01/2020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30824485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ED4F51A-FCF7-4234-AD7B-4A9B0426A1E4}" type="datetimeFigureOut">
              <a:rPr lang="en-GB" smtClean="0"/>
              <a:t>13/01/2020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3032188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ED4F51A-FCF7-4234-AD7B-4A9B0426A1E4}" type="datetimeFigureOut">
              <a:rPr lang="en-GB" smtClean="0"/>
              <a:t>13/01/2020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4200794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D4F51A-FCF7-4234-AD7B-4A9B0426A1E4}" type="datetimeFigureOut">
              <a:rPr lang="en-GB" smtClean="0"/>
              <a:t>13/01/2020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A68490-B254-4C5B-9C54-A2ADAFC26261}" type="slidenum">
              <a:rPr lang="en-GB" smtClean="0"/>
              <a:t>‹#›</a:t>
            </a:fld>
            <a:endParaRPr lang="en-GB"/>
          </a:p>
        </p:txBody>
      </p:sp>
    </p:spTree>
    <p:extLst>
      <p:ext uri="{BB962C8B-B14F-4D97-AF65-F5344CB8AC3E}">
        <p14:creationId xmlns:p14="http://schemas.microsoft.com/office/powerpoint/2010/main" val="26316529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4976" y="911517"/>
            <a:ext cx="5073183" cy="1290262"/>
          </a:xfrm>
          <a:prstGeom prst="rect">
            <a:avLst/>
          </a:prstGeom>
        </p:spPr>
        <p:style>
          <a:lnRef idx="2">
            <a:schemeClr val="accent1"/>
          </a:lnRef>
          <a:fillRef idx="1">
            <a:schemeClr val="lt1"/>
          </a:fillRef>
          <a:effectRef idx="0">
            <a:schemeClr val="accent1"/>
          </a:effectRef>
          <a:fontRef idx="minor">
            <a:schemeClr val="dk1"/>
          </a:fontRef>
        </p:style>
        <p:txBody>
          <a:bodyPr rtlCol="0" anchor="t"/>
          <a:lstStyle/>
          <a:p>
            <a:r>
              <a:rPr lang="en-GB" sz="1100" dirty="0" smtClean="0">
                <a:solidFill>
                  <a:schemeClr val="tx1"/>
                </a:solidFill>
              </a:rPr>
              <a:t>Issues </a:t>
            </a:r>
            <a:r>
              <a:rPr lang="en-GB" sz="1100" dirty="0">
                <a:solidFill>
                  <a:schemeClr val="tx1"/>
                </a:solidFill>
              </a:rPr>
              <a:t>that may arise for the </a:t>
            </a:r>
            <a:r>
              <a:rPr lang="en-GB" sz="1100" dirty="0" smtClean="0">
                <a:solidFill>
                  <a:schemeClr val="tx1"/>
                </a:solidFill>
              </a:rPr>
              <a:t>cosmological arguments, </a:t>
            </a:r>
            <a:r>
              <a:rPr lang="en-GB" sz="1100" dirty="0">
                <a:solidFill>
                  <a:schemeClr val="tx1"/>
                </a:solidFill>
              </a:rPr>
              <a:t>including:</a:t>
            </a:r>
          </a:p>
          <a:p>
            <a:endParaRPr lang="en-GB" sz="1100" dirty="0">
              <a:solidFill>
                <a:schemeClr val="tx1"/>
              </a:solidFill>
            </a:endParaRPr>
          </a:p>
          <a:p>
            <a:r>
              <a:rPr lang="en-GB" sz="1100" dirty="0">
                <a:solidFill>
                  <a:schemeClr val="tx1"/>
                </a:solidFill>
              </a:rPr>
              <a:t>the possibility of an infinite series</a:t>
            </a:r>
          </a:p>
          <a:p>
            <a:r>
              <a:rPr lang="en-GB" sz="1100" dirty="0">
                <a:solidFill>
                  <a:schemeClr val="tx1"/>
                </a:solidFill>
              </a:rPr>
              <a:t>Hume's objection to the 'causal principle'</a:t>
            </a:r>
          </a:p>
          <a:p>
            <a:r>
              <a:rPr lang="en-GB" sz="1100" dirty="0">
                <a:solidFill>
                  <a:schemeClr val="tx1"/>
                </a:solidFill>
              </a:rPr>
              <a:t>the argument commits the fallacy of composition (Russell)</a:t>
            </a:r>
          </a:p>
          <a:p>
            <a:r>
              <a:rPr lang="en-GB" sz="1100" dirty="0">
                <a:solidFill>
                  <a:schemeClr val="tx1"/>
                </a:solidFill>
              </a:rPr>
              <a:t>the impossibility of a necessary being (Hume and Russell).</a:t>
            </a:r>
          </a:p>
        </p:txBody>
      </p:sp>
      <p:sp>
        <p:nvSpPr>
          <p:cNvPr id="2" name="Rectangle 1"/>
          <p:cNvSpPr/>
          <p:nvPr/>
        </p:nvSpPr>
        <p:spPr>
          <a:xfrm>
            <a:off x="124691" y="149629"/>
            <a:ext cx="11903825" cy="55695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2000" dirty="0" smtClean="0">
                <a:solidFill>
                  <a:schemeClr val="tx1"/>
                </a:solidFill>
                <a:latin typeface="Chewy" panose="02000000000000000000" pitchFamily="2" charset="0"/>
                <a:ea typeface="Chewy" panose="02000000000000000000" pitchFamily="2" charset="0"/>
              </a:rPr>
              <a:t>Issues with the Cosmological Argument</a:t>
            </a:r>
            <a:endParaRPr lang="en-GB" sz="2000" dirty="0">
              <a:solidFill>
                <a:schemeClr val="tx1"/>
              </a:solidFill>
              <a:latin typeface="Chewy" panose="02000000000000000000" pitchFamily="2" charset="0"/>
              <a:ea typeface="Chewy" panose="02000000000000000000" pitchFamily="2" charset="0"/>
            </a:endParaRPr>
          </a:p>
        </p:txBody>
      </p:sp>
      <p:sp>
        <p:nvSpPr>
          <p:cNvPr id="3" name="Rectangle 2"/>
          <p:cNvSpPr/>
          <p:nvPr/>
        </p:nvSpPr>
        <p:spPr>
          <a:xfrm>
            <a:off x="124690" y="604059"/>
            <a:ext cx="1854011" cy="27299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1200" dirty="0" smtClean="0">
                <a:solidFill>
                  <a:schemeClr val="tx1"/>
                </a:solidFill>
                <a:latin typeface="Chewy" panose="02000000000000000000" pitchFamily="2" charset="0"/>
                <a:ea typeface="Chewy" panose="02000000000000000000" pitchFamily="2" charset="0"/>
              </a:rPr>
              <a:t>What you need to know: </a:t>
            </a:r>
            <a:endParaRPr lang="en-GB" sz="1200" dirty="0">
              <a:solidFill>
                <a:schemeClr val="tx1"/>
              </a:solidFill>
              <a:latin typeface="Chewy" panose="02000000000000000000" pitchFamily="2" charset="0"/>
              <a:ea typeface="Chewy" panose="02000000000000000000" pitchFamily="2" charset="0"/>
            </a:endParaRPr>
          </a:p>
        </p:txBody>
      </p:sp>
      <p:sp>
        <p:nvSpPr>
          <p:cNvPr id="11" name="Rectangle 10"/>
          <p:cNvSpPr/>
          <p:nvPr/>
        </p:nvSpPr>
        <p:spPr>
          <a:xfrm>
            <a:off x="134976" y="2310497"/>
            <a:ext cx="5073183" cy="2970044"/>
          </a:xfrm>
          <a:prstGeom prst="rect">
            <a:avLst/>
          </a:prstGeom>
          <a:ln>
            <a:solidFill>
              <a:schemeClr val="accent1"/>
            </a:solidFill>
          </a:ln>
        </p:spPr>
        <p:txBody>
          <a:bodyPr wrap="square">
            <a:spAutoFit/>
          </a:bodyPr>
          <a:lstStyle/>
          <a:p>
            <a:pPr>
              <a:defRPr/>
            </a:pPr>
            <a:r>
              <a:rPr lang="en-GB" sz="1100" b="1" dirty="0" smtClean="0"/>
              <a:t>The possibility of an infinite series</a:t>
            </a:r>
          </a:p>
          <a:p>
            <a:pPr>
              <a:defRPr/>
            </a:pPr>
            <a:endParaRPr lang="en-GB" altLang="en-US" sz="1100" dirty="0" smtClean="0"/>
          </a:p>
          <a:p>
            <a:pPr>
              <a:defRPr/>
            </a:pPr>
            <a:r>
              <a:rPr lang="en-GB" altLang="en-US" sz="1100" dirty="0" smtClean="0"/>
              <a:t>Mathematical possibility: Cantor created set theory to solve paradoxes, such as a hotel with an infinite number of rooms.</a:t>
            </a:r>
          </a:p>
          <a:p>
            <a:pPr>
              <a:defRPr/>
            </a:pPr>
            <a:endParaRPr lang="en-GB" altLang="en-US" sz="1100" dirty="0"/>
          </a:p>
          <a:p>
            <a:pPr>
              <a:defRPr/>
            </a:pPr>
            <a:r>
              <a:rPr lang="en-GB" altLang="en-US" sz="1100" dirty="0" smtClean="0"/>
              <a:t>Scientific possibility: New theories if the universe imply infinity e.g. The Big Bang / Big Crunch hypothesis suggests the universe expands but eventually collapses in on itself before </a:t>
            </a:r>
            <a:r>
              <a:rPr lang="en-GB" altLang="en-US" sz="1100" dirty="0" smtClean="0"/>
              <a:t>another </a:t>
            </a:r>
            <a:r>
              <a:rPr lang="en-GB" altLang="en-US" sz="1100" dirty="0" smtClean="0"/>
              <a:t>Big Bang, and so on for infinity.  The multiverse hypothesis suggests there are an infinite number of multiple universes, which exist in parallel.  </a:t>
            </a:r>
          </a:p>
          <a:p>
            <a:pPr>
              <a:defRPr/>
            </a:pPr>
            <a:endParaRPr lang="en-GB" altLang="en-US" sz="1100" dirty="0"/>
          </a:p>
          <a:p>
            <a:pPr>
              <a:defRPr/>
            </a:pPr>
            <a:r>
              <a:rPr lang="en-GB" altLang="en-US" sz="1100" dirty="0" smtClean="0"/>
              <a:t>Logical possibility: Aquinas may be confusing a long chain of causes with an infinite chain of causes.  Aquinas argues that if motion/causation went back infinitely, then there would be no start to the chain and hence no motion/causation, which is </a:t>
            </a:r>
            <a:r>
              <a:rPr lang="en-GB" altLang="en-US" sz="1100" dirty="0" smtClean="0"/>
              <a:t>evidentially </a:t>
            </a:r>
            <a:r>
              <a:rPr lang="en-GB" altLang="en-US" sz="1100" dirty="0" smtClean="0"/>
              <a:t>false.  However, although this might be true for a very long chain, it is not true for an infinite series.  An infinite series of causes has no first cause that can be removed, and so the chain continues to exist.</a:t>
            </a:r>
            <a:endParaRPr lang="en-GB" altLang="en-US" sz="1100" dirty="0"/>
          </a:p>
          <a:p>
            <a:pPr>
              <a:defRPr/>
            </a:pPr>
            <a:endParaRPr lang="en-GB" altLang="en-US" sz="1100" i="1" dirty="0"/>
          </a:p>
        </p:txBody>
      </p:sp>
      <p:sp>
        <p:nvSpPr>
          <p:cNvPr id="10" name="Rectangle 9"/>
          <p:cNvSpPr/>
          <p:nvPr/>
        </p:nvSpPr>
        <p:spPr>
          <a:xfrm>
            <a:off x="5408776" y="819220"/>
            <a:ext cx="2071316" cy="27155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1200" dirty="0" smtClean="0">
                <a:solidFill>
                  <a:schemeClr val="tx1"/>
                </a:solidFill>
                <a:latin typeface="Chewy" panose="02000000000000000000" pitchFamily="2" charset="0"/>
                <a:ea typeface="Chewy" panose="02000000000000000000" pitchFamily="2" charset="0"/>
              </a:rPr>
              <a:t>Possible Exam Questions</a:t>
            </a:r>
            <a:endParaRPr lang="en-GB" sz="1200" dirty="0">
              <a:solidFill>
                <a:schemeClr val="tx1"/>
              </a:solidFill>
              <a:latin typeface="Chewy" panose="02000000000000000000" pitchFamily="2" charset="0"/>
              <a:ea typeface="Chewy" panose="02000000000000000000" pitchFamily="2" charset="0"/>
            </a:endParaRPr>
          </a:p>
        </p:txBody>
      </p:sp>
      <p:sp>
        <p:nvSpPr>
          <p:cNvPr id="12" name="Rectangle 11"/>
          <p:cNvSpPr/>
          <p:nvPr/>
        </p:nvSpPr>
        <p:spPr>
          <a:xfrm>
            <a:off x="5406102" y="1090770"/>
            <a:ext cx="6622413" cy="938719"/>
          </a:xfrm>
          <a:prstGeom prst="rect">
            <a:avLst/>
          </a:prstGeom>
          <a:ln>
            <a:solidFill>
              <a:schemeClr val="accent1"/>
            </a:solidFill>
          </a:ln>
        </p:spPr>
        <p:txBody>
          <a:bodyPr wrap="square">
            <a:spAutoFit/>
          </a:bodyPr>
          <a:lstStyle/>
          <a:p>
            <a:r>
              <a:rPr lang="en-GB" sz="1100" dirty="0" smtClean="0"/>
              <a:t>Outline </a:t>
            </a:r>
            <a:r>
              <a:rPr lang="en-GB" sz="1100" dirty="0"/>
              <a:t>Hume's objection to the 'causal principle' (5 marks)</a:t>
            </a:r>
          </a:p>
          <a:p>
            <a:r>
              <a:rPr lang="en-GB" sz="1100" dirty="0"/>
              <a:t>Outline Russell’s complaint that the cosmological argument commits the fallacy of composition (5 marks)</a:t>
            </a:r>
          </a:p>
          <a:p>
            <a:r>
              <a:rPr lang="en-GB" sz="1100" dirty="0"/>
              <a:t>Outline Hume and Russell’s claims that a necessary being is impossible (5 marks)</a:t>
            </a:r>
          </a:p>
          <a:p>
            <a:endParaRPr lang="en-GB" sz="1100" dirty="0"/>
          </a:p>
          <a:p>
            <a:r>
              <a:rPr lang="en-GB" sz="1100" dirty="0"/>
              <a:t>Does the cosmological argument prove that God exists? (25 marks)</a:t>
            </a:r>
          </a:p>
        </p:txBody>
      </p:sp>
      <p:pic>
        <p:nvPicPr>
          <p:cNvPr id="5" name="Picture 4"/>
          <p:cNvPicPr>
            <a:picLocks noChangeAspect="1"/>
          </p:cNvPicPr>
          <p:nvPr/>
        </p:nvPicPr>
        <p:blipFill>
          <a:blip r:embed="rId2"/>
          <a:stretch>
            <a:fillRect/>
          </a:stretch>
        </p:blipFill>
        <p:spPr>
          <a:xfrm>
            <a:off x="3209318" y="5280541"/>
            <a:ext cx="1988555" cy="1577459"/>
          </a:xfrm>
          <a:prstGeom prst="rect">
            <a:avLst/>
          </a:prstGeom>
        </p:spPr>
      </p:pic>
      <p:sp>
        <p:nvSpPr>
          <p:cNvPr id="15" name="Rectangle 14"/>
          <p:cNvSpPr/>
          <p:nvPr/>
        </p:nvSpPr>
        <p:spPr>
          <a:xfrm>
            <a:off x="5408196" y="2201779"/>
            <a:ext cx="6620319" cy="4154984"/>
          </a:xfrm>
          <a:prstGeom prst="rect">
            <a:avLst/>
          </a:prstGeom>
          <a:ln>
            <a:solidFill>
              <a:schemeClr val="accent1"/>
            </a:solidFill>
          </a:ln>
        </p:spPr>
        <p:txBody>
          <a:bodyPr wrap="square">
            <a:spAutoFit/>
          </a:bodyPr>
          <a:lstStyle/>
          <a:p>
            <a:pPr>
              <a:defRPr/>
            </a:pPr>
            <a:r>
              <a:rPr lang="en-GB" sz="1100" b="1" dirty="0" smtClean="0"/>
              <a:t>Hume’s objection to the causal principle</a:t>
            </a:r>
          </a:p>
          <a:p>
            <a:pPr>
              <a:defRPr/>
            </a:pPr>
            <a:endParaRPr lang="en-GB" altLang="en-US" sz="1100" dirty="0" smtClean="0"/>
          </a:p>
          <a:p>
            <a:pPr>
              <a:defRPr/>
            </a:pPr>
            <a:r>
              <a:rPr lang="en-GB" altLang="en-US" sz="1100" u="sng" dirty="0" smtClean="0"/>
              <a:t>Is the causal principle a matter of fact?</a:t>
            </a:r>
          </a:p>
          <a:p>
            <a:pPr>
              <a:defRPr/>
            </a:pPr>
            <a:endParaRPr lang="en-GB" altLang="en-US" sz="1100" u="sng" dirty="0" smtClean="0"/>
          </a:p>
          <a:p>
            <a:pPr>
              <a:defRPr/>
            </a:pPr>
            <a:r>
              <a:rPr lang="en-GB" altLang="en-US" sz="1100" dirty="0" smtClean="0"/>
              <a:t>According </a:t>
            </a:r>
            <a:r>
              <a:rPr lang="en-GB" altLang="en-US" sz="1100" dirty="0"/>
              <a:t>to Hume, we see that A is followed by B but this does not prove that A CAUSES B. </a:t>
            </a:r>
            <a:r>
              <a:rPr lang="en-GB" altLang="en-US" sz="1100" dirty="0" smtClean="0"/>
              <a:t>  It </a:t>
            </a:r>
            <a:r>
              <a:rPr lang="en-GB" altLang="en-US" sz="1100" dirty="0"/>
              <a:t>is due to ‘habit’ that we make assumptions about causal </a:t>
            </a:r>
            <a:r>
              <a:rPr lang="en-GB" altLang="en-US" sz="1100" dirty="0" smtClean="0"/>
              <a:t>links.  Furthermore </a:t>
            </a:r>
            <a:r>
              <a:rPr lang="en-GB" altLang="en-US" sz="1100" dirty="0"/>
              <a:t>we can not experience the cause of the universe and therefore we are wrong to try and say what caused it – it is beyond our epistemological limits</a:t>
            </a:r>
            <a:r>
              <a:rPr lang="en-GB" altLang="en-US" sz="1100" dirty="0" smtClean="0"/>
              <a:t>!</a:t>
            </a:r>
          </a:p>
          <a:p>
            <a:pPr>
              <a:defRPr/>
            </a:pPr>
            <a:endParaRPr lang="en-GB" altLang="en-US" sz="1100" dirty="0"/>
          </a:p>
          <a:p>
            <a:pPr>
              <a:defRPr/>
            </a:pPr>
            <a:r>
              <a:rPr lang="en-GB" altLang="en-US" sz="1100" i="1" dirty="0" smtClean="0"/>
              <a:t>P1: If we see two types of event (X and Y) </a:t>
            </a:r>
            <a:r>
              <a:rPr lang="en-GB" altLang="en-US" sz="1100" i="1" dirty="0" smtClean="0"/>
              <a:t>constantly </a:t>
            </a:r>
            <a:r>
              <a:rPr lang="en-GB" altLang="en-US" sz="1100" i="1" dirty="0" smtClean="0"/>
              <a:t>connected then our mind is led by the observation of one (X) to expect the other (Y).</a:t>
            </a:r>
          </a:p>
          <a:p>
            <a:pPr>
              <a:defRPr/>
            </a:pPr>
            <a:r>
              <a:rPr lang="en-GB" altLang="en-US" sz="1100" i="1" dirty="0" smtClean="0"/>
              <a:t>P2: the sense of expectation provides our idea of a necessary connection between X and Y.</a:t>
            </a:r>
          </a:p>
          <a:p>
            <a:pPr>
              <a:defRPr/>
            </a:pPr>
            <a:r>
              <a:rPr lang="en-GB" altLang="en-US" sz="1100" i="1" dirty="0" smtClean="0"/>
              <a:t>C: This idea of a necessary connection gives us our belief that X causes Y.</a:t>
            </a:r>
          </a:p>
          <a:p>
            <a:pPr>
              <a:defRPr/>
            </a:pPr>
            <a:endParaRPr lang="en-GB" altLang="en-US" sz="1100" i="1" dirty="0"/>
          </a:p>
          <a:p>
            <a:pPr>
              <a:defRPr/>
            </a:pPr>
            <a:r>
              <a:rPr lang="en-GB" altLang="en-US" sz="1100" dirty="0" smtClean="0"/>
              <a:t>Moreover, he argues that just because we have seen X and Y constantly conjoined in the past, does not give us grounds to assume they will be conjoined in the future, as we cannot observe the future.</a:t>
            </a:r>
          </a:p>
          <a:p>
            <a:pPr>
              <a:defRPr/>
            </a:pPr>
            <a:endParaRPr lang="en-GB" altLang="en-US" sz="1100" dirty="0"/>
          </a:p>
          <a:p>
            <a:pPr>
              <a:defRPr/>
            </a:pPr>
            <a:r>
              <a:rPr lang="en-GB" altLang="en-US" sz="1100" u="sng" dirty="0"/>
              <a:t>Is the causal principle a </a:t>
            </a:r>
            <a:r>
              <a:rPr lang="en-GB" altLang="en-US" sz="1100" u="sng" dirty="0" smtClean="0"/>
              <a:t>relation of ideas?</a:t>
            </a:r>
            <a:endParaRPr lang="en-GB" altLang="en-US" sz="1100" dirty="0" smtClean="0"/>
          </a:p>
          <a:p>
            <a:pPr>
              <a:defRPr/>
            </a:pPr>
            <a:endParaRPr lang="en-GB" altLang="en-US" sz="1100" u="sng" dirty="0"/>
          </a:p>
          <a:p>
            <a:pPr>
              <a:defRPr/>
            </a:pPr>
            <a:r>
              <a:rPr lang="en-GB" altLang="en-US" sz="1100" dirty="0" smtClean="0"/>
              <a:t>P1: If ‘every event has a cause’ can be known a priori, then denying it would lead to a contradiction.</a:t>
            </a:r>
          </a:p>
          <a:p>
            <a:pPr>
              <a:defRPr/>
            </a:pPr>
            <a:r>
              <a:rPr lang="en-GB" altLang="en-US" sz="1100" dirty="0" smtClean="0"/>
              <a:t>P2: ‘Not every event has a cause’ is not contradictory, as we can </a:t>
            </a:r>
            <a:r>
              <a:rPr lang="en-GB" altLang="en-US" sz="1100" dirty="0" smtClean="0"/>
              <a:t>conceive </a:t>
            </a:r>
            <a:r>
              <a:rPr lang="en-GB" altLang="en-US" sz="1100" dirty="0" smtClean="0"/>
              <a:t>of events that have no cause.</a:t>
            </a:r>
          </a:p>
          <a:p>
            <a:pPr>
              <a:defRPr/>
            </a:pPr>
            <a:r>
              <a:rPr lang="en-GB" altLang="en-US" sz="1100" dirty="0" smtClean="0"/>
              <a:t>C: ‘Every event has a cause’ cannot be known a priori.</a:t>
            </a:r>
            <a:endParaRPr lang="en-GB" altLang="en-US" sz="1100" dirty="0"/>
          </a:p>
          <a:p>
            <a:pPr>
              <a:defRPr/>
            </a:pPr>
            <a:endParaRPr lang="en-GB" altLang="en-US" sz="1100" dirty="0" smtClean="0"/>
          </a:p>
          <a:p>
            <a:pPr>
              <a:defRPr/>
            </a:pPr>
            <a:r>
              <a:rPr lang="en-GB" altLang="en-US" sz="1100" dirty="0" smtClean="0"/>
              <a:t>Russell </a:t>
            </a:r>
            <a:r>
              <a:rPr lang="en-GB" altLang="en-US" sz="1100" dirty="0" smtClean="0"/>
              <a:t>uses an example from physics (quantum tunnelling) to show that some people, namely scientists, really can </a:t>
            </a:r>
            <a:r>
              <a:rPr lang="en-GB" altLang="en-US" sz="1100" dirty="0" smtClean="0"/>
              <a:t>conceive </a:t>
            </a:r>
            <a:r>
              <a:rPr lang="en-GB" altLang="en-US" sz="1100" dirty="0" smtClean="0"/>
              <a:t>of events without a cause.</a:t>
            </a:r>
            <a:endParaRPr lang="en-GB" altLang="en-US" sz="1100" dirty="0"/>
          </a:p>
        </p:txBody>
      </p:sp>
    </p:spTree>
    <p:extLst>
      <p:ext uri="{BB962C8B-B14F-4D97-AF65-F5344CB8AC3E}">
        <p14:creationId xmlns:p14="http://schemas.microsoft.com/office/powerpoint/2010/main" val="38742272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4691" y="149629"/>
            <a:ext cx="11903825" cy="55695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2000" dirty="0" smtClean="0">
                <a:solidFill>
                  <a:schemeClr val="tx1"/>
                </a:solidFill>
                <a:ea typeface="Chewy" panose="02000000000000000000" pitchFamily="2" charset="0"/>
              </a:rPr>
              <a:t>Issues with the Cosmological Argument</a:t>
            </a:r>
            <a:endParaRPr lang="en-GB" sz="2000" dirty="0">
              <a:solidFill>
                <a:schemeClr val="tx1"/>
              </a:solidFill>
              <a:ea typeface="Chewy" panose="02000000000000000000" pitchFamily="2" charset="0"/>
            </a:endParaRPr>
          </a:p>
        </p:txBody>
      </p:sp>
      <p:sp>
        <p:nvSpPr>
          <p:cNvPr id="12" name="Rectangle 11"/>
          <p:cNvSpPr/>
          <p:nvPr/>
        </p:nvSpPr>
        <p:spPr>
          <a:xfrm>
            <a:off x="5959365" y="1239357"/>
            <a:ext cx="6069150" cy="919228"/>
          </a:xfrm>
          <a:prstGeom prst="rect">
            <a:avLst/>
          </a:prstGeom>
        </p:spPr>
        <p:style>
          <a:lnRef idx="2">
            <a:schemeClr val="accent1"/>
          </a:lnRef>
          <a:fillRef idx="1">
            <a:schemeClr val="lt1"/>
          </a:fillRef>
          <a:effectRef idx="0">
            <a:schemeClr val="accent1"/>
          </a:effectRef>
          <a:fontRef idx="minor">
            <a:schemeClr val="dk1"/>
          </a:fontRef>
        </p:style>
        <p:txBody>
          <a:bodyPr rtlCol="0" anchor="t"/>
          <a:lstStyle/>
          <a:p>
            <a:endParaRPr lang="en-GB" altLang="en-US" sz="1000" dirty="0" smtClean="0">
              <a:solidFill>
                <a:schemeClr val="tx1"/>
              </a:solidFill>
            </a:endParaRPr>
          </a:p>
          <a:p>
            <a:r>
              <a:rPr lang="en-GB" altLang="en-US" sz="1000" b="1" u="sng" dirty="0" smtClean="0">
                <a:solidFill>
                  <a:schemeClr val="tx1"/>
                </a:solidFill>
              </a:rPr>
              <a:t>Causal Principle:</a:t>
            </a:r>
            <a:r>
              <a:rPr lang="en-GB" altLang="en-US" sz="1000" dirty="0" smtClean="0">
                <a:solidFill>
                  <a:schemeClr val="tx1"/>
                </a:solidFill>
              </a:rPr>
              <a:t> The belief that every event has a cause</a:t>
            </a:r>
            <a:endParaRPr lang="en-US" sz="1000" b="1" u="sng" dirty="0">
              <a:solidFill>
                <a:schemeClr val="tx1"/>
              </a:solidFill>
            </a:endParaRPr>
          </a:p>
          <a:p>
            <a:endParaRPr lang="en-GB" altLang="en-US" sz="1000" dirty="0" smtClean="0">
              <a:solidFill>
                <a:schemeClr val="tx1"/>
              </a:solidFill>
            </a:endParaRPr>
          </a:p>
          <a:p>
            <a:r>
              <a:rPr lang="en-GB" altLang="en-US" sz="1000" b="1" u="sng" dirty="0" smtClean="0">
                <a:solidFill>
                  <a:schemeClr val="tx1"/>
                </a:solidFill>
              </a:rPr>
              <a:t>Proposition: </a:t>
            </a:r>
            <a:r>
              <a:rPr lang="en-GB" altLang="en-US" sz="1000" dirty="0" smtClean="0">
                <a:solidFill>
                  <a:schemeClr val="tx1"/>
                </a:solidFill>
              </a:rPr>
              <a:t> a statement or assertion.</a:t>
            </a:r>
            <a:endParaRPr lang="en-GB" altLang="en-US" sz="1000" b="1" u="sng" dirty="0" smtClean="0">
              <a:solidFill>
                <a:schemeClr val="tx1"/>
              </a:solidFill>
            </a:endParaRPr>
          </a:p>
          <a:p>
            <a:endParaRPr lang="en-GB" altLang="en-US" sz="1000" dirty="0">
              <a:solidFill>
                <a:schemeClr val="tx1"/>
              </a:solidFill>
            </a:endParaRPr>
          </a:p>
        </p:txBody>
      </p:sp>
      <p:sp>
        <p:nvSpPr>
          <p:cNvPr id="13" name="Rectangle 12"/>
          <p:cNvSpPr/>
          <p:nvPr/>
        </p:nvSpPr>
        <p:spPr>
          <a:xfrm>
            <a:off x="5959366" y="950901"/>
            <a:ext cx="1629294" cy="27155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1200" dirty="0" smtClean="0">
                <a:solidFill>
                  <a:schemeClr val="tx1"/>
                </a:solidFill>
                <a:ea typeface="Chewy" panose="02000000000000000000" pitchFamily="2" charset="0"/>
              </a:rPr>
              <a:t>Key terms</a:t>
            </a:r>
            <a:endParaRPr lang="en-GB" sz="1200" dirty="0">
              <a:solidFill>
                <a:schemeClr val="tx1"/>
              </a:solidFill>
              <a:ea typeface="Chewy" panose="02000000000000000000" pitchFamily="2" charset="0"/>
            </a:endParaRPr>
          </a:p>
        </p:txBody>
      </p:sp>
      <p:sp>
        <p:nvSpPr>
          <p:cNvPr id="15" name="Rectangle 14"/>
          <p:cNvSpPr/>
          <p:nvPr/>
        </p:nvSpPr>
        <p:spPr>
          <a:xfrm>
            <a:off x="124691" y="2842592"/>
            <a:ext cx="5277240" cy="3985706"/>
          </a:xfrm>
          <a:prstGeom prst="rect">
            <a:avLst/>
          </a:prstGeom>
          <a:ln>
            <a:solidFill>
              <a:schemeClr val="accent1"/>
            </a:solidFill>
          </a:ln>
        </p:spPr>
        <p:txBody>
          <a:bodyPr wrap="square">
            <a:spAutoFit/>
          </a:bodyPr>
          <a:lstStyle/>
          <a:p>
            <a:r>
              <a:rPr lang="en-GB" sz="1100" b="1" dirty="0" smtClean="0"/>
              <a:t>The impossibility of a necessary being</a:t>
            </a:r>
            <a:endParaRPr lang="en-GB" sz="1100" b="1" dirty="0"/>
          </a:p>
          <a:p>
            <a:pPr>
              <a:spcBef>
                <a:spcPct val="0"/>
              </a:spcBef>
              <a:buFontTx/>
              <a:buNone/>
            </a:pPr>
            <a:endParaRPr lang="en-GB" altLang="en-US" sz="1100" dirty="0"/>
          </a:p>
          <a:p>
            <a:pPr>
              <a:defRPr/>
            </a:pPr>
            <a:r>
              <a:rPr lang="en-GB" sz="1100" dirty="0"/>
              <a:t>Hume argues that we can have knowledge of just two sorts of things: </a:t>
            </a:r>
          </a:p>
          <a:p>
            <a:pPr>
              <a:defRPr/>
            </a:pPr>
            <a:r>
              <a:rPr lang="en-GB" sz="1100" dirty="0"/>
              <a:t>	the relations between ideas (later called a priori or analytic)</a:t>
            </a:r>
          </a:p>
          <a:p>
            <a:pPr>
              <a:defRPr/>
            </a:pPr>
            <a:r>
              <a:rPr lang="en-GB" sz="1100" dirty="0"/>
              <a:t>	matters of fact (later called a posteriori or synthetic)</a:t>
            </a:r>
          </a:p>
          <a:p>
            <a:pPr>
              <a:defRPr/>
            </a:pPr>
            <a:endParaRPr lang="en-GB" sz="1100" dirty="0"/>
          </a:p>
          <a:p>
            <a:pPr>
              <a:defRPr/>
            </a:pPr>
            <a:r>
              <a:rPr lang="en-GB" sz="1100" dirty="0"/>
              <a:t>P1: A Relation of Ideas exists where its denial entails a contradiction.</a:t>
            </a:r>
          </a:p>
          <a:p>
            <a:pPr>
              <a:defRPr/>
            </a:pPr>
            <a:r>
              <a:rPr lang="en-GB" sz="1100" dirty="0"/>
              <a:t>P2: Nothing that can be distinctly conceived entails a contradiction.  For any being that we can conceive of as existent, we can also distinctly conceive of that being as non-existent.</a:t>
            </a:r>
          </a:p>
          <a:p>
            <a:pPr>
              <a:defRPr/>
            </a:pPr>
            <a:r>
              <a:rPr lang="en-GB" sz="1100" dirty="0"/>
              <a:t>C: Therefore, there isn’t any being whose non-existence entails a contradiction.</a:t>
            </a:r>
          </a:p>
          <a:p>
            <a:pPr>
              <a:defRPr/>
            </a:pPr>
            <a:endParaRPr lang="en-GB" sz="1100" dirty="0"/>
          </a:p>
          <a:p>
            <a:pPr>
              <a:defRPr/>
            </a:pPr>
            <a:r>
              <a:rPr lang="en-GB" sz="1100" dirty="0"/>
              <a:t>As a result, </a:t>
            </a:r>
            <a:r>
              <a:rPr lang="en-GB" sz="1100" dirty="0" smtClean="0"/>
              <a:t>cosmological </a:t>
            </a:r>
            <a:r>
              <a:rPr lang="en-GB" sz="1100" dirty="0"/>
              <a:t>arguments </a:t>
            </a:r>
            <a:r>
              <a:rPr lang="en-GB" sz="1100" dirty="0" smtClean="0"/>
              <a:t>from contingency (e.g. Aquinas’ 3</a:t>
            </a:r>
            <a:r>
              <a:rPr lang="en-GB" sz="1100" baseline="30000" dirty="0" smtClean="0"/>
              <a:t>rd</a:t>
            </a:r>
            <a:r>
              <a:rPr lang="en-GB" sz="1100" dirty="0" smtClean="0"/>
              <a:t> Way and Leibniz’s argument) which argue there must be a necessary being are false.</a:t>
            </a:r>
          </a:p>
          <a:p>
            <a:pPr>
              <a:defRPr/>
            </a:pPr>
            <a:endParaRPr lang="en-GB" sz="1100" dirty="0"/>
          </a:p>
          <a:p>
            <a:pPr>
              <a:defRPr/>
            </a:pPr>
            <a:r>
              <a:rPr lang="en-GB" sz="1100" dirty="0" smtClean="0"/>
              <a:t>Russell put this simpler:</a:t>
            </a:r>
          </a:p>
          <a:p>
            <a:pPr>
              <a:defRPr/>
            </a:pPr>
            <a:endParaRPr lang="en-GB" sz="1100" dirty="0"/>
          </a:p>
          <a:p>
            <a:pPr>
              <a:defRPr/>
            </a:pPr>
            <a:r>
              <a:rPr lang="en-GB" sz="1100" dirty="0" smtClean="0"/>
              <a:t>P1: The concept of ‘necessary’ can only be applied to propositions, and in particular to propositions that are analytic.</a:t>
            </a:r>
          </a:p>
          <a:p>
            <a:pPr>
              <a:defRPr/>
            </a:pPr>
            <a:r>
              <a:rPr lang="en-GB" sz="1100" dirty="0" smtClean="0"/>
              <a:t>P2: An analytic proposition is one that is self-contradictory to deny</a:t>
            </a:r>
          </a:p>
          <a:p>
            <a:pPr>
              <a:defRPr/>
            </a:pPr>
            <a:r>
              <a:rPr lang="en-GB" sz="1100" dirty="0" smtClean="0"/>
              <a:t>P3: It is not self=contradictory to say ‘God does not exist.’</a:t>
            </a:r>
          </a:p>
          <a:p>
            <a:pPr>
              <a:defRPr/>
            </a:pPr>
            <a:r>
              <a:rPr lang="en-GB" sz="1100" dirty="0" smtClean="0"/>
              <a:t>C: ‘God exists’ is not analytic and is not a necessary proposition.</a:t>
            </a:r>
            <a:endParaRPr lang="en-GB" sz="1100" dirty="0"/>
          </a:p>
          <a:p>
            <a:pPr>
              <a:spcBef>
                <a:spcPct val="0"/>
              </a:spcBef>
              <a:buFontTx/>
              <a:buNone/>
            </a:pPr>
            <a:endParaRPr lang="en-GB" altLang="en-US" sz="1100" dirty="0"/>
          </a:p>
        </p:txBody>
      </p:sp>
      <p:sp>
        <p:nvSpPr>
          <p:cNvPr id="14" name="Rectangle 13"/>
          <p:cNvSpPr/>
          <p:nvPr/>
        </p:nvSpPr>
        <p:spPr>
          <a:xfrm>
            <a:off x="124691" y="882035"/>
            <a:ext cx="5277240" cy="1785104"/>
          </a:xfrm>
          <a:prstGeom prst="rect">
            <a:avLst/>
          </a:prstGeom>
          <a:ln>
            <a:solidFill>
              <a:schemeClr val="accent1"/>
            </a:solidFill>
          </a:ln>
        </p:spPr>
        <p:txBody>
          <a:bodyPr wrap="square">
            <a:spAutoFit/>
          </a:bodyPr>
          <a:lstStyle/>
          <a:p>
            <a:r>
              <a:rPr lang="en-GB" sz="1000" b="1" dirty="0" smtClean="0"/>
              <a:t>The Fallacy of Composition</a:t>
            </a:r>
          </a:p>
          <a:p>
            <a:endParaRPr lang="en-GB" sz="1000" dirty="0"/>
          </a:p>
          <a:p>
            <a:r>
              <a:rPr lang="en-GB" altLang="en-US" sz="1000" dirty="0" smtClean="0"/>
              <a:t>Hume argued that you cannot infer from ‘every individual event has a cause’ to the conclusion that ‘the whole universe has a cause’.  For Hume, if you have successfully explained a long series of events, then it is unreasonable to ask “But what caused the whole chain?”</a:t>
            </a:r>
          </a:p>
          <a:p>
            <a:endParaRPr lang="en-GB" altLang="en-US" sz="1000" dirty="0"/>
          </a:p>
          <a:p>
            <a:r>
              <a:rPr lang="en-GB" altLang="en-US" sz="1000" dirty="0" smtClean="0"/>
              <a:t>Russell builds on this, arguing </a:t>
            </a:r>
            <a:r>
              <a:rPr lang="en-GB" altLang="en-US" sz="1000" dirty="0"/>
              <a:t>that we know about causes within the universe but this does not entitle us to move to a cause of the universe as a whole. </a:t>
            </a:r>
            <a:br>
              <a:rPr lang="en-GB" altLang="en-US" sz="1000" dirty="0"/>
            </a:br>
            <a:r>
              <a:rPr lang="en-GB" altLang="en-US" sz="1000" dirty="0"/>
              <a:t/>
            </a:r>
            <a:br>
              <a:rPr lang="en-GB" altLang="en-US" sz="1000" dirty="0"/>
            </a:br>
            <a:r>
              <a:rPr lang="en-GB" altLang="en-US" sz="1000" dirty="0"/>
              <a:t>It is one thing to state every human being has a mother, but one cannot move from this to say that there is a mother for the whole human race</a:t>
            </a:r>
            <a:r>
              <a:rPr lang="en-GB" altLang="en-US" sz="1000" dirty="0" smtClean="0"/>
              <a:t>.</a:t>
            </a:r>
          </a:p>
        </p:txBody>
      </p:sp>
      <p:pic>
        <p:nvPicPr>
          <p:cNvPr id="4" name="Picture 3"/>
          <p:cNvPicPr>
            <a:picLocks noChangeAspect="1"/>
          </p:cNvPicPr>
          <p:nvPr/>
        </p:nvPicPr>
        <p:blipFill>
          <a:blip r:embed="rId2"/>
          <a:stretch>
            <a:fillRect/>
          </a:stretch>
        </p:blipFill>
        <p:spPr>
          <a:xfrm>
            <a:off x="7204023" y="2513351"/>
            <a:ext cx="3810000" cy="3810000"/>
          </a:xfrm>
          <a:prstGeom prst="rect">
            <a:avLst/>
          </a:prstGeom>
        </p:spPr>
      </p:pic>
    </p:spTree>
    <p:extLst>
      <p:ext uri="{BB962C8B-B14F-4D97-AF65-F5344CB8AC3E}">
        <p14:creationId xmlns:p14="http://schemas.microsoft.com/office/powerpoint/2010/main" val="12027582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998</TotalTime>
  <Words>724</Words>
  <Application>Microsoft Office PowerPoint</Application>
  <PresentationFormat>Widescreen</PresentationFormat>
  <Paragraphs>69</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Chewy</vt:lpstr>
      <vt:lpstr>Office Theme</vt:lpstr>
      <vt:lpstr>PowerPoint Presentation</vt:lpstr>
      <vt:lpstr>PowerPoint Presentation</vt:lpstr>
    </vt:vector>
  </TitlesOfParts>
  <Company>Meadowhead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Teresa Kocinski</dc:creator>
  <cp:lastModifiedBy>Mark Lawrenson</cp:lastModifiedBy>
  <cp:revision>116</cp:revision>
  <cp:lastPrinted>2019-06-12T08:39:13Z</cp:lastPrinted>
  <dcterms:created xsi:type="dcterms:W3CDTF">2019-06-12T08:21:52Z</dcterms:created>
  <dcterms:modified xsi:type="dcterms:W3CDTF">2020-01-13T11:37:12Z</dcterms:modified>
</cp:coreProperties>
</file>