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66FF"/>
    <a:srgbClr val="CC6600"/>
    <a:srgbClr val="FF0000"/>
    <a:srgbClr val="FF00FF"/>
    <a:srgbClr val="CC00FF"/>
    <a:srgbClr val="6600FF"/>
    <a:srgbClr val="00CC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636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748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35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963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812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304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976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842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448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188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794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4F51A-FCF7-4234-AD7B-4A9B0426A1E4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65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4690" y="858982"/>
            <a:ext cx="5803143" cy="3322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origins of moral principles: reason, emotion/attitudes, or society.</a:t>
            </a: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The distinction between cognitivism and non-cognitivism about ethical language.</a:t>
            </a: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Moral realism</a:t>
            </a:r>
          </a:p>
          <a:p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There are mind-independent moral properties/facts.</a:t>
            </a: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Moral naturalism (cognitivist) – including naturalist forms of utilitarianism (including Bentham) and of virtue ethics.</a:t>
            </a:r>
          </a:p>
          <a:p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Moral non-naturalism (cognitivist) – including intuitionism and Moore’s ‘open question argument’ against all reductive </a:t>
            </a:r>
            <a:r>
              <a:rPr lang="en-GB" sz="11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metaethical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 theories and the Naturalistic Fallacy.</a:t>
            </a:r>
          </a:p>
          <a:p>
            <a:endParaRPr lang="en-GB" sz="11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Issues 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that may arise for the theories above, including:</a:t>
            </a:r>
          </a:p>
          <a:p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	</a:t>
            </a: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Hume's 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Fork and A J Ayer's verification principle</a:t>
            </a:r>
          </a:p>
          <a:p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	Hume's 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argument that moral judgements are not beliefs since beliefs alone could not motivate us</a:t>
            </a:r>
          </a:p>
          <a:p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	Hume's 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is-ought gap</a:t>
            </a:r>
          </a:p>
          <a:p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	John 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Mackie's argument from relativity and his arguments from queerness</a:t>
            </a: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4691" y="99227"/>
            <a:ext cx="11903825" cy="4557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latin typeface="Chewy" panose="02000000000000000000" pitchFamily="2" charset="0"/>
                <a:ea typeface="Chewy" panose="02000000000000000000" pitchFamily="2" charset="0"/>
              </a:rPr>
              <a:t>Moral Realism</a:t>
            </a:r>
            <a:endParaRPr lang="en-GB" sz="2000" dirty="0">
              <a:solidFill>
                <a:schemeClr val="tx1"/>
              </a:solidFill>
              <a:latin typeface="Chewy" panose="02000000000000000000" pitchFamily="2" charset="0"/>
              <a:ea typeface="Chewy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4691" y="604059"/>
            <a:ext cx="1629294" cy="271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Chewy" panose="02000000000000000000" pitchFamily="2" charset="0"/>
                <a:ea typeface="Chewy" panose="02000000000000000000" pitchFamily="2" charset="0"/>
              </a:rPr>
              <a:t>What you need to know: </a:t>
            </a:r>
            <a:endParaRPr lang="en-GB" sz="1200" dirty="0">
              <a:solidFill>
                <a:schemeClr val="tx1"/>
              </a:solidFill>
              <a:latin typeface="Chewy" panose="02000000000000000000" pitchFamily="2" charset="0"/>
              <a:ea typeface="Chewy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27532" y="855253"/>
            <a:ext cx="5900984" cy="11713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00" b="1" u="sng" dirty="0" smtClean="0">
                <a:latin typeface="Comic Sans MS" panose="030F0702030302020204" pitchFamily="66" charset="0"/>
              </a:rPr>
              <a:t>Moral Realist:</a:t>
            </a:r>
            <a:r>
              <a:rPr lang="en-GB" sz="1000" dirty="0">
                <a:latin typeface="Comic Sans MS" panose="030F0702030302020204" pitchFamily="66" charset="0"/>
              </a:rPr>
              <a:t> </a:t>
            </a:r>
            <a:r>
              <a:rPr lang="en-GB" sz="1000" dirty="0">
                <a:solidFill>
                  <a:schemeClr val="tx1"/>
                </a:solidFill>
                <a:latin typeface="Comic Sans MS" panose="030F0702030302020204" pitchFamily="66" charset="0"/>
              </a:rPr>
              <a:t>There are mind-independent moral properties/facts.</a:t>
            </a:r>
          </a:p>
          <a:p>
            <a:r>
              <a:rPr lang="en-GB" sz="1000" b="1" u="sng" dirty="0" smtClean="0">
                <a:latin typeface="Comic Sans MS" panose="030F0702030302020204" pitchFamily="66" charset="0"/>
              </a:rPr>
              <a:t>Moral anti-realist</a:t>
            </a:r>
            <a:r>
              <a:rPr lang="en-GB" sz="1000" b="1" u="sng" dirty="0">
                <a:latin typeface="Comic Sans MS" panose="030F0702030302020204" pitchFamily="66" charset="0"/>
              </a:rPr>
              <a:t>:</a:t>
            </a:r>
            <a:r>
              <a:rPr lang="en-GB" sz="1000" dirty="0">
                <a:latin typeface="Comic Sans MS" panose="030F0702030302020204" pitchFamily="66" charset="0"/>
              </a:rPr>
              <a:t> </a:t>
            </a:r>
            <a:r>
              <a:rPr lang="en-GB" sz="1000" dirty="0">
                <a:solidFill>
                  <a:schemeClr val="tx1"/>
                </a:solidFill>
                <a:latin typeface="Comic Sans MS" panose="030F0702030302020204" pitchFamily="66" charset="0"/>
              </a:rPr>
              <a:t>There are no mind-independent moral properties/facts.</a:t>
            </a:r>
          </a:p>
          <a:p>
            <a:r>
              <a:rPr lang="en-GB" sz="1000" b="1" u="sng" dirty="0" smtClean="0">
                <a:latin typeface="Comic Sans MS" panose="030F0702030302020204" pitchFamily="66" charset="0"/>
              </a:rPr>
              <a:t>Moral </a:t>
            </a:r>
            <a:r>
              <a:rPr lang="en-GB" sz="1000" b="1" u="sng" dirty="0">
                <a:latin typeface="Comic Sans MS" panose="030F0702030302020204" pitchFamily="66" charset="0"/>
              </a:rPr>
              <a:t>cognitivism</a:t>
            </a:r>
            <a:r>
              <a:rPr lang="en-GB" sz="1000" dirty="0">
                <a:latin typeface="Comic Sans MS" panose="030F0702030302020204" pitchFamily="66" charset="0"/>
              </a:rPr>
              <a:t>: Ethical language is composed of propositions which have a truth value</a:t>
            </a:r>
          </a:p>
          <a:p>
            <a:r>
              <a:rPr lang="en-GB" sz="1000" b="1" u="sng" dirty="0" smtClean="0">
                <a:latin typeface="Comic Sans MS" panose="030F0702030302020204" pitchFamily="66" charset="0"/>
              </a:rPr>
              <a:t>Moral non-cognitivism: </a:t>
            </a:r>
            <a:r>
              <a:rPr lang="en-GB" altLang="en-US" sz="1000" dirty="0">
                <a:latin typeface="Comic Sans MS" panose="030F0702030302020204" pitchFamily="66" charset="0"/>
              </a:rPr>
              <a:t>Ethical statements do not make descriptive claims about reality which have truth </a:t>
            </a:r>
            <a:r>
              <a:rPr lang="en-GB" altLang="en-US" sz="1000" dirty="0" smtClean="0">
                <a:latin typeface="Comic Sans MS" panose="030F0702030302020204" pitchFamily="66" charset="0"/>
              </a:rPr>
              <a:t>value e.g</a:t>
            </a:r>
            <a:r>
              <a:rPr lang="en-GB" altLang="en-US" sz="1000" dirty="0">
                <a:latin typeface="Comic Sans MS" panose="030F0702030302020204" pitchFamily="66" charset="0"/>
              </a:rPr>
              <a:t>. ‘It was wrong of Jim to hit his brother’ implies that ‘Jim hit his brother’ is true; but the word ‘wrong’ adds no descriptive content to the utterance. </a:t>
            </a:r>
          </a:p>
          <a:p>
            <a:r>
              <a:rPr lang="en-GB" altLang="en-US" sz="1000" b="1" u="sng" dirty="0" smtClean="0">
                <a:latin typeface="Comic Sans MS" panose="030F0702030302020204" pitchFamily="66" charset="0"/>
              </a:rPr>
              <a:t>Moral naturalism:</a:t>
            </a:r>
            <a:r>
              <a:rPr lang="en-GB" altLang="en-US" sz="1000" b="1" dirty="0" smtClean="0">
                <a:latin typeface="Comic Sans MS" panose="030F0702030302020204" pitchFamily="66" charset="0"/>
              </a:rPr>
              <a:t> </a:t>
            </a:r>
            <a:r>
              <a:rPr lang="en-GB" altLang="en-US" sz="1000" dirty="0" smtClean="0">
                <a:latin typeface="Comic Sans MS" panose="030F0702030302020204" pitchFamily="66" charset="0"/>
              </a:rPr>
              <a:t>Moral </a:t>
            </a:r>
            <a:r>
              <a:rPr lang="en-GB" altLang="en-US" sz="1000" dirty="0" smtClean="0">
                <a:latin typeface="Comic Sans MS" panose="030F0702030302020204" pitchFamily="66" charset="0"/>
              </a:rPr>
              <a:t>properties/facts can </a:t>
            </a:r>
            <a:r>
              <a:rPr lang="en-GB" altLang="en-US" sz="1000" smtClean="0">
                <a:latin typeface="Comic Sans MS" panose="030F0702030302020204" pitchFamily="66" charset="0"/>
              </a:rPr>
              <a:t>be defined and they </a:t>
            </a:r>
            <a:r>
              <a:rPr lang="en-GB" altLang="en-US" sz="1000" dirty="0" smtClean="0">
                <a:latin typeface="Comic Sans MS" panose="030F0702030302020204" pitchFamily="66" charset="0"/>
              </a:rPr>
              <a:t>are natural properties of the world.</a:t>
            </a:r>
            <a:endParaRPr lang="en-GB" altLang="en-US" sz="1000" dirty="0">
              <a:latin typeface="Comic Sans MS" panose="030F0702030302020204" pitchFamily="66" charset="0"/>
            </a:endParaRPr>
          </a:p>
          <a:p>
            <a:endParaRPr lang="en-GB" altLang="en-US" sz="1100" dirty="0" smtClean="0">
              <a:latin typeface="Comic Sans MS" panose="030F0702030302020204" pitchFamily="66" charset="0"/>
            </a:endParaRPr>
          </a:p>
          <a:p>
            <a:endParaRPr lang="en-GB" sz="1000" b="1" u="sng" dirty="0">
              <a:latin typeface="Comic Sans MS" panose="030F0702030302020204" pitchFamily="66" charset="0"/>
            </a:endParaRPr>
          </a:p>
          <a:p>
            <a:endParaRPr lang="en-GB" sz="1000" b="1" u="sng" dirty="0" smtClean="0">
              <a:latin typeface="Comic Sans MS" panose="030F0702030302020204" pitchFamily="66" charset="0"/>
            </a:endParaRPr>
          </a:p>
          <a:p>
            <a:endParaRPr lang="en-GB" sz="1000" dirty="0"/>
          </a:p>
          <a:p>
            <a:endParaRPr lang="en-GB" altLang="en-US" sz="1000" b="1" u="sng" dirty="0">
              <a:latin typeface="Comic Sans MS" panose="030F0702030302020204" pitchFamily="66" charset="0"/>
            </a:endParaRPr>
          </a:p>
          <a:p>
            <a:endParaRPr lang="en-GB" altLang="en-US" sz="10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27532" y="583703"/>
            <a:ext cx="1629294" cy="271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Chewy" panose="02000000000000000000" pitchFamily="2" charset="0"/>
                <a:ea typeface="Chewy" panose="02000000000000000000" pitchFamily="2" charset="0"/>
              </a:rPr>
              <a:t>Key terms</a:t>
            </a:r>
            <a:endParaRPr lang="en-GB" sz="1200" dirty="0">
              <a:solidFill>
                <a:schemeClr val="tx1"/>
              </a:solidFill>
              <a:latin typeface="Chewy" panose="02000000000000000000" pitchFamily="2" charset="0"/>
              <a:ea typeface="Chewy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4691" y="4277936"/>
            <a:ext cx="1629294" cy="271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Chewy" panose="02000000000000000000" pitchFamily="2" charset="0"/>
                <a:ea typeface="Chewy" panose="02000000000000000000" pitchFamily="2" charset="0"/>
              </a:rPr>
              <a:t>Possible Exam Questions</a:t>
            </a:r>
            <a:endParaRPr lang="en-GB" sz="1200" dirty="0">
              <a:solidFill>
                <a:schemeClr val="tx1"/>
              </a:solidFill>
              <a:latin typeface="Chewy" panose="02000000000000000000" pitchFamily="2" charset="0"/>
              <a:ea typeface="Chewy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500" y="4549486"/>
            <a:ext cx="5803143" cy="195438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 smtClean="0">
                <a:latin typeface="Comic Sans MS" panose="030F0702030302020204" pitchFamily="66" charset="0"/>
              </a:rPr>
              <a:t>Explain some explanations for the origins of moral principles. (5 marks)</a:t>
            </a:r>
          </a:p>
          <a:p>
            <a:r>
              <a:rPr lang="en-GB" sz="1100" dirty="0" smtClean="0">
                <a:latin typeface="Comic Sans MS" panose="030F0702030302020204" pitchFamily="66" charset="0"/>
              </a:rPr>
              <a:t>What is the difference between moral realism and moral anti-realism? (3 marks)</a:t>
            </a:r>
          </a:p>
          <a:p>
            <a:r>
              <a:rPr lang="en-GB" sz="1100" dirty="0" smtClean="0">
                <a:latin typeface="Comic Sans MS" panose="030F0702030302020204" pitchFamily="66" charset="0"/>
              </a:rPr>
              <a:t>What is the difference between moral cognitivism and moral non-cognitivism? (3 marks)</a:t>
            </a:r>
          </a:p>
          <a:p>
            <a:r>
              <a:rPr lang="en-GB" sz="1100" dirty="0" smtClean="0">
                <a:latin typeface="Comic Sans MS" panose="030F0702030302020204" pitchFamily="66" charset="0"/>
              </a:rPr>
              <a:t>Explain how utilitarianism is a moral naturalist theory. (5 marks)</a:t>
            </a:r>
          </a:p>
          <a:p>
            <a:r>
              <a:rPr lang="en-GB" sz="1100" dirty="0" smtClean="0">
                <a:latin typeface="Comic Sans MS" panose="030F0702030302020204" pitchFamily="66" charset="0"/>
              </a:rPr>
              <a:t>Explain how virtue ethics is a moral naturalist theory. (5 marks)</a:t>
            </a:r>
          </a:p>
          <a:p>
            <a:r>
              <a:rPr lang="en-GB" sz="1100" dirty="0" smtClean="0">
                <a:latin typeface="Comic Sans MS" panose="030F0702030302020204" pitchFamily="66" charset="0"/>
              </a:rPr>
              <a:t>Outline intuitionism. (5 marks)</a:t>
            </a:r>
          </a:p>
          <a:p>
            <a:r>
              <a:rPr lang="en-GB" sz="1100" dirty="0" smtClean="0">
                <a:latin typeface="Comic Sans MS" panose="030F0702030302020204" pitchFamily="66" charset="0"/>
              </a:rPr>
              <a:t>Explain moral naturalism and Moore’s criticism of it. (12 marks)</a:t>
            </a:r>
          </a:p>
          <a:p>
            <a:r>
              <a:rPr lang="en-GB" sz="1100" dirty="0" smtClean="0">
                <a:latin typeface="Comic Sans MS" panose="030F0702030302020204" pitchFamily="66" charset="0"/>
              </a:rPr>
              <a:t>Explain Moore’s ‘open question’ argument. (5 marks)</a:t>
            </a:r>
          </a:p>
          <a:p>
            <a:r>
              <a:rPr lang="en-GB" sz="1100" dirty="0" smtClean="0">
                <a:latin typeface="Comic Sans MS" panose="030F0702030302020204" pitchFamily="66" charset="0"/>
              </a:rPr>
              <a:t>What did Moore mean by a ‘naturalistic fallacy’? (3 marks)</a:t>
            </a:r>
            <a:endParaRPr lang="en-GB" sz="1100" dirty="0">
              <a:latin typeface="Comic Sans MS" panose="030F0702030302020204" pitchFamily="66" charset="0"/>
            </a:endParaRPr>
          </a:p>
          <a:p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27532" y="2026603"/>
            <a:ext cx="5929269" cy="27425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00" b="1" dirty="0">
                <a:solidFill>
                  <a:schemeClr val="tx1"/>
                </a:solidFill>
                <a:latin typeface="Comic Sans MS" panose="030F0702030302020204" pitchFamily="66" charset="0"/>
              </a:rPr>
              <a:t>Moral naturalism (cognitivist) </a:t>
            </a:r>
            <a:endParaRPr lang="en-GB" sz="10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Naturalism is a type of moral realism that argues that moral properties/facts are natural properties in the world.  It leads to a cognitivist view of moral language since our ethical judgements are true or false insofar as they correctly (or incorrectly) refer to those natural properties in the world.</a:t>
            </a:r>
          </a:p>
          <a:p>
            <a:endParaRPr lang="en-GB" sz="10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Utilitarianism:</a:t>
            </a:r>
            <a:r>
              <a:rPr lang="en-GB" sz="10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1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(</a:t>
            </a:r>
            <a:r>
              <a:rPr lang="en-GB" sz="1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Bentham): Utilitarianism defines good in terms of a natural property: pleasure.</a:t>
            </a:r>
          </a:p>
          <a:p>
            <a:endParaRPr lang="en-GB" sz="1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Virtue Ethics:</a:t>
            </a:r>
            <a:r>
              <a:rPr lang="en-GB" sz="1000" dirty="0">
                <a:solidFill>
                  <a:schemeClr val="tx1"/>
                </a:solidFill>
                <a:latin typeface="Comic Sans MS" panose="030F0702030302020204" pitchFamily="66" charset="0"/>
              </a:rPr>
              <a:t> Aristotle does not reduce moral terms to naturalistic properties, but </a:t>
            </a:r>
            <a:r>
              <a:rPr lang="en-GB" sz="1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it is </a:t>
            </a:r>
            <a:r>
              <a:rPr lang="en-GB" sz="1000" dirty="0">
                <a:solidFill>
                  <a:schemeClr val="tx1"/>
                </a:solidFill>
                <a:latin typeface="Comic Sans MS" panose="030F0702030302020204" pitchFamily="66" charset="0"/>
              </a:rPr>
              <a:t>based on natural facts.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  <a:latin typeface="Comic Sans MS" panose="030F0702030302020204" pitchFamily="66" charset="0"/>
              </a:rPr>
              <a:t>‘the Good’ is the thing humans most value, and we can empirically determine this by looking at what people strive for (i.e. they strive for </a:t>
            </a:r>
            <a:r>
              <a:rPr lang="en-GB" sz="10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eudaimonia</a:t>
            </a:r>
            <a:r>
              <a:rPr lang="en-GB" sz="1000" dirty="0">
                <a:solidFill>
                  <a:schemeClr val="tx1"/>
                </a:solidFill>
                <a:latin typeface="Comic Sans MS" panose="030F0702030302020204" pitchFamily="66" charset="0"/>
              </a:rPr>
              <a:t>).  It is a natural fact about human behaviour.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  <a:latin typeface="Comic Sans MS" panose="030F0702030302020204" pitchFamily="66" charset="0"/>
              </a:rPr>
              <a:t>‘the Good’ can be determined by the kind of thing we are.  He argues that to live a good life as a human means fulfilling your function as a human (reason).  Our function is a natural fact about us</a:t>
            </a:r>
            <a:r>
              <a:rPr lang="en-GB" sz="1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  <a:endParaRPr lang="en-GB" sz="1100" b="1" u="sng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1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13389" y="4865095"/>
            <a:ext cx="5929269" cy="19032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John Mackie's argument from </a:t>
            </a:r>
            <a:r>
              <a:rPr lang="en-GB" sz="11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relativity</a:t>
            </a:r>
          </a:p>
          <a:p>
            <a:endParaRPr lang="en-GB" sz="11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P1: There are differences in moral codes from society to society</a:t>
            </a:r>
          </a:p>
          <a:p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P2: Accompanying these radical differences are disagreements between people about moral codes</a:t>
            </a:r>
          </a:p>
          <a:p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P3 Moral disagreements may occur because:</a:t>
            </a:r>
          </a:p>
          <a:p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There is an objective truth about the matter, but people’s perceptions of it are distorted</a:t>
            </a:r>
          </a:p>
          <a:p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There is no objective truth about the matter</a:t>
            </a:r>
          </a:p>
          <a:p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C: the best explanation of moral disagreements is that there are no objective moral values.</a:t>
            </a:r>
          </a:p>
          <a:p>
            <a:endParaRPr lang="en-GB" sz="1100" b="1" u="sng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1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227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691" y="149630"/>
            <a:ext cx="11903825" cy="4179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latin typeface="Chewy" panose="02000000000000000000" pitchFamily="2" charset="0"/>
                <a:ea typeface="Chewy" panose="02000000000000000000" pitchFamily="2" charset="0"/>
              </a:rPr>
              <a:t>Moral Realism</a:t>
            </a:r>
            <a:endParaRPr lang="en-GB" sz="2000" dirty="0">
              <a:solidFill>
                <a:schemeClr val="tx1"/>
              </a:solidFill>
              <a:latin typeface="Chewy" panose="02000000000000000000" pitchFamily="2" charset="0"/>
              <a:ea typeface="Chewy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4688" y="699993"/>
            <a:ext cx="5929269" cy="29155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Moore’s ‘open question argument</a:t>
            </a:r>
            <a:r>
              <a:rPr lang="en-GB" sz="11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’</a:t>
            </a:r>
          </a:p>
          <a:p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GB" altLang="en-US" sz="1100" dirty="0">
                <a:latin typeface="Comic Sans MS" panose="030F0702030302020204" pitchFamily="66" charset="0"/>
              </a:rPr>
              <a:t>Moore’s “open question argument” attempts to prove that moral properties cannot be reduced to any non-moral properties, that they are their own unique sort of properties. </a:t>
            </a:r>
          </a:p>
          <a:p>
            <a:pPr>
              <a:defRPr/>
            </a:pPr>
            <a:r>
              <a:rPr lang="en-GB" altLang="en-US" sz="1100" dirty="0">
                <a:latin typeface="Comic Sans MS" panose="030F0702030302020204" pitchFamily="66" charset="0"/>
              </a:rPr>
              <a:t>Moore’s distinguishes between an open question and a closed question: a closed question is a question whose answer is decided by the meanings of the concepts involved in the question whereas an open question is a question whose answer cannot be decided in this way. </a:t>
            </a:r>
          </a:p>
          <a:p>
            <a:pPr>
              <a:defRPr/>
            </a:pPr>
            <a:endParaRPr lang="en-GB" altLang="en-US" sz="1100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GB" altLang="en-US" sz="1100" dirty="0">
                <a:latin typeface="Comic Sans MS" panose="030F0702030302020204" pitchFamily="66" charset="0"/>
              </a:rPr>
              <a:t>P1: Naturalists claim ‘good’ = N (a natural property e.g. pleasure)</a:t>
            </a:r>
          </a:p>
          <a:p>
            <a:pPr>
              <a:defRPr/>
            </a:pPr>
            <a:r>
              <a:rPr lang="en-GB" altLang="en-US" sz="1100" dirty="0">
                <a:latin typeface="Comic Sans MS" panose="030F0702030302020204" pitchFamily="66" charset="0"/>
              </a:rPr>
              <a:t>P2: Naturalists claims that if X is N then X is good</a:t>
            </a:r>
          </a:p>
          <a:p>
            <a:pPr>
              <a:defRPr/>
            </a:pPr>
            <a:r>
              <a:rPr lang="en-GB" altLang="en-US" sz="1100" dirty="0">
                <a:latin typeface="Comic Sans MS" panose="030F0702030302020204" pitchFamily="66" charset="0"/>
              </a:rPr>
              <a:t>P3: To ask, is X really good should be a meaningless question</a:t>
            </a:r>
          </a:p>
          <a:p>
            <a:pPr>
              <a:defRPr/>
            </a:pPr>
            <a:r>
              <a:rPr lang="en-GB" altLang="en-US" sz="1100" dirty="0">
                <a:latin typeface="Comic Sans MS" panose="030F0702030302020204" pitchFamily="66" charset="0"/>
              </a:rPr>
              <a:t>P4: However, to ask, is X really good is NOT a meaningless question.  It is an open question.</a:t>
            </a:r>
          </a:p>
          <a:p>
            <a:pPr>
              <a:defRPr/>
            </a:pPr>
            <a:r>
              <a:rPr lang="en-GB" altLang="en-US" sz="1100" dirty="0">
                <a:latin typeface="Comic Sans MS" panose="030F0702030302020204" pitchFamily="66" charset="0"/>
              </a:rPr>
              <a:t>C1: X cannot be the same as Good</a:t>
            </a:r>
          </a:p>
          <a:p>
            <a:pPr>
              <a:defRPr/>
            </a:pPr>
            <a:r>
              <a:rPr lang="en-GB" altLang="en-US" sz="1100" dirty="0">
                <a:latin typeface="Comic Sans MS" panose="030F0702030302020204" pitchFamily="66" charset="0"/>
              </a:rPr>
              <a:t>C2: Good cannot be the same as N and moral naturalism is false</a:t>
            </a:r>
          </a:p>
          <a:p>
            <a:pPr>
              <a:defRPr/>
            </a:pPr>
            <a:endParaRPr lang="en-GB" altLang="en-US" sz="1100" dirty="0" smtClean="0">
              <a:latin typeface="Comic Sans MS" panose="030F0702030302020204" pitchFamily="66" charset="0"/>
            </a:endParaRPr>
          </a:p>
          <a:p>
            <a:pPr>
              <a:defRPr/>
            </a:pPr>
            <a:endParaRPr lang="en-US" altLang="en-US" sz="1100" dirty="0">
              <a:latin typeface="Century Gothic" panose="020B0502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4687" y="3747991"/>
            <a:ext cx="5929269" cy="154167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1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Hume’s Fork and moral realism</a:t>
            </a:r>
          </a:p>
          <a:p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GB" altLang="en-US" sz="1100" b="1" dirty="0">
                <a:latin typeface="Comic Sans MS" panose="030F0702030302020204" pitchFamily="66" charset="0"/>
              </a:rPr>
              <a:t>P1:</a:t>
            </a:r>
            <a:r>
              <a:rPr lang="en-GB" altLang="en-US" sz="1100" dirty="0">
                <a:latin typeface="Comic Sans MS" panose="030F0702030302020204" pitchFamily="66" charset="0"/>
              </a:rPr>
              <a:t> Moral realists are cognitivists who believe moral judgement can be true or false.</a:t>
            </a:r>
          </a:p>
          <a:p>
            <a:pPr>
              <a:defRPr/>
            </a:pPr>
            <a:r>
              <a:rPr lang="en-GB" altLang="en-US" sz="1100" b="1" dirty="0">
                <a:latin typeface="Comic Sans MS" panose="030F0702030302020204" pitchFamily="66" charset="0"/>
              </a:rPr>
              <a:t>P2:</a:t>
            </a:r>
            <a:r>
              <a:rPr lang="en-GB" altLang="en-US" sz="1100" dirty="0">
                <a:latin typeface="Comic Sans MS" panose="030F0702030302020204" pitchFamily="66" charset="0"/>
              </a:rPr>
              <a:t> There are two types of knowledge: relation of ideas and matters of fact.</a:t>
            </a:r>
          </a:p>
          <a:p>
            <a:pPr>
              <a:defRPr/>
            </a:pPr>
            <a:r>
              <a:rPr lang="en-GB" altLang="en-US" sz="1100" b="1" dirty="0">
                <a:latin typeface="Comic Sans MS" panose="030F0702030302020204" pitchFamily="66" charset="0"/>
              </a:rPr>
              <a:t>P3:</a:t>
            </a:r>
            <a:r>
              <a:rPr lang="en-GB" altLang="en-US" sz="1100" dirty="0">
                <a:latin typeface="Comic Sans MS" panose="030F0702030302020204" pitchFamily="66" charset="0"/>
              </a:rPr>
              <a:t> Moral judgements are not a relation of ideas because they are not tautologies</a:t>
            </a:r>
          </a:p>
          <a:p>
            <a:pPr>
              <a:defRPr/>
            </a:pPr>
            <a:r>
              <a:rPr lang="en-GB" altLang="en-US" sz="1100" b="1" dirty="0">
                <a:latin typeface="Comic Sans MS" panose="030F0702030302020204" pitchFamily="66" charset="0"/>
              </a:rPr>
              <a:t>P4:</a:t>
            </a:r>
            <a:r>
              <a:rPr lang="en-GB" altLang="en-US" sz="1100" dirty="0">
                <a:latin typeface="Comic Sans MS" panose="030F0702030302020204" pitchFamily="66" charset="0"/>
              </a:rPr>
              <a:t> Moral judgements are not matters of fact because there is no way to verify the truth of moral judgements</a:t>
            </a:r>
          </a:p>
          <a:p>
            <a:pPr>
              <a:defRPr/>
            </a:pPr>
            <a:r>
              <a:rPr lang="en-GB" altLang="en-US" sz="1100" b="1" dirty="0">
                <a:latin typeface="Comic Sans MS" panose="030F0702030302020204" pitchFamily="66" charset="0"/>
              </a:rPr>
              <a:t>C:</a:t>
            </a:r>
            <a:r>
              <a:rPr lang="en-GB" altLang="en-US" sz="1100" dirty="0">
                <a:latin typeface="Comic Sans MS" panose="030F0702030302020204" pitchFamily="66" charset="0"/>
              </a:rPr>
              <a:t> Cognitivists are wrong to claim moral judgements can be true nor false</a:t>
            </a:r>
          </a:p>
          <a:p>
            <a:pPr>
              <a:defRPr/>
            </a:pPr>
            <a:endParaRPr lang="en-US" altLang="en-US" sz="1100" dirty="0"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87913" y="662023"/>
            <a:ext cx="5929269" cy="13670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Moral </a:t>
            </a:r>
            <a:r>
              <a:rPr lang="en-GB" sz="1000" b="1" dirty="0">
                <a:solidFill>
                  <a:schemeClr val="tx1"/>
                </a:solidFill>
                <a:latin typeface="Comic Sans MS" panose="030F0702030302020204" pitchFamily="66" charset="0"/>
              </a:rPr>
              <a:t>judgements are not beliefs since beliefs alone could not motivate </a:t>
            </a:r>
            <a:r>
              <a:rPr lang="en-GB" sz="1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us (Hume)</a:t>
            </a:r>
            <a:endParaRPr lang="en-GB" sz="10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endParaRPr lang="en-GB" altLang="en-US" sz="1000" b="1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GB" altLang="en-US" sz="1000" b="1" dirty="0" smtClean="0">
                <a:latin typeface="Comic Sans MS" panose="030F0702030302020204" pitchFamily="66" charset="0"/>
              </a:rPr>
              <a:t>P1</a:t>
            </a:r>
            <a:r>
              <a:rPr lang="en-GB" altLang="en-US" sz="1000" b="1" dirty="0">
                <a:latin typeface="Comic Sans MS" panose="030F0702030302020204" pitchFamily="66" charset="0"/>
              </a:rPr>
              <a:t>: </a:t>
            </a:r>
            <a:r>
              <a:rPr lang="en-GB" altLang="en-US" sz="1000" dirty="0">
                <a:latin typeface="Comic Sans MS" panose="030F0702030302020204" pitchFamily="66" charset="0"/>
              </a:rPr>
              <a:t>Moral judgements, such as ‘it is good to help other people’, motivate us to act</a:t>
            </a:r>
          </a:p>
          <a:p>
            <a:pPr>
              <a:defRPr/>
            </a:pPr>
            <a:r>
              <a:rPr lang="en-GB" altLang="en-US" sz="1000" b="1" dirty="0">
                <a:latin typeface="Comic Sans MS" panose="030F0702030302020204" pitchFamily="66" charset="0"/>
              </a:rPr>
              <a:t>P2: </a:t>
            </a:r>
            <a:r>
              <a:rPr lang="en-GB" altLang="en-US" sz="1000" dirty="0">
                <a:latin typeface="Comic Sans MS" panose="030F0702030302020204" pitchFamily="66" charset="0"/>
              </a:rPr>
              <a:t>Beliefs and reason can never motivate us to act</a:t>
            </a:r>
          </a:p>
          <a:p>
            <a:pPr>
              <a:defRPr/>
            </a:pPr>
            <a:r>
              <a:rPr lang="en-GB" altLang="en-US" sz="1000" b="1" dirty="0">
                <a:latin typeface="Comic Sans MS" panose="030F0702030302020204" pitchFamily="66" charset="0"/>
              </a:rPr>
              <a:t>C1: </a:t>
            </a:r>
            <a:r>
              <a:rPr lang="en-GB" altLang="en-US" sz="1000" dirty="0">
                <a:latin typeface="Comic Sans MS" panose="030F0702030302020204" pitchFamily="66" charset="0"/>
              </a:rPr>
              <a:t>Moral judgements cannot be beliefs</a:t>
            </a:r>
          </a:p>
          <a:p>
            <a:pPr>
              <a:defRPr/>
            </a:pPr>
            <a:r>
              <a:rPr lang="en-GB" altLang="en-US" sz="1000" b="1" dirty="0">
                <a:latin typeface="Comic Sans MS" panose="030F0702030302020204" pitchFamily="66" charset="0"/>
              </a:rPr>
              <a:t>C2: </a:t>
            </a:r>
            <a:r>
              <a:rPr lang="en-GB" altLang="en-US" sz="1000" dirty="0">
                <a:latin typeface="Comic Sans MS" panose="030F0702030302020204" pitchFamily="66" charset="0"/>
              </a:rPr>
              <a:t>Moral judgements cannot be true or false as they are not beliefs (so cognitivism is wrong)</a:t>
            </a:r>
          </a:p>
          <a:p>
            <a:pPr>
              <a:defRPr/>
            </a:pPr>
            <a:r>
              <a:rPr lang="en-GB" altLang="en-US" sz="1000" b="1" dirty="0">
                <a:latin typeface="Comic Sans MS" panose="030F0702030302020204" pitchFamily="66" charset="0"/>
              </a:rPr>
              <a:t>C3: </a:t>
            </a:r>
            <a:r>
              <a:rPr lang="en-GB" altLang="en-US" sz="1000" dirty="0">
                <a:latin typeface="Comic Sans MS" panose="030F0702030302020204" pitchFamily="66" charset="0"/>
              </a:rPr>
              <a:t>Moral judgements (like desires) have their source inside us.  They do not represent something independent of us (so moral realism is incorrect)</a:t>
            </a:r>
          </a:p>
          <a:p>
            <a:pPr>
              <a:defRPr/>
            </a:pPr>
            <a:endParaRPr lang="en-US" altLang="en-US" sz="1100" dirty="0">
              <a:latin typeface="Century Gothic" panose="020B0502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87913" y="2123510"/>
            <a:ext cx="5929269" cy="18874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00" b="1" dirty="0">
                <a:solidFill>
                  <a:schemeClr val="tx1"/>
                </a:solidFill>
                <a:latin typeface="Comic Sans MS" panose="030F0702030302020204" pitchFamily="66" charset="0"/>
              </a:rPr>
              <a:t>Hume's is-ought </a:t>
            </a:r>
            <a:r>
              <a:rPr lang="en-GB" sz="1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gap</a:t>
            </a:r>
          </a:p>
          <a:p>
            <a:endParaRPr lang="en-GB" altLang="en-US" sz="1000" b="1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GB" altLang="en-US" sz="1000" b="1" dirty="0">
                <a:latin typeface="Comic Sans MS" panose="030F0702030302020204" pitchFamily="66" charset="0"/>
              </a:rPr>
              <a:t>P1: </a:t>
            </a:r>
            <a:r>
              <a:rPr lang="en-GB" altLang="en-US" sz="1000" dirty="0">
                <a:latin typeface="Comic Sans MS" panose="030F0702030302020204" pitchFamily="66" charset="0"/>
              </a:rPr>
              <a:t>Judgements of reason describe what is the case</a:t>
            </a:r>
          </a:p>
          <a:p>
            <a:pPr>
              <a:defRPr/>
            </a:pPr>
            <a:r>
              <a:rPr lang="en-GB" altLang="en-US" sz="1000" b="1" dirty="0">
                <a:latin typeface="Comic Sans MS" panose="030F0702030302020204" pitchFamily="66" charset="0"/>
              </a:rPr>
              <a:t>P2: </a:t>
            </a:r>
            <a:r>
              <a:rPr lang="en-GB" altLang="en-US" sz="1000" dirty="0">
                <a:latin typeface="Comic Sans MS" panose="030F0702030302020204" pitchFamily="66" charset="0"/>
              </a:rPr>
              <a:t>Judgements of value describe what ought to be the case</a:t>
            </a:r>
          </a:p>
          <a:p>
            <a:pPr>
              <a:defRPr/>
            </a:pPr>
            <a:r>
              <a:rPr lang="en-GB" altLang="en-US" sz="1000" b="1" dirty="0">
                <a:latin typeface="Comic Sans MS" panose="030F0702030302020204" pitchFamily="66" charset="0"/>
              </a:rPr>
              <a:t>P3: </a:t>
            </a:r>
            <a:r>
              <a:rPr lang="en-GB" altLang="en-US" sz="1000" dirty="0">
                <a:latin typeface="Comic Sans MS" panose="030F0702030302020204" pitchFamily="66" charset="0"/>
              </a:rPr>
              <a:t>Judgement of reason and judgements of value are entirely different from each other – there is a gap between ‘is’ and ‘ought’</a:t>
            </a:r>
          </a:p>
          <a:p>
            <a:pPr>
              <a:defRPr/>
            </a:pPr>
            <a:r>
              <a:rPr lang="en-GB" altLang="en-US" sz="1000" b="1" dirty="0">
                <a:latin typeface="Comic Sans MS" panose="030F0702030302020204" pitchFamily="66" charset="0"/>
              </a:rPr>
              <a:t>C: </a:t>
            </a:r>
            <a:r>
              <a:rPr lang="en-GB" altLang="en-US" sz="1000" dirty="0">
                <a:latin typeface="Comic Sans MS" panose="030F0702030302020204" pitchFamily="66" charset="0"/>
              </a:rPr>
              <a:t>You cannot draw conclusions about value (‘ought’) based on premises about reason (‘is’) – you cannot derive an ‘ought’ from an ‘is</a:t>
            </a:r>
            <a:r>
              <a:rPr lang="en-GB" altLang="en-US" sz="1000" dirty="0" smtClean="0">
                <a:latin typeface="Comic Sans MS" panose="030F0702030302020204" pitchFamily="66" charset="0"/>
              </a:rPr>
              <a:t>’.</a:t>
            </a:r>
          </a:p>
          <a:p>
            <a:pPr>
              <a:defRPr/>
            </a:pPr>
            <a:endParaRPr lang="en-GB" altLang="en-US" sz="1000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GB" altLang="en-US" sz="1000" dirty="0">
                <a:latin typeface="Comic Sans MS" panose="030F0702030302020204" pitchFamily="66" charset="0"/>
              </a:rPr>
              <a:t>This presents a problem for </a:t>
            </a:r>
            <a:r>
              <a:rPr lang="en-GB" altLang="en-US" sz="1000" dirty="0" smtClean="0">
                <a:latin typeface="Comic Sans MS" panose="030F0702030302020204" pitchFamily="66" charset="0"/>
              </a:rPr>
              <a:t>realism, as if </a:t>
            </a:r>
            <a:r>
              <a:rPr lang="en-GB" altLang="en-US" sz="1000" dirty="0">
                <a:latin typeface="Comic Sans MS" panose="030F0702030302020204" pitchFamily="66" charset="0"/>
              </a:rPr>
              <a:t>moral judgements are mind-independent I should be able to infer them from descriptive </a:t>
            </a:r>
            <a:r>
              <a:rPr lang="en-GB" altLang="en-US" sz="1000" dirty="0" smtClean="0">
                <a:latin typeface="Comic Sans MS" panose="030F0702030302020204" pitchFamily="66" charset="0"/>
              </a:rPr>
              <a:t>statements.  As </a:t>
            </a:r>
            <a:r>
              <a:rPr lang="en-GB" altLang="en-US" sz="1000" dirty="0">
                <a:latin typeface="Comic Sans MS" panose="030F0702030302020204" pitchFamily="66" charset="0"/>
              </a:rPr>
              <a:t>I cannot do this, moral realism is false.</a:t>
            </a:r>
          </a:p>
          <a:p>
            <a:pPr>
              <a:defRPr/>
            </a:pPr>
            <a:endParaRPr lang="en-GB" altLang="en-US" sz="1100" dirty="0"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87913" y="4085727"/>
            <a:ext cx="5929269" cy="14952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00" b="1" dirty="0">
                <a:solidFill>
                  <a:schemeClr val="tx1"/>
                </a:solidFill>
                <a:latin typeface="Comic Sans MS" panose="030F0702030302020204" pitchFamily="66" charset="0"/>
              </a:rPr>
              <a:t>A J Ayer's verification </a:t>
            </a:r>
            <a:r>
              <a:rPr lang="en-GB" sz="1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principle</a:t>
            </a:r>
          </a:p>
          <a:p>
            <a:endParaRPr lang="en-GB" altLang="en-US" sz="1000" b="1" dirty="0" smtClean="0">
              <a:latin typeface="Comic Sans MS" panose="030F0702030302020204" pitchFamily="66" charset="0"/>
            </a:endParaRPr>
          </a:p>
          <a:p>
            <a:r>
              <a:rPr lang="en-GB" altLang="en-US" sz="1000" dirty="0">
                <a:latin typeface="Comic Sans MS" panose="030F0702030302020204" pitchFamily="66" charset="0"/>
              </a:rPr>
              <a:t>A </a:t>
            </a:r>
            <a:r>
              <a:rPr lang="en-GB" altLang="en-US" sz="1000" dirty="0" smtClean="0">
                <a:latin typeface="Comic Sans MS" panose="030F0702030302020204" pitchFamily="66" charset="0"/>
              </a:rPr>
              <a:t>statement </a:t>
            </a:r>
            <a:r>
              <a:rPr lang="en-GB" altLang="en-US" sz="1000" dirty="0">
                <a:latin typeface="Comic Sans MS" panose="030F0702030302020204" pitchFamily="66" charset="0"/>
              </a:rPr>
              <a:t>is meaningful (factually significant/truth-apt) if and only if either: </a:t>
            </a:r>
          </a:p>
          <a:p>
            <a:r>
              <a:rPr lang="en-GB" altLang="en-US" sz="1000" dirty="0">
                <a:latin typeface="Comic Sans MS" panose="030F0702030302020204" pitchFamily="66" charset="0"/>
              </a:rPr>
              <a:t>• it is an analytic statement (</a:t>
            </a:r>
            <a:r>
              <a:rPr lang="en-GB" altLang="en-US" sz="1000" dirty="0" smtClean="0">
                <a:latin typeface="Comic Sans MS" panose="030F0702030302020204" pitchFamily="66" charset="0"/>
              </a:rPr>
              <a:t>tautology) or,</a:t>
            </a:r>
            <a:endParaRPr lang="en-GB" altLang="en-US" sz="1000" dirty="0">
              <a:latin typeface="Comic Sans MS" panose="030F0702030302020204" pitchFamily="66" charset="0"/>
            </a:endParaRPr>
          </a:p>
          <a:p>
            <a:r>
              <a:rPr lang="en-GB" altLang="en-US" sz="1000" dirty="0">
                <a:latin typeface="Comic Sans MS" panose="030F0702030302020204" pitchFamily="66" charset="0"/>
              </a:rPr>
              <a:t>• </a:t>
            </a:r>
            <a:r>
              <a:rPr lang="en-GB" altLang="en-US" sz="1000" dirty="0" smtClean="0">
                <a:latin typeface="Comic Sans MS" panose="030F0702030302020204" pitchFamily="66" charset="0"/>
              </a:rPr>
              <a:t>it can </a:t>
            </a:r>
            <a:r>
              <a:rPr lang="en-GB" altLang="en-US" sz="1000" dirty="0">
                <a:latin typeface="Comic Sans MS" panose="030F0702030302020204" pitchFamily="66" charset="0"/>
              </a:rPr>
              <a:t>be empirically verified (it is factually meaningful) </a:t>
            </a:r>
            <a:r>
              <a:rPr lang="en-GB" altLang="en-US" sz="1000" dirty="0" smtClean="0">
                <a:latin typeface="Comic Sans MS" panose="030F0702030302020204" pitchFamily="66" charset="0"/>
              </a:rPr>
              <a:t>either </a:t>
            </a:r>
            <a:r>
              <a:rPr lang="en-GB" altLang="en-US" sz="1000" dirty="0">
                <a:latin typeface="Comic Sans MS" panose="030F0702030302020204" pitchFamily="66" charset="0"/>
              </a:rPr>
              <a:t>in the sense that… </a:t>
            </a:r>
            <a:endParaRPr lang="en-GB" altLang="en-US" sz="1000" dirty="0" smtClean="0">
              <a:latin typeface="Comic Sans MS" panose="030F0702030302020204" pitchFamily="66" charset="0"/>
            </a:endParaRPr>
          </a:p>
          <a:p>
            <a:r>
              <a:rPr lang="en-GB" altLang="en-US" sz="1000" dirty="0">
                <a:latin typeface="Comic Sans MS" panose="030F0702030302020204" pitchFamily="66" charset="0"/>
              </a:rPr>
              <a:t>	</a:t>
            </a:r>
            <a:r>
              <a:rPr lang="en-GB" altLang="en-US" sz="1000" dirty="0" smtClean="0">
                <a:latin typeface="Comic Sans MS" panose="030F0702030302020204" pitchFamily="66" charset="0"/>
              </a:rPr>
              <a:t>its </a:t>
            </a:r>
            <a:r>
              <a:rPr lang="en-GB" altLang="en-US" sz="1000" dirty="0">
                <a:latin typeface="Comic Sans MS" panose="030F0702030302020204" pitchFamily="66" charset="0"/>
              </a:rPr>
              <a:t>truth could be conclusively empirically verified in practice (strong version) </a:t>
            </a:r>
          </a:p>
          <a:p>
            <a:r>
              <a:rPr lang="en-GB" altLang="en-US" sz="1000" dirty="0" smtClean="0">
                <a:latin typeface="Comic Sans MS" panose="030F0702030302020204" pitchFamily="66" charset="0"/>
              </a:rPr>
              <a:t>	its </a:t>
            </a:r>
            <a:r>
              <a:rPr lang="en-GB" altLang="en-US" sz="1000" dirty="0">
                <a:latin typeface="Comic Sans MS" panose="030F0702030302020204" pitchFamily="66" charset="0"/>
              </a:rPr>
              <a:t>probable truth could be empirically verified in principle (weak version)</a:t>
            </a:r>
          </a:p>
          <a:p>
            <a:endParaRPr lang="en-GB" altLang="en-US" sz="1000" dirty="0">
              <a:latin typeface="Comic Sans MS" panose="030F0702030302020204" pitchFamily="66" charset="0"/>
            </a:endParaRPr>
          </a:p>
          <a:p>
            <a:r>
              <a:rPr lang="en-GB" altLang="en-US" sz="1000" dirty="0">
                <a:latin typeface="Comic Sans MS" panose="030F0702030302020204" pitchFamily="66" charset="0"/>
              </a:rPr>
              <a:t>All moral judgements fail this criteria.  Therefore, moral judgements are meaningless.</a:t>
            </a:r>
          </a:p>
          <a:p>
            <a:pPr>
              <a:defRPr/>
            </a:pPr>
            <a:endParaRPr lang="en-GB" altLang="en-US" sz="11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5455403"/>
            <a:ext cx="1755228" cy="131472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2865" y="5289669"/>
            <a:ext cx="2191091" cy="146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758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691" y="149630"/>
            <a:ext cx="11903825" cy="4179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latin typeface="Chewy" panose="02000000000000000000" pitchFamily="2" charset="0"/>
                <a:ea typeface="Chewy" panose="02000000000000000000" pitchFamily="2" charset="0"/>
              </a:rPr>
              <a:t>Moral Realism</a:t>
            </a:r>
            <a:endParaRPr lang="en-GB" sz="2000" dirty="0">
              <a:solidFill>
                <a:schemeClr val="tx1"/>
              </a:solidFill>
              <a:latin typeface="Chewy" panose="02000000000000000000" pitchFamily="2" charset="0"/>
              <a:ea typeface="Chewy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4687" y="752228"/>
            <a:ext cx="5929269" cy="10067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1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</a:t>
            </a:r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Naturalistic </a:t>
            </a:r>
            <a:r>
              <a:rPr lang="en-GB" sz="11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Fallacy</a:t>
            </a:r>
          </a:p>
          <a:p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altLang="en-US" sz="1100" dirty="0">
                <a:latin typeface="Comic Sans MS" panose="030F0702030302020204" pitchFamily="66" charset="0"/>
              </a:rPr>
              <a:t>Good is indefinable (it is simple and unanalysable)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altLang="en-US" sz="1100" dirty="0">
                <a:latin typeface="Comic Sans MS" panose="030F0702030302020204" pitchFamily="66" charset="0"/>
              </a:rPr>
              <a:t>Moral naturalists attempt to define good in natural terms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altLang="en-US" sz="1100" dirty="0">
                <a:latin typeface="Comic Sans MS" panose="030F0702030302020204" pitchFamily="66" charset="0"/>
              </a:rPr>
              <a:t>Naturalism is guilty of the naturalistic fallacy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4686" y="1943691"/>
            <a:ext cx="5929269" cy="16996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1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Moral non-naturalism (Intuitionism)</a:t>
            </a:r>
          </a:p>
          <a:p>
            <a:endParaRPr lang="en-GB" sz="11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Moore maintains the ‘autonomy of ethics’ (i.e. ethical judgements are unique and cannot be analysed in non-moral or natural </a:t>
            </a: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terms).  In his view:</a:t>
            </a:r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1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altLang="en-US" sz="1100" dirty="0" smtClean="0">
                <a:latin typeface="Comic Sans MS" panose="030F0702030302020204" pitchFamily="66" charset="0"/>
              </a:rPr>
              <a:t>Good </a:t>
            </a:r>
            <a:r>
              <a:rPr lang="en-GB" altLang="en-US" sz="1100" dirty="0">
                <a:latin typeface="Comic Sans MS" panose="030F0702030302020204" pitchFamily="66" charset="0"/>
              </a:rPr>
              <a:t>is indefinable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altLang="en-US" sz="1100" dirty="0">
                <a:latin typeface="Comic Sans MS" panose="030F0702030302020204" pitchFamily="66" charset="0"/>
              </a:rPr>
              <a:t>There are objective moral truths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altLang="en-US" sz="1100" dirty="0">
                <a:latin typeface="Comic Sans MS" panose="030F0702030302020204" pitchFamily="66" charset="0"/>
              </a:rPr>
              <a:t>We know these moral truths by intuition (This faculty is appealing to unique, non-natural </a:t>
            </a:r>
            <a:r>
              <a:rPr lang="en-GB" altLang="en-US" sz="1100" dirty="0" smtClean="0">
                <a:latin typeface="Comic Sans MS" panose="030F0702030302020204" pitchFamily="66" charset="0"/>
              </a:rPr>
              <a:t>properties)</a:t>
            </a:r>
            <a:endParaRPr lang="en-GB" altLang="en-US" sz="1100" dirty="0"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GB" altLang="en-US" sz="1100" dirty="0" smtClean="0">
              <a:latin typeface="Comic Sans MS" panose="030F0702030302020204" pitchFamily="66" charset="0"/>
            </a:endParaRPr>
          </a:p>
          <a:p>
            <a:pPr>
              <a:defRPr/>
            </a:pPr>
            <a:endParaRPr lang="en-US" altLang="en-US" sz="1100" dirty="0"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4146" y="687605"/>
            <a:ext cx="5629916" cy="295570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24685" y="3765569"/>
            <a:ext cx="5929269" cy="24145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1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Origins of Moral Principles</a:t>
            </a:r>
          </a:p>
          <a:p>
            <a:endParaRPr lang="en-GB" sz="11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u="sng" dirty="0">
                <a:solidFill>
                  <a:schemeClr val="tx1"/>
                </a:solidFill>
                <a:latin typeface="Comic Sans MS" panose="030F0702030302020204" pitchFamily="66" charset="0"/>
              </a:rPr>
              <a:t>Reason: 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Some would argue that morality comes from reason.  They believe it is logical / reasonable to be ethical.  It is in our self-interest to think about others.  Social Contract Theory is an example of an ethical theory based on rational self-interest.  In this theory, Hobbes asks us to imagine life before government or social organisation: everyone would pursue their own self-interest the result would be </a:t>
            </a: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“continual 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fear and danger of violent death, and the life of man, solitary, poor, nasty, brutish, and short</a:t>
            </a: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.”  Therefore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, morality (a set of rules) is created – a social contract – that it is rational for us to follow</a:t>
            </a: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en-GB" sz="1100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Emotion: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Ayer believed 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ethics are simply an expression of how we feel</a:t>
            </a: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en-GB" sz="1100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Society: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 Mackie believed morality is constructed by the society we live in.  Each society has its own values, and as a result all morality is relative.</a:t>
            </a:r>
          </a:p>
          <a:p>
            <a:endParaRPr lang="en-GB" sz="11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44147" y="3763356"/>
            <a:ext cx="5784370" cy="27450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00" b="1" dirty="0">
                <a:solidFill>
                  <a:schemeClr val="tx1"/>
                </a:solidFill>
                <a:latin typeface="Comic Sans MS" panose="030F0702030302020204" pitchFamily="66" charset="0"/>
              </a:rPr>
              <a:t>John Mackie's </a:t>
            </a:r>
            <a:r>
              <a:rPr lang="en-GB" sz="1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argument </a:t>
            </a:r>
            <a:r>
              <a:rPr lang="en-GB" sz="1000" b="1" dirty="0">
                <a:solidFill>
                  <a:schemeClr val="tx1"/>
                </a:solidFill>
                <a:latin typeface="Comic Sans MS" panose="030F0702030302020204" pitchFamily="66" charset="0"/>
              </a:rPr>
              <a:t>from queerness</a:t>
            </a:r>
            <a:r>
              <a:rPr lang="en-GB" sz="1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  <a:p>
            <a:endParaRPr lang="en-GB" sz="10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00" dirty="0">
                <a:solidFill>
                  <a:schemeClr val="tx1"/>
                </a:solidFill>
                <a:latin typeface="Comic Sans MS" panose="030F0702030302020204" pitchFamily="66" charset="0"/>
              </a:rPr>
              <a:t>Accepting moral realism, involves too many strange implications</a:t>
            </a:r>
          </a:p>
          <a:p>
            <a:r>
              <a:rPr lang="en-GB" sz="1000" b="1" dirty="0">
                <a:solidFill>
                  <a:schemeClr val="tx1"/>
                </a:solidFill>
                <a:latin typeface="Comic Sans MS" panose="030F0702030302020204" pitchFamily="66" charset="0"/>
              </a:rPr>
              <a:t>Realists have a strange </a:t>
            </a:r>
            <a:r>
              <a:rPr lang="en-GB" sz="1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ontology: </a:t>
            </a:r>
            <a:r>
              <a:rPr lang="en-GB" sz="1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moral </a:t>
            </a:r>
            <a:r>
              <a:rPr lang="en-GB" sz="1000" dirty="0">
                <a:solidFill>
                  <a:schemeClr val="tx1"/>
                </a:solidFill>
                <a:latin typeface="Comic Sans MS" panose="030F0702030302020204" pitchFamily="66" charset="0"/>
              </a:rPr>
              <a:t>facts or moral properties </a:t>
            </a:r>
            <a:r>
              <a:rPr lang="en-GB" sz="1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would exist </a:t>
            </a:r>
            <a:r>
              <a:rPr lang="en-GB" sz="1000" dirty="0">
                <a:solidFill>
                  <a:schemeClr val="tx1"/>
                </a:solidFill>
                <a:latin typeface="Comic Sans MS" panose="030F0702030302020204" pitchFamily="66" charset="0"/>
              </a:rPr>
              <a:t>(somewhere</a:t>
            </a:r>
            <a:r>
              <a:rPr lang="en-GB" sz="1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) </a:t>
            </a:r>
            <a:r>
              <a:rPr lang="en-GB" altLang="en-US" sz="1000" dirty="0" smtClean="0">
                <a:latin typeface="Comic Sans MS" panose="030F0702030302020204" pitchFamily="66" charset="0"/>
              </a:rPr>
              <a:t>and would </a:t>
            </a:r>
            <a:r>
              <a:rPr lang="en-GB" altLang="en-US" sz="1000" dirty="0">
                <a:latin typeface="Comic Sans MS" panose="030F0702030302020204" pitchFamily="66" charset="0"/>
              </a:rPr>
              <a:t>have to be intrinsically motivating or “objectively prescriptive”. </a:t>
            </a:r>
            <a:r>
              <a:rPr lang="en-GB" altLang="en-US" sz="1000" dirty="0" smtClean="0">
                <a:latin typeface="Comic Sans MS" panose="030F0702030302020204" pitchFamily="66" charset="0"/>
              </a:rPr>
              <a:t>Merely </a:t>
            </a:r>
            <a:r>
              <a:rPr lang="en-GB" altLang="en-US" sz="1000" dirty="0">
                <a:latin typeface="Comic Sans MS" panose="030F0702030302020204" pitchFamily="66" charset="0"/>
              </a:rPr>
              <a:t>knowing that murder has the properties of </a:t>
            </a:r>
            <a:r>
              <a:rPr lang="en-GB" altLang="en-US" sz="1000" i="1" dirty="0">
                <a:latin typeface="Comic Sans MS" panose="030F0702030302020204" pitchFamily="66" charset="0"/>
              </a:rPr>
              <a:t>wrongness</a:t>
            </a:r>
            <a:r>
              <a:rPr lang="en-GB" altLang="en-US" sz="1000" dirty="0">
                <a:latin typeface="Comic Sans MS" panose="030F0702030302020204" pitchFamily="66" charset="0"/>
              </a:rPr>
              <a:t> should be sufficient to motivate one to refrain from murdering, without any further psychological or social factors coming into play. </a:t>
            </a:r>
            <a:r>
              <a:rPr lang="en-GB" altLang="en-US" sz="1000" dirty="0" smtClean="0">
                <a:latin typeface="Comic Sans MS" panose="030F0702030302020204" pitchFamily="66" charset="0"/>
              </a:rPr>
              <a:t>But </a:t>
            </a:r>
            <a:r>
              <a:rPr lang="en-GB" altLang="en-US" sz="1000" dirty="0">
                <a:latin typeface="Comic Sans MS" panose="030F0702030302020204" pitchFamily="66" charset="0"/>
              </a:rPr>
              <a:t>such a property of inbuilt “to-be-</a:t>
            </a:r>
            <a:r>
              <a:rPr lang="en-GB" altLang="en-US" sz="1000" dirty="0" err="1">
                <a:latin typeface="Comic Sans MS" panose="030F0702030302020204" pitchFamily="66" charset="0"/>
              </a:rPr>
              <a:t>pursuedness</a:t>
            </a:r>
            <a:r>
              <a:rPr lang="en-GB" altLang="en-US" sz="1000" dirty="0">
                <a:latin typeface="Comic Sans MS" panose="030F0702030302020204" pitchFamily="66" charset="0"/>
              </a:rPr>
              <a:t>”, as Mackie calls it, is not found anywhere else in our naturalistic worldview. </a:t>
            </a:r>
          </a:p>
          <a:p>
            <a:endParaRPr lang="en-GB" sz="1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00" b="1" dirty="0">
                <a:solidFill>
                  <a:schemeClr val="tx1"/>
                </a:solidFill>
                <a:latin typeface="Comic Sans MS" panose="030F0702030302020204" pitchFamily="66" charset="0"/>
              </a:rPr>
              <a:t>Realists have a strange </a:t>
            </a:r>
            <a:r>
              <a:rPr lang="en-GB" sz="1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epistemology: </a:t>
            </a:r>
            <a:r>
              <a:rPr lang="en-GB" sz="1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We </a:t>
            </a:r>
            <a:r>
              <a:rPr lang="en-GB" sz="1000" dirty="0">
                <a:solidFill>
                  <a:schemeClr val="tx1"/>
                </a:solidFill>
                <a:latin typeface="Comic Sans MS" panose="030F0702030302020204" pitchFamily="66" charset="0"/>
              </a:rPr>
              <a:t>can detect </a:t>
            </a:r>
            <a:r>
              <a:rPr lang="en-GB" sz="1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these facts/properties. </a:t>
            </a:r>
            <a:r>
              <a:rPr lang="en-GB" altLang="en-US" sz="1000" dirty="0">
                <a:latin typeface="Comic Sans MS" panose="030F0702030302020204" pitchFamily="66" charset="0"/>
              </a:rPr>
              <a:t>Most things are known by using the 5 senses or using logic (</a:t>
            </a:r>
            <a:r>
              <a:rPr lang="en-GB" altLang="en-US" sz="1000" dirty="0" smtClean="0">
                <a:latin typeface="Comic Sans MS" panose="030F0702030302020204" pitchFamily="66" charset="0"/>
              </a:rPr>
              <a:t>deduction).  However</a:t>
            </a:r>
            <a:r>
              <a:rPr lang="en-GB" altLang="en-US" sz="1000" dirty="0">
                <a:latin typeface="Comic Sans MS" panose="030F0702030302020204" pitchFamily="66" charset="0"/>
              </a:rPr>
              <a:t>, if moral realism is correct then I would know about a property of the world using an altogether different </a:t>
            </a:r>
            <a:r>
              <a:rPr lang="en-GB" altLang="en-US" sz="1000" dirty="0" smtClean="0">
                <a:latin typeface="Comic Sans MS" panose="030F0702030302020204" pitchFamily="66" charset="0"/>
              </a:rPr>
              <a:t>method.</a:t>
            </a:r>
          </a:p>
          <a:p>
            <a:endParaRPr lang="en-GB" altLang="en-US" sz="1000" dirty="0">
              <a:latin typeface="Comic Sans MS" panose="030F0702030302020204" pitchFamily="66" charset="0"/>
            </a:endParaRPr>
          </a:p>
          <a:p>
            <a:r>
              <a:rPr lang="en-GB" altLang="en-US" sz="1000" dirty="0">
                <a:latin typeface="Comic Sans MS" panose="030F0702030302020204" pitchFamily="66" charset="0"/>
              </a:rPr>
              <a:t>Therefore, Mackie concludes, it is highly improbable that the properties that subjects refer to with moral statements really exist.</a:t>
            </a:r>
          </a:p>
          <a:p>
            <a:endParaRPr lang="en-GB" altLang="en-US" sz="1000" dirty="0"/>
          </a:p>
          <a:p>
            <a:endParaRPr lang="en-GB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172909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2153</TotalTime>
  <Words>1633</Words>
  <Application>Microsoft Office PowerPoint</Application>
  <PresentationFormat>Widescreen</PresentationFormat>
  <Paragraphs>123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Chewy</vt:lpstr>
      <vt:lpstr>Comic Sans MS</vt:lpstr>
      <vt:lpstr>Office Theme</vt:lpstr>
      <vt:lpstr>PowerPoint Presentation</vt:lpstr>
      <vt:lpstr>PowerPoint Presentation</vt:lpstr>
      <vt:lpstr>PowerPoint Presentation</vt:lpstr>
    </vt:vector>
  </TitlesOfParts>
  <Company>Meadowhead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Teresa Kocinski</dc:creator>
  <cp:lastModifiedBy>Mark Lawrenson</cp:lastModifiedBy>
  <cp:revision>166</cp:revision>
  <cp:lastPrinted>2019-06-12T08:39:13Z</cp:lastPrinted>
  <dcterms:created xsi:type="dcterms:W3CDTF">2019-06-12T08:21:52Z</dcterms:created>
  <dcterms:modified xsi:type="dcterms:W3CDTF">2023-06-26T15:36:23Z</dcterms:modified>
</cp:coreProperties>
</file>