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FF"/>
    <a:srgbClr val="CC6600"/>
    <a:srgbClr val="FF0000"/>
    <a:srgbClr val="FF00FF"/>
    <a:srgbClr val="CC00FF"/>
    <a:srgbClr val="6600FF"/>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594"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27/07/2019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063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27/07/2019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42874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27/07/2019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1213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27/07/2019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896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ED4F51A-FCF7-4234-AD7B-4A9B0426A1E4}" type="datetimeFigureOut">
              <a:rPr lang="en-GB" smtClean="0"/>
              <a:t>27/07/2019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91681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ED4F51A-FCF7-4234-AD7B-4A9B0426A1E4}" type="datetimeFigureOut">
              <a:rPr lang="en-GB" smtClean="0"/>
              <a:t>27/07/2019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69430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ED4F51A-FCF7-4234-AD7B-4A9B0426A1E4}" type="datetimeFigureOut">
              <a:rPr lang="en-GB" smtClean="0"/>
              <a:t>27/07/2019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0649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D4F51A-FCF7-4234-AD7B-4A9B0426A1E4}" type="datetimeFigureOut">
              <a:rPr lang="en-GB" smtClean="0"/>
              <a:t>27/07/2019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3458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F51A-FCF7-4234-AD7B-4A9B0426A1E4}" type="datetimeFigureOut">
              <a:rPr lang="en-GB" smtClean="0"/>
              <a:t>27/07/2019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824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27/07/2019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3218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27/07/2019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42007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F51A-FCF7-4234-AD7B-4A9B0426A1E4}" type="datetimeFigureOut">
              <a:rPr lang="en-GB" smtClean="0"/>
              <a:t>27/07/2019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8490-B254-4C5B-9C54-A2ADAFC26261}" type="slidenum">
              <a:rPr lang="en-GB" smtClean="0"/>
              <a:t>‹#›</a:t>
            </a:fld>
            <a:endParaRPr lang="en-GB"/>
          </a:p>
        </p:txBody>
      </p:sp>
    </p:spTree>
    <p:extLst>
      <p:ext uri="{BB962C8B-B14F-4D97-AF65-F5344CB8AC3E}">
        <p14:creationId xmlns:p14="http://schemas.microsoft.com/office/powerpoint/2010/main" val="263165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91" y="891075"/>
            <a:ext cx="4930785" cy="1912086"/>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050" dirty="0" smtClean="0"/>
              <a:t>Eliminative Materialism: Some </a:t>
            </a:r>
            <a:r>
              <a:rPr lang="en-GB" sz="1050" dirty="0"/>
              <a:t>or all common-sense (“folk-psychological”) mental states/properties do not exist and our common-sense understanding is radically mistaken (as defended by Patricia </a:t>
            </a:r>
            <a:r>
              <a:rPr lang="en-GB" sz="1050" dirty="0" err="1"/>
              <a:t>Churchland</a:t>
            </a:r>
            <a:r>
              <a:rPr lang="en-GB" sz="1050" dirty="0"/>
              <a:t> and Paul </a:t>
            </a:r>
            <a:r>
              <a:rPr lang="en-GB" sz="1050" dirty="0" err="1"/>
              <a:t>Churchland</a:t>
            </a:r>
            <a:r>
              <a:rPr lang="en-GB" sz="1050" dirty="0"/>
              <a:t>).</a:t>
            </a:r>
          </a:p>
          <a:p>
            <a:endParaRPr lang="en-GB" sz="1050" dirty="0"/>
          </a:p>
          <a:p>
            <a:r>
              <a:rPr lang="en-GB" sz="1050" dirty="0"/>
              <a:t>Issues including:</a:t>
            </a:r>
          </a:p>
          <a:p>
            <a:r>
              <a:rPr lang="en-GB" sz="1050" dirty="0"/>
              <a:t>•	our certainty about the existence of our mental states takes priority over other considerations</a:t>
            </a:r>
          </a:p>
          <a:p>
            <a:r>
              <a:rPr lang="en-GB" sz="1050" dirty="0"/>
              <a:t>•	folk-psychology has good predictive and explanatory power (and so is the best hypothesis)</a:t>
            </a:r>
          </a:p>
          <a:p>
            <a:r>
              <a:rPr lang="en-GB" sz="1050" dirty="0"/>
              <a:t>•	the articulation of eliminative materialism as a theory is self-refuting.</a:t>
            </a:r>
          </a:p>
        </p:txBody>
      </p:sp>
      <p:sp>
        <p:nvSpPr>
          <p:cNvPr id="2" name="Rectangle 1"/>
          <p:cNvSpPr/>
          <p:nvPr/>
        </p:nvSpPr>
        <p:spPr>
          <a:xfrm>
            <a:off x="124691" y="149629"/>
            <a:ext cx="11903825" cy="5569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Eliminative Materialism</a:t>
            </a:r>
            <a:endParaRPr lang="en-GB" sz="2000" dirty="0">
              <a:solidFill>
                <a:schemeClr val="tx1"/>
              </a:solidFill>
              <a:latin typeface="Chewy" panose="02000000000000000000" pitchFamily="2" charset="0"/>
              <a:ea typeface="Chewy" panose="02000000000000000000" pitchFamily="2" charset="0"/>
            </a:endParaRPr>
          </a:p>
        </p:txBody>
      </p:sp>
      <p:sp>
        <p:nvSpPr>
          <p:cNvPr id="3" name="Rectangle 2"/>
          <p:cNvSpPr/>
          <p:nvPr/>
        </p:nvSpPr>
        <p:spPr>
          <a:xfrm>
            <a:off x="124690" y="601579"/>
            <a:ext cx="1920677" cy="2740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tx1"/>
                </a:solidFill>
                <a:latin typeface="Chewy" panose="02000000000000000000" pitchFamily="2" charset="0"/>
                <a:ea typeface="Chewy" panose="02000000000000000000" pitchFamily="2" charset="0"/>
              </a:rPr>
              <a:t>What you need to know: </a:t>
            </a:r>
            <a:endParaRPr lang="en-GB" sz="1200" dirty="0">
              <a:solidFill>
                <a:schemeClr val="tx1"/>
              </a:solidFill>
              <a:latin typeface="Chewy" panose="02000000000000000000" pitchFamily="2" charset="0"/>
              <a:ea typeface="Chewy" panose="02000000000000000000" pitchFamily="2" charset="0"/>
            </a:endParaRPr>
          </a:p>
        </p:txBody>
      </p:sp>
      <p:sp>
        <p:nvSpPr>
          <p:cNvPr id="11" name="Rectangle 10"/>
          <p:cNvSpPr/>
          <p:nvPr/>
        </p:nvSpPr>
        <p:spPr>
          <a:xfrm>
            <a:off x="5171719" y="1015921"/>
            <a:ext cx="6856797" cy="1708160"/>
          </a:xfrm>
          <a:prstGeom prst="rect">
            <a:avLst/>
          </a:prstGeom>
          <a:ln>
            <a:solidFill>
              <a:schemeClr val="accent1"/>
            </a:solidFill>
          </a:ln>
        </p:spPr>
        <p:txBody>
          <a:bodyPr wrap="square">
            <a:spAutoFit/>
          </a:bodyPr>
          <a:lstStyle/>
          <a:p>
            <a:r>
              <a:rPr lang="en-GB" sz="1050" dirty="0">
                <a:latin typeface="Calibri" panose="020F0502020204030204" pitchFamily="34" charset="0"/>
              </a:rPr>
              <a:t>What is folk psychology? (3 marks)</a:t>
            </a:r>
          </a:p>
          <a:p>
            <a:r>
              <a:rPr lang="en-GB" sz="1050" dirty="0">
                <a:latin typeface="Calibri" panose="020F0502020204030204" pitchFamily="34" charset="0"/>
              </a:rPr>
              <a:t>What do eliminative materialists claim about mental states? (3 marks)</a:t>
            </a:r>
          </a:p>
          <a:p>
            <a:r>
              <a:rPr lang="en-GB" sz="1050" dirty="0">
                <a:latin typeface="Calibri" panose="020F0502020204030204" pitchFamily="34" charset="0"/>
              </a:rPr>
              <a:t>Briefly outline eliminative materialism (5 marks)</a:t>
            </a:r>
          </a:p>
          <a:p>
            <a:r>
              <a:rPr lang="en-GB" sz="1050" dirty="0">
                <a:latin typeface="Calibri" panose="020F0502020204030204" pitchFamily="34" charset="0"/>
              </a:rPr>
              <a:t>Explain how eliminative materialism differs from mind-brain type identity theory. (5 marks)</a:t>
            </a:r>
          </a:p>
          <a:p>
            <a:r>
              <a:rPr lang="en-GB" sz="1050" dirty="0">
                <a:latin typeface="Calibri" panose="020F0502020204030204" pitchFamily="34" charset="0"/>
              </a:rPr>
              <a:t>Explain the argument that it would be self-refuting to articulate eliminative materialism as a theory. (5 marks)</a:t>
            </a:r>
          </a:p>
          <a:p>
            <a:r>
              <a:rPr lang="en-GB" sz="1050" dirty="0">
                <a:latin typeface="Calibri" panose="020F0502020204030204" pitchFamily="34" charset="0"/>
              </a:rPr>
              <a:t>Briefly outline eliminative materialism and the issues related with it. (12 marks)</a:t>
            </a:r>
          </a:p>
          <a:p>
            <a:r>
              <a:rPr lang="en-GB" sz="1050" dirty="0">
                <a:latin typeface="Calibri" panose="020F0502020204030204" pitchFamily="34" charset="0"/>
              </a:rPr>
              <a:t>Explain the similarities and differences between eliminative materialism and analytical behaviourism. (12 marks)</a:t>
            </a:r>
          </a:p>
          <a:p>
            <a:r>
              <a:rPr lang="en-GB" sz="1050" dirty="0">
                <a:latin typeface="Calibri" panose="020F0502020204030204" pitchFamily="34" charset="0"/>
              </a:rPr>
              <a:t>Explain the similarities and differences between eliminative materialism and Mind Brain Identity Theory. (12 marks)</a:t>
            </a:r>
          </a:p>
          <a:p>
            <a:r>
              <a:rPr lang="en-GB" sz="1050" dirty="0">
                <a:latin typeface="Calibri" panose="020F0502020204030204" pitchFamily="34" charset="0"/>
              </a:rPr>
              <a:t>Explain the similarities and differences between eliminative materialism and functionalism. (12 marks)</a:t>
            </a:r>
          </a:p>
          <a:p>
            <a:r>
              <a:rPr lang="en-GB" sz="1050" dirty="0">
                <a:latin typeface="Calibri" panose="020F0502020204030204" pitchFamily="34" charset="0"/>
              </a:rPr>
              <a:t>Is eliminative materialism correct? (25 marks)</a:t>
            </a:r>
          </a:p>
        </p:txBody>
      </p:sp>
      <p:sp>
        <p:nvSpPr>
          <p:cNvPr id="10" name="Rectangle 9"/>
          <p:cNvSpPr/>
          <p:nvPr/>
        </p:nvSpPr>
        <p:spPr>
          <a:xfrm>
            <a:off x="5456493" y="764443"/>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tx1"/>
                </a:solidFill>
                <a:latin typeface="Chewy" panose="02000000000000000000" pitchFamily="2" charset="0"/>
                <a:ea typeface="Chewy" panose="02000000000000000000" pitchFamily="2" charset="0"/>
              </a:rPr>
              <a:t>Possible Exam Questions</a:t>
            </a:r>
            <a:endParaRPr lang="en-GB" sz="1200" dirty="0">
              <a:solidFill>
                <a:schemeClr val="tx1"/>
              </a:solidFill>
              <a:latin typeface="Chewy" panose="02000000000000000000" pitchFamily="2" charset="0"/>
              <a:ea typeface="Chewy" panose="02000000000000000000" pitchFamily="2" charset="0"/>
            </a:endParaRPr>
          </a:p>
        </p:txBody>
      </p:sp>
      <p:sp>
        <p:nvSpPr>
          <p:cNvPr id="13" name="Rectangle 12"/>
          <p:cNvSpPr/>
          <p:nvPr/>
        </p:nvSpPr>
        <p:spPr>
          <a:xfrm>
            <a:off x="124691" y="2987654"/>
            <a:ext cx="4930786" cy="1882058"/>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100" b="1" dirty="0" smtClean="0">
                <a:solidFill>
                  <a:schemeClr val="tx1"/>
                </a:solidFill>
                <a:latin typeface="Calibri" panose="020F0502020204030204" pitchFamily="34" charset="0"/>
              </a:rPr>
              <a:t>Eliminative Materialism</a:t>
            </a:r>
            <a:endParaRPr lang="en-GB" sz="1100" dirty="0" smtClean="0">
              <a:solidFill>
                <a:schemeClr val="tx1"/>
              </a:solidFill>
              <a:latin typeface="Calibri" panose="020F0502020204030204" pitchFamily="34" charset="0"/>
            </a:endParaRPr>
          </a:p>
          <a:p>
            <a:endParaRPr lang="en-GB" sz="1100" dirty="0">
              <a:solidFill>
                <a:schemeClr val="tx1"/>
              </a:solidFill>
              <a:latin typeface="Calibri" panose="020F0502020204030204" pitchFamily="34" charset="0"/>
            </a:endParaRPr>
          </a:p>
          <a:p>
            <a:pPr marL="171450" indent="-171450">
              <a:buFont typeface="Arial" panose="020B0604020202020204" pitchFamily="34" charset="0"/>
              <a:buChar char="•"/>
            </a:pPr>
            <a:r>
              <a:rPr lang="en-GB" sz="1100" dirty="0" err="1">
                <a:solidFill>
                  <a:schemeClr val="tx1"/>
                </a:solidFill>
                <a:latin typeface="Calibri" panose="020F0502020204030204" pitchFamily="34" charset="0"/>
              </a:rPr>
              <a:t>Eliminativists</a:t>
            </a:r>
            <a:r>
              <a:rPr lang="en-GB" sz="1100" dirty="0">
                <a:solidFill>
                  <a:schemeClr val="tx1"/>
                </a:solidFill>
                <a:latin typeface="Calibri" panose="020F0502020204030204" pitchFamily="34" charset="0"/>
              </a:rPr>
              <a:t> believe that our common-sense understanding of the mind represents a theory termed ‘folk psychology’. Folk psychology is our everyday picture of the mind as a private world of sensations, emotions, beliefs etc.  As such it constitutes a theoretical framework which we use to explain and predict behaviour.  Therefore, it is a theory of the mind that ordinary people have.</a:t>
            </a:r>
          </a:p>
          <a:p>
            <a:pPr marL="171450" indent="-171450">
              <a:buFont typeface="Arial" panose="020B0604020202020204" pitchFamily="34" charset="0"/>
              <a:buChar char="•"/>
            </a:pPr>
            <a:endParaRPr lang="en-GB" sz="1100" dirty="0">
              <a:solidFill>
                <a:schemeClr val="tx1"/>
              </a:solidFill>
              <a:latin typeface="Calibri" panose="020F0502020204030204" pitchFamily="34" charset="0"/>
            </a:endParaRPr>
          </a:p>
          <a:p>
            <a:pPr marL="171450" indent="-171450">
              <a:buFont typeface="Arial" panose="020B0604020202020204" pitchFamily="34" charset="0"/>
              <a:buChar char="•"/>
            </a:pPr>
            <a:r>
              <a:rPr lang="en-GB" altLang="en-US" sz="1100" dirty="0" err="1" smtClean="0">
                <a:solidFill>
                  <a:schemeClr val="tx1"/>
                </a:solidFill>
                <a:latin typeface="Calibri" panose="020F0502020204030204" pitchFamily="34" charset="0"/>
              </a:rPr>
              <a:t>Eliminativists</a:t>
            </a:r>
            <a:r>
              <a:rPr lang="en-GB" altLang="en-US" sz="1100" dirty="0" smtClean="0">
                <a:solidFill>
                  <a:schemeClr val="tx1"/>
                </a:solidFill>
                <a:latin typeface="Calibri" panose="020F0502020204030204" pitchFamily="34" charset="0"/>
              </a:rPr>
              <a:t> believe that folk psychology is false.  Therefore, the concepts of folk psychology need to be eliminated and replaced by neuroscience.</a:t>
            </a:r>
            <a:endParaRPr lang="en-GB" altLang="en-US" sz="1100" dirty="0">
              <a:solidFill>
                <a:schemeClr val="tx1"/>
              </a:solidFill>
              <a:latin typeface="Calibri" panose="020F0502020204030204" pitchFamily="34" charset="0"/>
            </a:endParaRPr>
          </a:p>
        </p:txBody>
      </p:sp>
      <p:sp>
        <p:nvSpPr>
          <p:cNvPr id="12" name="Rectangle 11"/>
          <p:cNvSpPr/>
          <p:nvPr/>
        </p:nvSpPr>
        <p:spPr>
          <a:xfrm>
            <a:off x="5171719" y="2813976"/>
            <a:ext cx="6856797" cy="2031325"/>
          </a:xfrm>
          <a:prstGeom prst="rect">
            <a:avLst/>
          </a:prstGeom>
          <a:ln>
            <a:solidFill>
              <a:schemeClr val="accent1"/>
            </a:solidFill>
          </a:ln>
        </p:spPr>
        <p:txBody>
          <a:bodyPr wrap="square">
            <a:spAutoFit/>
          </a:bodyPr>
          <a:lstStyle/>
          <a:p>
            <a:pPr>
              <a:spcBef>
                <a:spcPct val="0"/>
              </a:spcBef>
              <a:defRPr/>
            </a:pPr>
            <a:r>
              <a:rPr lang="en-GB" altLang="en-US" sz="1050" b="1" dirty="0" smtClean="0"/>
              <a:t>Arguments in support of Eliminative Materialism</a:t>
            </a:r>
            <a:endParaRPr lang="en-GB" altLang="en-US" sz="1050" b="1" dirty="0" smtClean="0"/>
          </a:p>
          <a:p>
            <a:pPr marL="514350" indent="-514350">
              <a:spcBef>
                <a:spcPct val="0"/>
              </a:spcBef>
              <a:buFont typeface="Arial" panose="020B0604020202020204" pitchFamily="34" charset="0"/>
              <a:buChar char="•"/>
              <a:defRPr/>
            </a:pPr>
            <a:endParaRPr lang="en-GB" altLang="en-US" sz="1050" dirty="0"/>
          </a:p>
          <a:p>
            <a:pPr marL="228600" indent="-228600">
              <a:buAutoNum type="arabicPeriod"/>
            </a:pPr>
            <a:r>
              <a:rPr lang="en-GB" altLang="en-US" sz="1050" dirty="0" smtClean="0"/>
              <a:t>Folk Psychology is stagnant: </a:t>
            </a:r>
            <a:r>
              <a:rPr lang="en-GB" altLang="en-US" sz="1050" dirty="0" smtClean="0"/>
              <a:t>Our best theories normally stimulate ‘research programmes’ - an active community of enquirers who accept certain parameters then research, develop and further the theory.  Stagnant research programmes are ones where very little progress is made.  When a research programme becomes stagnant, a new theory normally supersedes the old theory.  Folk Psychology has made no progress for centuries.  In response, some point to CBT as an example of a psychological treatment, built on folk psychology and yet very effective.</a:t>
            </a:r>
          </a:p>
          <a:p>
            <a:pPr marL="228600" indent="-228600">
              <a:buAutoNum type="arabicPeriod"/>
            </a:pPr>
            <a:r>
              <a:rPr lang="en-GB" altLang="en-US" sz="1050" dirty="0" smtClean="0"/>
              <a:t>Folk Psychology is autonomous: </a:t>
            </a:r>
            <a:r>
              <a:rPr lang="en-GB" altLang="en-US" sz="1050" dirty="0"/>
              <a:t>Scientific theories tend to support one </a:t>
            </a:r>
            <a:r>
              <a:rPr lang="en-GB" altLang="en-US" sz="1050" dirty="0" smtClean="0"/>
              <a:t>another.  Evidence </a:t>
            </a:r>
            <a:r>
              <a:rPr lang="en-GB" altLang="en-US" sz="1050" dirty="0"/>
              <a:t>for one theory can often support another </a:t>
            </a:r>
            <a:r>
              <a:rPr lang="en-GB" altLang="en-US" sz="1050" dirty="0" smtClean="0"/>
              <a:t>theory.  The </a:t>
            </a:r>
            <a:r>
              <a:rPr lang="en-GB" altLang="en-US" sz="1050" dirty="0"/>
              <a:t>models theories generate do not contradict one </a:t>
            </a:r>
            <a:r>
              <a:rPr lang="en-GB" altLang="en-US" sz="1050" dirty="0" smtClean="0"/>
              <a:t>another.  For example, the theory </a:t>
            </a:r>
            <a:r>
              <a:rPr lang="en-GB" altLang="en-US" sz="1050" dirty="0"/>
              <a:t>of evolution, genetics, bio-chemistry comparative </a:t>
            </a:r>
            <a:r>
              <a:rPr lang="en-GB" altLang="en-US" sz="1050" dirty="0" smtClean="0"/>
              <a:t>physiology and </a:t>
            </a:r>
            <a:r>
              <a:rPr lang="en-GB" altLang="en-US" sz="1050" dirty="0"/>
              <a:t>continental </a:t>
            </a:r>
            <a:r>
              <a:rPr lang="en-GB" altLang="en-US" sz="1050" dirty="0" smtClean="0"/>
              <a:t>shift all support each other’s theories.  Folk </a:t>
            </a:r>
            <a:r>
              <a:rPr lang="en-GB" altLang="en-US" sz="1050" dirty="0"/>
              <a:t>psychology lacks these connections</a:t>
            </a:r>
          </a:p>
          <a:p>
            <a:endParaRPr lang="en-GB" altLang="en-US" sz="1050" dirty="0" smtClean="0"/>
          </a:p>
        </p:txBody>
      </p:sp>
      <p:pic>
        <p:nvPicPr>
          <p:cNvPr id="15" name="Picture 14"/>
          <p:cNvPicPr>
            <a:picLocks noChangeAspect="1"/>
          </p:cNvPicPr>
          <p:nvPr/>
        </p:nvPicPr>
        <p:blipFill>
          <a:blip r:embed="rId2"/>
          <a:stretch>
            <a:fillRect/>
          </a:stretch>
        </p:blipFill>
        <p:spPr>
          <a:xfrm>
            <a:off x="4561143" y="5005153"/>
            <a:ext cx="2660869" cy="1614260"/>
          </a:xfrm>
          <a:prstGeom prst="rect">
            <a:avLst/>
          </a:prstGeom>
        </p:spPr>
      </p:pic>
    </p:spTree>
    <p:extLst>
      <p:ext uri="{BB962C8B-B14F-4D97-AF65-F5344CB8AC3E}">
        <p14:creationId xmlns:p14="http://schemas.microsoft.com/office/powerpoint/2010/main" val="387422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149629"/>
            <a:ext cx="11903825" cy="5569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smtClean="0">
                <a:solidFill>
                  <a:schemeClr val="tx1"/>
                </a:solidFill>
                <a:latin typeface="Chewy" panose="02000000000000000000" pitchFamily="2" charset="0"/>
                <a:ea typeface="Chewy" panose="02000000000000000000" pitchFamily="2" charset="0"/>
              </a:rPr>
              <a:t>Eliminative Materialism</a:t>
            </a:r>
            <a:endParaRPr lang="en-GB" sz="2000" dirty="0">
              <a:solidFill>
                <a:schemeClr val="tx1"/>
              </a:solidFill>
              <a:latin typeface="Chewy" panose="02000000000000000000" pitchFamily="2" charset="0"/>
              <a:ea typeface="Chewy" panose="02000000000000000000" pitchFamily="2" charset="0"/>
            </a:endParaRPr>
          </a:p>
        </p:txBody>
      </p:sp>
      <p:sp>
        <p:nvSpPr>
          <p:cNvPr id="11" name="Rectangle 10"/>
          <p:cNvSpPr/>
          <p:nvPr/>
        </p:nvSpPr>
        <p:spPr>
          <a:xfrm>
            <a:off x="124691" y="1140601"/>
            <a:ext cx="5899362" cy="1698291"/>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000" b="1" u="sng" dirty="0" smtClean="0"/>
              <a:t>Folk Psychology: </a:t>
            </a:r>
            <a:r>
              <a:rPr lang="en-GB" sz="1000" dirty="0"/>
              <a:t> Folk psychology is our everyday picture of the mind as a private world of sensations, emotions, beliefs </a:t>
            </a:r>
            <a:r>
              <a:rPr lang="en-GB" sz="1000" dirty="0" smtClean="0"/>
              <a:t>etc.  As </a:t>
            </a:r>
            <a:r>
              <a:rPr lang="en-GB" sz="1000" dirty="0"/>
              <a:t>such it constitutes a theoretical framework which we use to explain and predict </a:t>
            </a:r>
            <a:r>
              <a:rPr lang="en-GB" sz="1000" dirty="0" smtClean="0"/>
              <a:t>behaviour.  Therefore</a:t>
            </a:r>
            <a:r>
              <a:rPr lang="en-GB" sz="1000" dirty="0"/>
              <a:t>, it is a theory of the mind that ordinary people have.</a:t>
            </a:r>
          </a:p>
          <a:p>
            <a:endParaRPr lang="en-GB" sz="1000" u="sng" dirty="0" smtClean="0"/>
          </a:p>
          <a:p>
            <a:r>
              <a:rPr lang="en-GB" sz="1000" b="1" u="sng" dirty="0" smtClean="0"/>
              <a:t>Stagnant:</a:t>
            </a:r>
            <a:r>
              <a:rPr lang="en-GB" sz="1000" dirty="0" smtClean="0"/>
              <a:t> Not flowing or moving (when used of water or air); not developing (when used for ideas)</a:t>
            </a:r>
          </a:p>
          <a:p>
            <a:endParaRPr lang="en-GB" sz="1000" b="1" u="sng" dirty="0"/>
          </a:p>
          <a:p>
            <a:r>
              <a:rPr lang="en-GB" sz="1000" b="1" u="sng" dirty="0" smtClean="0"/>
              <a:t>Autonomy:</a:t>
            </a:r>
            <a:r>
              <a:rPr lang="en-GB" sz="1000" dirty="0" smtClean="0"/>
              <a:t> independence.  Ability to act without the support of others.</a:t>
            </a:r>
          </a:p>
          <a:p>
            <a:endParaRPr lang="en-GB" sz="1000" b="1" u="sng" dirty="0"/>
          </a:p>
          <a:p>
            <a:r>
              <a:rPr lang="en-GB" sz="1000" b="1" u="sng" dirty="0" smtClean="0"/>
              <a:t>Self-refuting:</a:t>
            </a:r>
            <a:r>
              <a:rPr lang="en-GB" sz="1000" dirty="0"/>
              <a:t>  ideas or statements whose falsehood is a logical consequence of </a:t>
            </a:r>
            <a:r>
              <a:rPr lang="en-GB" sz="1000" dirty="0" smtClean="0"/>
              <a:t>holding </a:t>
            </a:r>
            <a:r>
              <a:rPr lang="en-GB" sz="1000" dirty="0"/>
              <a:t>them to be </a:t>
            </a:r>
            <a:r>
              <a:rPr lang="en-GB" sz="1000" dirty="0" smtClean="0"/>
              <a:t>true.</a:t>
            </a:r>
            <a:endParaRPr lang="en-GB" sz="1000" b="1" u="sng" dirty="0"/>
          </a:p>
        </p:txBody>
      </p:sp>
      <p:sp>
        <p:nvSpPr>
          <p:cNvPr id="12" name="Rectangle 11"/>
          <p:cNvSpPr/>
          <p:nvPr/>
        </p:nvSpPr>
        <p:spPr>
          <a:xfrm>
            <a:off x="124691" y="869052"/>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tx1"/>
                </a:solidFill>
                <a:latin typeface="Chewy" panose="02000000000000000000" pitchFamily="2" charset="0"/>
                <a:ea typeface="Chewy" panose="02000000000000000000" pitchFamily="2" charset="0"/>
              </a:rPr>
              <a:t>Key terms</a:t>
            </a:r>
            <a:endParaRPr lang="en-GB" sz="1200" dirty="0">
              <a:solidFill>
                <a:schemeClr val="tx1"/>
              </a:solidFill>
              <a:latin typeface="Chewy" panose="02000000000000000000" pitchFamily="2" charset="0"/>
              <a:ea typeface="Chewy" panose="02000000000000000000" pitchFamily="2" charset="0"/>
            </a:endParaRPr>
          </a:p>
        </p:txBody>
      </p:sp>
      <p:sp>
        <p:nvSpPr>
          <p:cNvPr id="9" name="Rectangle 8"/>
          <p:cNvSpPr/>
          <p:nvPr/>
        </p:nvSpPr>
        <p:spPr>
          <a:xfrm>
            <a:off x="124691" y="3057551"/>
            <a:ext cx="5899362" cy="332198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050" b="1" dirty="0" smtClean="0">
                <a:solidFill>
                  <a:schemeClr val="tx1"/>
                </a:solidFill>
              </a:rPr>
              <a:t>Issues with Eliminative Materialism</a:t>
            </a:r>
            <a:endParaRPr lang="en-GB" sz="1050" b="1" dirty="0">
              <a:solidFill>
                <a:schemeClr val="tx1"/>
              </a:solidFill>
            </a:endParaRPr>
          </a:p>
          <a:p>
            <a:endParaRPr lang="en-GB" sz="1050" b="1" dirty="0">
              <a:solidFill>
                <a:schemeClr val="tx1"/>
              </a:solidFill>
            </a:endParaRPr>
          </a:p>
          <a:p>
            <a:pPr marL="228600" indent="-228600">
              <a:buAutoNum type="arabicPeriod"/>
            </a:pPr>
            <a:r>
              <a:rPr lang="en-GB" sz="1050" dirty="0" smtClean="0">
                <a:solidFill>
                  <a:schemeClr val="tx1"/>
                </a:solidFill>
              </a:rPr>
              <a:t>The </a:t>
            </a:r>
            <a:r>
              <a:rPr lang="en-GB" sz="1050" dirty="0">
                <a:solidFill>
                  <a:schemeClr val="tx1"/>
                </a:solidFill>
              </a:rPr>
              <a:t>intuitive certainty of the existence of my mind takes priority over other considerations:  Eliminative materialism argues that some or all mental states do not exist.  However, I know through introspection that mental states do exist.  In fact, Descartes said that I cannot reasonably doubt the contents of my own mind.  As a result, the existence of mental states should take priority over all other opinions because it is more intuitively certain than anything. </a:t>
            </a:r>
            <a:r>
              <a:rPr lang="en-GB" sz="1050" dirty="0" err="1" smtClean="0">
                <a:solidFill>
                  <a:schemeClr val="tx1"/>
                </a:solidFill>
              </a:rPr>
              <a:t>Eliminativists</a:t>
            </a:r>
            <a:r>
              <a:rPr lang="en-GB" sz="1050" dirty="0" smtClean="0">
                <a:solidFill>
                  <a:schemeClr val="tx1"/>
                </a:solidFill>
              </a:rPr>
              <a:t> respond by saying that just </a:t>
            </a:r>
            <a:r>
              <a:rPr lang="en-GB" sz="1050" dirty="0">
                <a:solidFill>
                  <a:schemeClr val="tx1"/>
                </a:solidFill>
              </a:rPr>
              <a:t>because something feels a certain way, doesn’t mean it is true</a:t>
            </a:r>
            <a:r>
              <a:rPr lang="en-GB" sz="1050" dirty="0" smtClean="0">
                <a:solidFill>
                  <a:schemeClr val="tx1"/>
                </a:solidFill>
              </a:rPr>
              <a:t>.</a:t>
            </a:r>
          </a:p>
          <a:p>
            <a:pPr marL="228600" indent="-228600">
              <a:buFont typeface="+mj-lt"/>
              <a:buAutoNum type="arabicPeriod"/>
            </a:pPr>
            <a:r>
              <a:rPr lang="en-GB" sz="1050" dirty="0">
                <a:solidFill>
                  <a:schemeClr val="tx1"/>
                </a:solidFill>
              </a:rPr>
              <a:t>Folk-psychology has good predictive and explanatory power: Good theories must be able to explain everything.  Newton’s Laws of gravity explained most things, but there were some things it didn’t quite work for.  As a result, Einstein developed the theory of relativity, which superseded it.  In the same way, even if folk psychology explains most things, if there are gaps in its explanatory power, it will be superseded by a better theory. Some argue that folk psychology has good explanatory and predictive power and so should not be abandoned</a:t>
            </a:r>
            <a:r>
              <a:rPr lang="en-GB" sz="1050" dirty="0" smtClean="0">
                <a:solidFill>
                  <a:schemeClr val="tx1"/>
                </a:solidFill>
              </a:rPr>
              <a:t>. </a:t>
            </a:r>
            <a:r>
              <a:rPr lang="en-GB" altLang="en-US" sz="1050" dirty="0">
                <a:solidFill>
                  <a:schemeClr val="tx1"/>
                </a:solidFill>
              </a:rPr>
              <a:t>However, </a:t>
            </a:r>
            <a:r>
              <a:rPr lang="en-GB" altLang="en-US" sz="1050" dirty="0" err="1" smtClean="0">
                <a:solidFill>
                  <a:schemeClr val="tx1"/>
                </a:solidFill>
              </a:rPr>
              <a:t>Eliminativists</a:t>
            </a:r>
            <a:r>
              <a:rPr lang="en-GB" altLang="en-US" sz="1050" dirty="0" smtClean="0">
                <a:solidFill>
                  <a:schemeClr val="tx1"/>
                </a:solidFill>
              </a:rPr>
              <a:t> point out that </a:t>
            </a:r>
            <a:r>
              <a:rPr lang="en-GB" altLang="en-US" sz="1050" dirty="0">
                <a:solidFill>
                  <a:schemeClr val="tx1"/>
                </a:solidFill>
              </a:rPr>
              <a:t>it fails to </a:t>
            </a:r>
            <a:r>
              <a:rPr lang="en-GB" altLang="en-US" sz="1050" dirty="0" smtClean="0">
                <a:solidFill>
                  <a:schemeClr val="tx1"/>
                </a:solidFill>
              </a:rPr>
              <a:t>explain mental illness, creativity, sleep, memory and learning.</a:t>
            </a:r>
            <a:endParaRPr lang="en-GB" altLang="en-US" sz="1050" dirty="0">
              <a:solidFill>
                <a:schemeClr val="tx1"/>
              </a:solidFill>
            </a:endParaRPr>
          </a:p>
          <a:p>
            <a:pPr marL="228600" indent="-228600">
              <a:buAutoNum type="arabicPeriod"/>
            </a:pPr>
            <a:r>
              <a:rPr lang="en-GB" sz="1050" dirty="0">
                <a:solidFill>
                  <a:schemeClr val="tx1"/>
                </a:solidFill>
              </a:rPr>
              <a:t>Eliminative materialism as a theory is self-refuting: if </a:t>
            </a:r>
            <a:r>
              <a:rPr lang="en-GB" sz="1050" dirty="0" err="1">
                <a:solidFill>
                  <a:schemeClr val="tx1"/>
                </a:solidFill>
              </a:rPr>
              <a:t>eliminativism</a:t>
            </a:r>
            <a:r>
              <a:rPr lang="en-GB" sz="1050" dirty="0">
                <a:solidFill>
                  <a:schemeClr val="tx1"/>
                </a:solidFill>
              </a:rPr>
              <a:t> is true, there is no such thing as </a:t>
            </a:r>
            <a:r>
              <a:rPr lang="en-GB" sz="1050" dirty="0" smtClean="0">
                <a:solidFill>
                  <a:schemeClr val="tx1"/>
                </a:solidFill>
              </a:rPr>
              <a:t>beliefs.  But</a:t>
            </a:r>
            <a:r>
              <a:rPr lang="en-GB" sz="1050" dirty="0">
                <a:solidFill>
                  <a:schemeClr val="tx1"/>
                </a:solidFill>
              </a:rPr>
              <a:t>, if there are no beliefs, then no one can believe </a:t>
            </a:r>
            <a:r>
              <a:rPr lang="en-GB" sz="1050" dirty="0" err="1" smtClean="0">
                <a:solidFill>
                  <a:schemeClr val="tx1"/>
                </a:solidFill>
              </a:rPr>
              <a:t>eliminativism</a:t>
            </a:r>
            <a:r>
              <a:rPr lang="en-GB" sz="1050" dirty="0" smtClean="0">
                <a:solidFill>
                  <a:schemeClr val="tx1"/>
                </a:solidFill>
              </a:rPr>
              <a:t>!</a:t>
            </a:r>
            <a:endParaRPr lang="en-GB" sz="1050" dirty="0">
              <a:solidFill>
                <a:schemeClr val="tx1"/>
              </a:solidFill>
            </a:endParaRPr>
          </a:p>
          <a:p>
            <a:pPr marL="228600" indent="-228600">
              <a:buAutoNum type="arabicPeriod"/>
            </a:pPr>
            <a:endParaRPr lang="en-GB" sz="1050" dirty="0" smtClean="0">
              <a:solidFill>
                <a:schemeClr val="tx1"/>
              </a:solidFill>
            </a:endParaRPr>
          </a:p>
          <a:p>
            <a:pPr marL="228600" indent="-228600">
              <a:buAutoNum type="arabicPeriod"/>
            </a:pPr>
            <a:endParaRPr lang="en-GB" sz="1050" dirty="0" smtClean="0">
              <a:solidFill>
                <a:schemeClr val="tx1"/>
              </a:solidFill>
            </a:endParaRPr>
          </a:p>
          <a:p>
            <a:pPr marL="228600" indent="-228600">
              <a:buAutoNum type="arabicPeriod"/>
            </a:pPr>
            <a:endParaRPr lang="en-GB" sz="1050" dirty="0" smtClean="0">
              <a:solidFill>
                <a:schemeClr val="tx1"/>
              </a:solidFill>
            </a:endParaRPr>
          </a:p>
          <a:p>
            <a:pPr marL="228600" indent="-228600">
              <a:buAutoNum type="arabicPeriod"/>
            </a:pPr>
            <a:endParaRPr lang="en-GB" sz="1050" dirty="0" smtClean="0">
              <a:solidFill>
                <a:schemeClr val="tx1"/>
              </a:solidFill>
            </a:endParaRPr>
          </a:p>
          <a:p>
            <a:endParaRPr lang="en-GB" sz="1050" dirty="0" smtClean="0">
              <a:solidFill>
                <a:schemeClr val="tx1"/>
              </a:solidFill>
            </a:endParaRPr>
          </a:p>
          <a:p>
            <a:endParaRPr lang="en-GB" sz="1050" dirty="0">
              <a:solidFill>
                <a:schemeClr val="tx1"/>
              </a:solidFill>
            </a:endParaRPr>
          </a:p>
        </p:txBody>
      </p:sp>
      <p:pic>
        <p:nvPicPr>
          <p:cNvPr id="5" name="Picture 4"/>
          <p:cNvPicPr>
            <a:picLocks noChangeAspect="1"/>
          </p:cNvPicPr>
          <p:nvPr/>
        </p:nvPicPr>
        <p:blipFill>
          <a:blip r:embed="rId2"/>
          <a:stretch>
            <a:fillRect/>
          </a:stretch>
        </p:blipFill>
        <p:spPr>
          <a:xfrm>
            <a:off x="6255812" y="1573696"/>
            <a:ext cx="3584951" cy="2160104"/>
          </a:xfrm>
          <a:prstGeom prst="rect">
            <a:avLst/>
          </a:prstGeom>
        </p:spPr>
      </p:pic>
      <p:sp>
        <p:nvSpPr>
          <p:cNvPr id="13" name="Rectangle 12"/>
          <p:cNvSpPr/>
          <p:nvPr/>
        </p:nvSpPr>
        <p:spPr>
          <a:xfrm>
            <a:off x="6255812" y="908678"/>
            <a:ext cx="1629294" cy="4629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smtClean="0">
                <a:solidFill>
                  <a:schemeClr val="tx1"/>
                </a:solidFill>
                <a:latin typeface="Chewy" panose="02000000000000000000" pitchFamily="2" charset="0"/>
                <a:ea typeface="Chewy" panose="02000000000000000000" pitchFamily="2" charset="0"/>
              </a:rPr>
              <a:t>Self-refuting Signs</a:t>
            </a:r>
            <a:endParaRPr lang="en-GB" sz="1200" dirty="0">
              <a:solidFill>
                <a:schemeClr val="tx1"/>
              </a:solidFill>
              <a:latin typeface="Chewy" panose="02000000000000000000" pitchFamily="2" charset="0"/>
              <a:ea typeface="Chewy" panose="02000000000000000000" pitchFamily="2" charset="0"/>
            </a:endParaRPr>
          </a:p>
        </p:txBody>
      </p:sp>
      <p:pic>
        <p:nvPicPr>
          <p:cNvPr id="16" name="Picture 15"/>
          <p:cNvPicPr>
            <a:picLocks noChangeAspect="1"/>
          </p:cNvPicPr>
          <p:nvPr/>
        </p:nvPicPr>
        <p:blipFill>
          <a:blip r:embed="rId3"/>
          <a:stretch>
            <a:fillRect/>
          </a:stretch>
        </p:blipFill>
        <p:spPr>
          <a:xfrm>
            <a:off x="6255812" y="3935896"/>
            <a:ext cx="3745438" cy="2610716"/>
          </a:xfrm>
          <a:prstGeom prst="rect">
            <a:avLst/>
          </a:prstGeom>
        </p:spPr>
      </p:pic>
    </p:spTree>
    <p:extLst>
      <p:ext uri="{BB962C8B-B14F-4D97-AF65-F5344CB8AC3E}">
        <p14:creationId xmlns:p14="http://schemas.microsoft.com/office/powerpoint/2010/main" val="1202758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814</Words>
  <Application>Microsoft Office PowerPoint</Application>
  <PresentationFormat>Widescreen</PresentationFormat>
  <Paragraphs>47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Chewy</vt:lpstr>
      <vt:lpstr>Office Theme</vt:lpstr>
      <vt:lpstr>PowerPoint Presentation</vt:lpstr>
      <vt:lpstr>PowerPoint Presentation</vt:lpstr>
    </vt:vector>
  </TitlesOfParts>
  <Company>Meadowhead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Kocinski</dc:creator>
  <cp:lastModifiedBy>Mark Lawrenson</cp:lastModifiedBy>
  <cp:revision>152</cp:revision>
  <cp:lastPrinted>2019-06-12T08:39:13Z</cp:lastPrinted>
  <dcterms:created xsi:type="dcterms:W3CDTF">2019-06-12T08:21:52Z</dcterms:created>
  <dcterms:modified xsi:type="dcterms:W3CDTF">2019-07-27T08:26:31Z</dcterms:modified>
</cp:coreProperties>
</file>