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24/01/2022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24/01/2022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24/01/2022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24/01/2022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0" y="954996"/>
            <a:ext cx="4702142" cy="24395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100" dirty="0">
                <a:solidFill>
                  <a:schemeClr val="tx1"/>
                </a:solidFill>
                <a:latin typeface="Comic Sans MS" panose="030F0702030302020204" pitchFamily="66" charset="0"/>
              </a:rPr>
              <a:t>God's attributes:</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God as omniscient, omnipotent, supremely good (omnibenevolent), and the meaning(s) of these divine </a:t>
            </a:r>
            <a:r>
              <a:rPr lang="en-GB" sz="1100" dirty="0" smtClean="0">
                <a:solidFill>
                  <a:schemeClr val="tx1"/>
                </a:solidFill>
                <a:latin typeface="Comic Sans MS" panose="030F0702030302020204" pitchFamily="66" charset="0"/>
              </a:rPr>
              <a:t>attributes</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competing views on such a being’s relationship to time, including God being timeless (eternal) and God being within time (everlasting).</a:t>
            </a: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arguments </a:t>
            </a:r>
            <a:r>
              <a:rPr lang="en-GB" sz="1100" dirty="0">
                <a:solidFill>
                  <a:schemeClr val="tx1"/>
                </a:solidFill>
                <a:latin typeface="Comic Sans MS" panose="030F0702030302020204" pitchFamily="66" charset="0"/>
              </a:rPr>
              <a:t>for the incoherence of the concept of God including:</a:t>
            </a:r>
          </a:p>
          <a:p>
            <a:r>
              <a:rPr lang="en-GB" sz="1100" dirty="0" smtClean="0">
                <a:solidFill>
                  <a:schemeClr val="tx1"/>
                </a:solidFill>
                <a:latin typeface="Comic Sans MS" panose="030F0702030302020204" pitchFamily="66" charset="0"/>
              </a:rPr>
              <a:t>	the </a:t>
            </a:r>
            <a:r>
              <a:rPr lang="en-GB" sz="1100" dirty="0">
                <a:solidFill>
                  <a:schemeClr val="tx1"/>
                </a:solidFill>
                <a:latin typeface="Comic Sans MS" panose="030F0702030302020204" pitchFamily="66" charset="0"/>
              </a:rPr>
              <a:t>paradox of the stone</a:t>
            </a:r>
          </a:p>
          <a:p>
            <a:r>
              <a:rPr lang="en-GB" sz="1100" dirty="0" smtClean="0">
                <a:solidFill>
                  <a:schemeClr val="tx1"/>
                </a:solidFill>
                <a:latin typeface="Comic Sans MS" panose="030F0702030302020204" pitchFamily="66" charset="0"/>
              </a:rPr>
              <a:t>	the </a:t>
            </a:r>
            <a:r>
              <a:rPr lang="en-GB" sz="1100" dirty="0">
                <a:solidFill>
                  <a:schemeClr val="tx1"/>
                </a:solidFill>
                <a:latin typeface="Comic Sans MS" panose="030F0702030302020204" pitchFamily="66" charset="0"/>
              </a:rPr>
              <a:t>Euthyphro </a:t>
            </a:r>
            <a:r>
              <a:rPr lang="en-GB" sz="1100" dirty="0" smtClean="0">
                <a:solidFill>
                  <a:schemeClr val="tx1"/>
                </a:solidFill>
                <a:latin typeface="Comic Sans MS" panose="030F0702030302020204" pitchFamily="66" charset="0"/>
              </a:rPr>
              <a:t>dilemma</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the compatibility, or otherwise, of the existence of an omniscient God and free human beings.</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Concept of God</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1854011"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124690" y="3656193"/>
            <a:ext cx="5073183" cy="2985433"/>
          </a:xfrm>
          <a:prstGeom prst="rect">
            <a:avLst/>
          </a:prstGeom>
          <a:ln>
            <a:solidFill>
              <a:schemeClr val="accent1"/>
            </a:solidFill>
          </a:ln>
        </p:spPr>
        <p:txBody>
          <a:bodyPr wrap="square">
            <a:spAutoFit/>
          </a:bodyPr>
          <a:lstStyle/>
          <a:p>
            <a:pPr>
              <a:defRPr/>
            </a:pPr>
            <a:r>
              <a:rPr lang="en-GB" sz="1100" b="1" dirty="0" smtClean="0">
                <a:latin typeface="Comic Sans MS" panose="030F0702030302020204" pitchFamily="66" charset="0"/>
              </a:rPr>
              <a:t>The Paradox of the Stone</a:t>
            </a:r>
          </a:p>
          <a:p>
            <a:pPr>
              <a:defRPr/>
            </a:pPr>
            <a:endParaRPr lang="en-GB" altLang="en-US" sz="1100" dirty="0">
              <a:latin typeface="Comic Sans MS" panose="030F0702030302020204" pitchFamily="66" charset="0"/>
            </a:endParaRPr>
          </a:p>
          <a:p>
            <a:pPr>
              <a:defRPr/>
            </a:pPr>
            <a:r>
              <a:rPr lang="en-GB" altLang="en-US" sz="1100" dirty="0">
                <a:latin typeface="Comic Sans MS" panose="030F0702030302020204" pitchFamily="66" charset="0"/>
              </a:rPr>
              <a:t>The Paradox of the Stone </a:t>
            </a:r>
            <a:r>
              <a:rPr lang="en-GB" altLang="en-US" sz="1100" dirty="0" smtClean="0">
                <a:latin typeface="Comic Sans MS" panose="030F0702030302020204" pitchFamily="66" charset="0"/>
              </a:rPr>
              <a:t>challenges the concept of omnipotence.</a:t>
            </a:r>
            <a:endParaRPr lang="en-GB" altLang="en-US" sz="1100" dirty="0">
              <a:latin typeface="Comic Sans MS" panose="030F0702030302020204" pitchFamily="66" charset="0"/>
            </a:endParaRPr>
          </a:p>
          <a:p>
            <a:pPr>
              <a:defRPr/>
            </a:pPr>
            <a:endParaRPr lang="en-GB" altLang="en-US" sz="1100" dirty="0">
              <a:latin typeface="Comic Sans MS" panose="030F0702030302020204" pitchFamily="66" charset="0"/>
            </a:endParaRPr>
          </a:p>
          <a:p>
            <a:pPr>
              <a:defRPr/>
            </a:pPr>
            <a:r>
              <a:rPr lang="en-GB" altLang="en-US" sz="1100" dirty="0">
                <a:latin typeface="Comic Sans MS" panose="030F0702030302020204" pitchFamily="66" charset="0"/>
              </a:rPr>
              <a:t>Either God can make a stone which God cannot lift, </a:t>
            </a:r>
          </a:p>
          <a:p>
            <a:pPr>
              <a:defRPr/>
            </a:pPr>
            <a:r>
              <a:rPr lang="en-GB" altLang="en-US" sz="1100" dirty="0">
                <a:latin typeface="Comic Sans MS" panose="030F0702030302020204" pitchFamily="66" charset="0"/>
              </a:rPr>
              <a:t>Or God cannot make a stone which God cannot lift</a:t>
            </a:r>
          </a:p>
          <a:p>
            <a:pPr>
              <a:defRPr/>
            </a:pPr>
            <a:endParaRPr lang="en-GB" altLang="en-US" sz="1100" dirty="0">
              <a:latin typeface="Comic Sans MS" panose="030F0702030302020204" pitchFamily="66" charset="0"/>
            </a:endParaRPr>
          </a:p>
          <a:p>
            <a:pPr>
              <a:defRPr/>
            </a:pPr>
            <a:r>
              <a:rPr lang="en-GB" altLang="en-US" sz="1100" dirty="0">
                <a:latin typeface="Comic Sans MS" panose="030F0702030302020204" pitchFamily="66" charset="0"/>
              </a:rPr>
              <a:t>If God can make a stone which is too heavy for him to lift, then it shows his powers are </a:t>
            </a:r>
            <a:r>
              <a:rPr lang="en-GB" altLang="en-US" sz="1100" dirty="0" smtClean="0">
                <a:latin typeface="Comic Sans MS" panose="030F0702030302020204" pitchFamily="66" charset="0"/>
              </a:rPr>
              <a:t>limited</a:t>
            </a:r>
            <a:r>
              <a:rPr lang="en-GB" altLang="en-US" sz="1100" dirty="0">
                <a:latin typeface="Comic Sans MS" panose="030F0702030302020204" pitchFamily="66" charset="0"/>
              </a:rPr>
              <a:t> </a:t>
            </a:r>
            <a:r>
              <a:rPr lang="en-GB" altLang="en-US" sz="1100" dirty="0" smtClean="0">
                <a:latin typeface="Comic Sans MS" panose="030F0702030302020204" pitchFamily="66" charset="0"/>
              </a:rPr>
              <a:t>because he is unable to lift the stone.</a:t>
            </a:r>
            <a:endParaRPr lang="en-GB" altLang="en-US" sz="1100" dirty="0">
              <a:latin typeface="Comic Sans MS" panose="030F0702030302020204" pitchFamily="66" charset="0"/>
            </a:endParaRPr>
          </a:p>
          <a:p>
            <a:pPr>
              <a:defRPr/>
            </a:pPr>
            <a:endParaRPr lang="en-GB" altLang="en-US" sz="1100" dirty="0">
              <a:latin typeface="Comic Sans MS" panose="030F0702030302020204" pitchFamily="66" charset="0"/>
            </a:endParaRPr>
          </a:p>
          <a:p>
            <a:pPr>
              <a:defRPr/>
            </a:pPr>
            <a:r>
              <a:rPr lang="en-GB" altLang="en-US" sz="1100" dirty="0">
                <a:latin typeface="Comic Sans MS" panose="030F0702030302020204" pitchFamily="66" charset="0"/>
              </a:rPr>
              <a:t>If God cannot make a stone which God cannot lift then this, too, also shows that the power God has is limited as well </a:t>
            </a:r>
            <a:r>
              <a:rPr lang="en-GB" altLang="en-US" sz="1100" dirty="0" smtClean="0">
                <a:latin typeface="Comic Sans MS" panose="030F0702030302020204" pitchFamily="66" charset="0"/>
              </a:rPr>
              <a:t>because he cannot make the stone.</a:t>
            </a:r>
            <a:endParaRPr lang="en-GB" altLang="en-US" sz="1100" dirty="0">
              <a:latin typeface="Comic Sans MS" panose="030F0702030302020204" pitchFamily="66" charset="0"/>
            </a:endParaRPr>
          </a:p>
          <a:p>
            <a:pPr>
              <a:defRPr/>
            </a:pPr>
            <a:endParaRPr lang="en-GB" altLang="en-US" sz="1100" dirty="0">
              <a:latin typeface="Comic Sans MS" panose="030F0702030302020204" pitchFamily="66" charset="0"/>
            </a:endParaRPr>
          </a:p>
          <a:p>
            <a:pPr>
              <a:defRPr/>
            </a:pPr>
            <a:r>
              <a:rPr lang="en-GB" altLang="en-US" sz="1100" dirty="0">
                <a:latin typeface="Comic Sans MS" panose="030F0702030302020204" pitchFamily="66" charset="0"/>
              </a:rPr>
              <a:t>Therefore, it’s impossible for a being to be omnipotent because in each theory there is one task </a:t>
            </a:r>
            <a:r>
              <a:rPr lang="en-GB" altLang="en-US" sz="1100" dirty="0" smtClean="0">
                <a:latin typeface="Comic Sans MS" panose="030F0702030302020204" pitchFamily="66" charset="0"/>
              </a:rPr>
              <a:t>God </a:t>
            </a:r>
            <a:r>
              <a:rPr lang="en-GB" altLang="en-US" sz="1100" dirty="0">
                <a:latin typeface="Comic Sans MS" panose="030F0702030302020204" pitchFamily="66" charset="0"/>
              </a:rPr>
              <a:t>cannot do.</a:t>
            </a:r>
          </a:p>
          <a:p>
            <a:pPr>
              <a:defRPr/>
            </a:pPr>
            <a:endParaRPr lang="en-GB" sz="1200" dirty="0">
              <a:latin typeface="Comic Sans MS" panose="030F0702030302020204" pitchFamily="66" charset="0"/>
            </a:endParaRPr>
          </a:p>
        </p:txBody>
      </p:sp>
      <p:sp>
        <p:nvSpPr>
          <p:cNvPr id="18" name="Rectangle 17"/>
          <p:cNvSpPr/>
          <p:nvPr/>
        </p:nvSpPr>
        <p:spPr>
          <a:xfrm>
            <a:off x="5327034" y="877053"/>
            <a:ext cx="6619740" cy="2292935"/>
          </a:xfrm>
          <a:prstGeom prst="rect">
            <a:avLst/>
          </a:prstGeom>
          <a:ln>
            <a:solidFill>
              <a:schemeClr val="accent1"/>
            </a:solidFill>
          </a:ln>
        </p:spPr>
        <p:txBody>
          <a:bodyPr wrap="square">
            <a:spAutoFit/>
          </a:bodyPr>
          <a:lstStyle/>
          <a:p>
            <a:r>
              <a:rPr lang="en-GB" sz="1100" b="1" dirty="0" smtClean="0">
                <a:latin typeface="Comic Sans MS" panose="030F0702030302020204" pitchFamily="66" charset="0"/>
              </a:rPr>
              <a:t>The Euthyphro Dilemma</a:t>
            </a:r>
            <a:endParaRPr lang="en-GB" sz="1100" b="1" dirty="0">
              <a:latin typeface="Comic Sans MS" panose="030F0702030302020204" pitchFamily="66" charset="0"/>
            </a:endParaRPr>
          </a:p>
          <a:p>
            <a:endParaRPr lang="en-GB" altLang="en-US" sz="1100" dirty="0">
              <a:solidFill>
                <a:srgbClr val="FF0000"/>
              </a:solidFill>
              <a:latin typeface="Comic Sans MS" panose="030F0702030302020204" pitchFamily="66" charset="0"/>
            </a:endParaRPr>
          </a:p>
          <a:p>
            <a:r>
              <a:rPr lang="en-GB" altLang="en-US" sz="1100" dirty="0">
                <a:latin typeface="Comic Sans MS" panose="030F0702030302020204" pitchFamily="66" charset="0"/>
              </a:rPr>
              <a:t>Either (1) morally good acts are willed by God because they are morally good or (2) morally good</a:t>
            </a:r>
          </a:p>
          <a:p>
            <a:r>
              <a:rPr lang="en-GB" altLang="en-US" sz="1100" dirty="0">
                <a:latin typeface="Comic Sans MS" panose="030F0702030302020204" pitchFamily="66" charset="0"/>
              </a:rPr>
              <a:t>acts are good because they are willed by God.</a:t>
            </a:r>
          </a:p>
          <a:p>
            <a:endParaRPr lang="en-GB" altLang="en-US" sz="1100" dirty="0" smtClean="0">
              <a:latin typeface="Comic Sans MS" panose="030F0702030302020204" pitchFamily="66" charset="0"/>
            </a:endParaRPr>
          </a:p>
          <a:p>
            <a:r>
              <a:rPr lang="en-GB" altLang="en-US" sz="1100" dirty="0" smtClean="0">
                <a:latin typeface="Comic Sans MS" panose="030F0702030302020204" pitchFamily="66" charset="0"/>
              </a:rPr>
              <a:t>If </a:t>
            </a:r>
            <a:r>
              <a:rPr lang="en-GB" altLang="en-US" sz="1100" dirty="0">
                <a:latin typeface="Comic Sans MS" panose="030F0702030302020204" pitchFamily="66" charset="0"/>
              </a:rPr>
              <a:t>(1), then morally good acts are good independent of God's will. This means there is a moral</a:t>
            </a:r>
          </a:p>
          <a:p>
            <a:r>
              <a:rPr lang="en-GB" altLang="en-US" sz="1100" dirty="0">
                <a:latin typeface="Comic Sans MS" panose="030F0702030302020204" pitchFamily="66" charset="0"/>
              </a:rPr>
              <a:t>standard independent of God. This might limit his omnipotence.</a:t>
            </a:r>
          </a:p>
          <a:p>
            <a:endParaRPr lang="en-GB" altLang="en-US" sz="1100" dirty="0" smtClean="0">
              <a:latin typeface="Comic Sans MS" panose="030F0702030302020204" pitchFamily="66" charset="0"/>
            </a:endParaRPr>
          </a:p>
          <a:p>
            <a:r>
              <a:rPr lang="en-GB" altLang="en-US" sz="1100" dirty="0" smtClean="0">
                <a:latin typeface="Comic Sans MS" panose="030F0702030302020204" pitchFamily="66" charset="0"/>
              </a:rPr>
              <a:t>If </a:t>
            </a:r>
            <a:r>
              <a:rPr lang="en-GB" altLang="en-US" sz="1100" dirty="0">
                <a:latin typeface="Comic Sans MS" panose="030F0702030302020204" pitchFamily="66" charset="0"/>
              </a:rPr>
              <a:t>(2), then it is inappropriate to praise/worship God for being good. </a:t>
            </a:r>
            <a:r>
              <a:rPr lang="en-GB" altLang="en-US" sz="1100" dirty="0" smtClean="0">
                <a:latin typeface="Comic Sans MS" panose="030F0702030302020204" pitchFamily="66" charset="0"/>
              </a:rPr>
              <a:t>If </a:t>
            </a:r>
            <a:r>
              <a:rPr lang="en-GB" altLang="en-US" sz="1100" dirty="0">
                <a:latin typeface="Comic Sans MS" panose="030F0702030302020204" pitchFamily="66" charset="0"/>
              </a:rPr>
              <a:t>God sets the standard </a:t>
            </a:r>
            <a:r>
              <a:rPr lang="en-GB" altLang="en-US" sz="1100" dirty="0" smtClean="0">
                <a:latin typeface="Comic Sans MS" panose="030F0702030302020204" pitchFamily="66" charset="0"/>
              </a:rPr>
              <a:t>of goodness</a:t>
            </a:r>
            <a:r>
              <a:rPr lang="en-GB" altLang="en-US" sz="1100" dirty="0">
                <a:latin typeface="Comic Sans MS" panose="030F0702030302020204" pitchFamily="66" charset="0"/>
              </a:rPr>
              <a:t>, then it seems inappropriate to praise him for meeting </a:t>
            </a:r>
            <a:r>
              <a:rPr lang="en-GB" altLang="en-US" sz="1100" dirty="0" smtClean="0">
                <a:latin typeface="Comic Sans MS" panose="030F0702030302020204" pitchFamily="66" charset="0"/>
              </a:rPr>
              <a:t>it.  Equally, there </a:t>
            </a:r>
            <a:r>
              <a:rPr lang="en-GB" altLang="en-US" sz="1100" dirty="0">
                <a:latin typeface="Comic Sans MS" panose="030F0702030302020204" pitchFamily="66" charset="0"/>
              </a:rPr>
              <a:t>is nothing prior </a:t>
            </a:r>
            <a:r>
              <a:rPr lang="en-GB" altLang="en-US" sz="1100" dirty="0" smtClean="0">
                <a:latin typeface="Comic Sans MS" panose="030F0702030302020204" pitchFamily="66" charset="0"/>
              </a:rPr>
              <a:t>to God’s </a:t>
            </a:r>
            <a:r>
              <a:rPr lang="en-GB" altLang="en-US" sz="1100" dirty="0">
                <a:latin typeface="Comic Sans MS" panose="030F0702030302020204" pitchFamily="66" charset="0"/>
              </a:rPr>
              <a:t>willing that is good, then nothing can guide his willing, so it is arbitrary.</a:t>
            </a:r>
          </a:p>
          <a:p>
            <a:endParaRPr lang="en-GB" altLang="en-US" sz="1100" dirty="0">
              <a:latin typeface="Comic Sans MS" panose="030F0702030302020204" pitchFamily="66" charset="0"/>
            </a:endParaRPr>
          </a:p>
          <a:p>
            <a:r>
              <a:rPr lang="en-GB" altLang="en-US" sz="1100" dirty="0" smtClean="0">
                <a:latin typeface="Comic Sans MS" panose="030F0702030302020204" pitchFamily="66" charset="0"/>
              </a:rPr>
              <a:t>So </a:t>
            </a:r>
            <a:r>
              <a:rPr lang="en-GB" altLang="en-US" sz="1100" dirty="0">
                <a:latin typeface="Comic Sans MS" panose="030F0702030302020204" pitchFamily="66" charset="0"/>
              </a:rPr>
              <a:t>either God is not omnipotent or he is not worthy of </a:t>
            </a:r>
            <a:r>
              <a:rPr lang="en-GB" altLang="en-US" sz="1100" dirty="0" smtClean="0">
                <a:latin typeface="Comic Sans MS" panose="030F0702030302020204" pitchFamily="66" charset="0"/>
              </a:rPr>
              <a:t>worship.</a:t>
            </a:r>
            <a:endParaRPr lang="en-GB" altLang="en-US" sz="1100" dirty="0">
              <a:latin typeface="Comic Sans MS" panose="030F0702030302020204" pitchFamily="66" charset="0"/>
            </a:endParaRPr>
          </a:p>
        </p:txBody>
      </p:sp>
      <p:sp>
        <p:nvSpPr>
          <p:cNvPr id="20" name="Rectangle 19"/>
          <p:cNvSpPr/>
          <p:nvPr/>
        </p:nvSpPr>
        <p:spPr>
          <a:xfrm>
            <a:off x="5245292" y="3394540"/>
            <a:ext cx="6783224" cy="1446550"/>
          </a:xfrm>
          <a:prstGeom prst="rect">
            <a:avLst/>
          </a:prstGeom>
          <a:ln>
            <a:solidFill>
              <a:schemeClr val="accent1"/>
            </a:solidFill>
          </a:ln>
        </p:spPr>
        <p:txBody>
          <a:bodyPr wrap="square">
            <a:spAutoFit/>
          </a:bodyPr>
          <a:lstStyle/>
          <a:p>
            <a:r>
              <a:rPr lang="en-GB" altLang="en-US" sz="1100" b="1" dirty="0" smtClean="0">
                <a:latin typeface="Comic Sans MS" panose="030F0702030302020204" pitchFamily="66" charset="0"/>
              </a:rPr>
              <a:t>The problem of omniscience and free will</a:t>
            </a:r>
            <a:r>
              <a:rPr lang="en-GB" altLang="en-US" sz="1100" dirty="0">
                <a:latin typeface="Comic Sans MS" panose="030F0702030302020204" pitchFamily="66" charset="0"/>
              </a:rPr>
              <a:t/>
            </a:r>
            <a:br>
              <a:rPr lang="en-GB" altLang="en-US" sz="1100" dirty="0">
                <a:latin typeface="Comic Sans MS" panose="030F0702030302020204" pitchFamily="66" charset="0"/>
              </a:rPr>
            </a:br>
            <a:r>
              <a:rPr lang="en-GB" altLang="en-US" sz="1100" dirty="0">
                <a:latin typeface="Comic Sans MS" panose="030F0702030302020204" pitchFamily="66" charset="0"/>
              </a:rPr>
              <a:t/>
            </a:r>
            <a:br>
              <a:rPr lang="en-GB" altLang="en-US" sz="1100" dirty="0">
                <a:latin typeface="Comic Sans MS" panose="030F0702030302020204" pitchFamily="66" charset="0"/>
              </a:rPr>
            </a:br>
            <a:r>
              <a:rPr lang="en-GB" altLang="en-US" sz="1100" dirty="0">
                <a:latin typeface="Comic Sans MS" panose="030F0702030302020204" pitchFamily="66" charset="0"/>
              </a:rPr>
              <a:t>P1: God is omniscient if and only if God knows all true propositions.</a:t>
            </a:r>
          </a:p>
          <a:p>
            <a:r>
              <a:rPr lang="en-GB" altLang="en-US" sz="1100" dirty="0">
                <a:latin typeface="Comic Sans MS" panose="030F0702030302020204" pitchFamily="66" charset="0"/>
              </a:rPr>
              <a:t>P2: There are true propositions about the future.</a:t>
            </a:r>
          </a:p>
          <a:p>
            <a:r>
              <a:rPr lang="en-GB" altLang="en-US" sz="1100" dirty="0">
                <a:latin typeface="Comic Sans MS" panose="030F0702030302020204" pitchFamily="66" charset="0"/>
              </a:rPr>
              <a:t>P3: God knows all true future propositions if and only if it is impossible for me to do otherwise than that which God knows.</a:t>
            </a:r>
          </a:p>
          <a:p>
            <a:r>
              <a:rPr lang="en-GB" altLang="en-US" sz="1100" dirty="0">
                <a:latin typeface="Comic Sans MS" panose="030F0702030302020204" pitchFamily="66" charset="0"/>
              </a:rPr>
              <a:t>P4: It is impossible for me to do otherwise than that which God knows if and only if I am not free.</a:t>
            </a:r>
          </a:p>
          <a:p>
            <a:r>
              <a:rPr lang="en-GB" altLang="en-US" sz="1100" dirty="0">
                <a:latin typeface="Comic Sans MS" panose="030F0702030302020204" pitchFamily="66" charset="0"/>
              </a:rPr>
              <a:t>C: Therefore, God is omniscient if and only if I am not free.</a:t>
            </a:r>
          </a:p>
        </p:txBody>
      </p:sp>
      <p:sp>
        <p:nvSpPr>
          <p:cNvPr id="9" name="Rectangle 8"/>
          <p:cNvSpPr/>
          <p:nvPr/>
        </p:nvSpPr>
        <p:spPr>
          <a:xfrm>
            <a:off x="5245292" y="4896365"/>
            <a:ext cx="6783224" cy="1615827"/>
          </a:xfrm>
          <a:prstGeom prst="rect">
            <a:avLst/>
          </a:prstGeom>
          <a:ln>
            <a:solidFill>
              <a:schemeClr val="accent1"/>
            </a:solidFill>
          </a:ln>
        </p:spPr>
        <p:txBody>
          <a:bodyPr wrap="square">
            <a:spAutoFit/>
          </a:bodyPr>
          <a:lstStyle/>
          <a:p>
            <a:r>
              <a:rPr lang="en-GB" sz="1100" b="1" dirty="0" smtClean="0">
                <a:latin typeface="Comic Sans MS" panose="030F0702030302020204" pitchFamily="66" charset="0"/>
              </a:rPr>
              <a:t>Boethius’ ideas</a:t>
            </a:r>
          </a:p>
          <a:p>
            <a:endParaRPr lang="en-GB" sz="1100" dirty="0">
              <a:latin typeface="Comic Sans MS" panose="030F0702030302020204" pitchFamily="66" charset="0"/>
            </a:endParaRPr>
          </a:p>
          <a:p>
            <a:r>
              <a:rPr lang="en-GB" sz="1100" dirty="0" smtClean="0">
                <a:latin typeface="Comic Sans MS" panose="030F0702030302020204" pitchFamily="66" charset="0"/>
              </a:rPr>
              <a:t>Boethius believes God views time quite differently to the way humans do.  For Boethius, God is not subject to time in the way we are. God is timeless or eternal.  If God is outside time, he can view all of time in one glance.  This means that God does not see our future before it happens, but while it is happening.  Thus, although it is necessary, it is only necessary because God is seeing it in the present and humans can act freely.  This, he calls, conditional necessity.  It is not a simple necessity, which is necessary because of something intrinsic to its nature.  God is not seeing our actions before we have done them and so our free will is not limited.  </a:t>
            </a:r>
            <a:endParaRPr lang="en-GB" sz="1100" dirty="0">
              <a:latin typeface="Comic Sans MS" panose="030F0702030302020204" pitchFamily="66" charset="0"/>
            </a:endParaRPr>
          </a:p>
        </p:txBody>
      </p:sp>
    </p:spTree>
    <p:extLst>
      <p:ext uri="{BB962C8B-B14F-4D97-AF65-F5344CB8AC3E}">
        <p14:creationId xmlns:p14="http://schemas.microsoft.com/office/powerpoint/2010/main" val="387422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284" y="1239679"/>
            <a:ext cx="5687530" cy="201094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71450" indent="-171450">
              <a:buFont typeface="Arial" panose="020B0604020202020204" pitchFamily="34" charset="0"/>
              <a:buChar char="•"/>
            </a:pPr>
            <a:r>
              <a:rPr lang="en-GB" sz="1100" dirty="0"/>
              <a:t>Expecting God to know what free agents will do is logical contradiction and it is not reasonable to expect God to know logical contradictions</a:t>
            </a:r>
          </a:p>
          <a:p>
            <a:pPr marL="171450" indent="-171450">
              <a:buFont typeface="Arial" panose="020B0604020202020204" pitchFamily="34" charset="0"/>
              <a:buChar char="•"/>
            </a:pPr>
            <a:r>
              <a:rPr lang="en-GB" sz="1100" dirty="0"/>
              <a:t>If God is the greatest conceivable being he should know everything, even logical </a:t>
            </a:r>
            <a:r>
              <a:rPr lang="en-GB" sz="1100" dirty="0" smtClean="0"/>
              <a:t>contradictions</a:t>
            </a:r>
          </a:p>
          <a:p>
            <a:pPr marL="171450" indent="-171450">
              <a:buFont typeface="Arial" panose="020B0604020202020204" pitchFamily="34" charset="0"/>
              <a:buChar char="•"/>
            </a:pPr>
            <a:r>
              <a:rPr lang="en-GB" sz="1100" dirty="0"/>
              <a:t>Expecting God to know the future is unreasonable as the future doesn’t exist. (Keith Ward)</a:t>
            </a:r>
          </a:p>
          <a:p>
            <a:pPr marL="171450" indent="-171450">
              <a:buFont typeface="Arial" panose="020B0604020202020204" pitchFamily="34" charset="0"/>
              <a:buChar char="•"/>
            </a:pPr>
            <a:r>
              <a:rPr lang="en-GB" altLang="en-US" sz="1100" dirty="0">
                <a:solidFill>
                  <a:schemeClr val="tx1"/>
                </a:solidFill>
              </a:rPr>
              <a:t>Boethius argues that if God is timeless humans still have free will</a:t>
            </a:r>
          </a:p>
          <a:p>
            <a:pPr marL="171450" lvl="0" indent="-171450">
              <a:buFont typeface="Arial" panose="020B0604020202020204" pitchFamily="34" charset="0"/>
              <a:buChar char="•"/>
            </a:pPr>
            <a:r>
              <a:rPr lang="en-GB" altLang="en-US" sz="1100" dirty="0">
                <a:solidFill>
                  <a:schemeClr val="tx1"/>
                </a:solidFill>
              </a:rPr>
              <a:t>Timelessness is hard to conceive</a:t>
            </a:r>
            <a:endParaRPr lang="en-GB" altLang="en-US" sz="1100" dirty="0">
              <a:solidFill>
                <a:schemeClr val="tx1"/>
              </a:solidFill>
              <a:latin typeface="Century Gothic" panose="020B0502020202020204" pitchFamily="34" charset="0"/>
            </a:endParaRPr>
          </a:p>
          <a:p>
            <a:pPr marL="171450" indent="-171450">
              <a:buFont typeface="Arial" panose="020B0604020202020204" pitchFamily="34" charset="0"/>
              <a:buChar char="•"/>
            </a:pPr>
            <a:r>
              <a:rPr lang="en-GB" sz="1100" dirty="0"/>
              <a:t>Boethius’ ideas of timelessness owe more to Greek philosophy than the Bible</a:t>
            </a:r>
          </a:p>
          <a:p>
            <a:pPr marL="171450" indent="-171450">
              <a:buFont typeface="Arial" panose="020B0604020202020204" pitchFamily="34" charset="0"/>
              <a:buChar char="•"/>
            </a:pPr>
            <a:r>
              <a:rPr lang="en-GB" sz="1100" dirty="0"/>
              <a:t>If God does not determine the future, then he is dependent on us and so loses his freedom.</a:t>
            </a:r>
          </a:p>
          <a:p>
            <a:pPr marL="171450" indent="-171450">
              <a:buFont typeface="Arial" panose="020B0604020202020204" pitchFamily="34" charset="0"/>
              <a:buChar char="•"/>
            </a:pPr>
            <a:r>
              <a:rPr lang="en-GB" sz="1100" dirty="0"/>
              <a:t>If </a:t>
            </a:r>
            <a:r>
              <a:rPr lang="en-GB" sz="1100" dirty="0" smtClean="0"/>
              <a:t>God </a:t>
            </a:r>
            <a:r>
              <a:rPr lang="en-GB" sz="1100" dirty="0"/>
              <a:t>sees all time in one glance, time itself is static and so no free </a:t>
            </a:r>
            <a:r>
              <a:rPr lang="en-GB" sz="1100" dirty="0" smtClean="0"/>
              <a:t>will</a:t>
            </a:r>
          </a:p>
          <a:p>
            <a:endParaRPr lang="en-GB" sz="1100" dirty="0"/>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Concept of God</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219284"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Evaluation</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959366" y="1239678"/>
            <a:ext cx="6069150" cy="352150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Omnipotent: </a:t>
            </a:r>
            <a:r>
              <a:rPr lang="en-GB" altLang="en-US" sz="1000" dirty="0" smtClean="0">
                <a:latin typeface="Comic Sans MS" panose="030F0702030302020204" pitchFamily="66" charset="0"/>
              </a:rPr>
              <a:t>God is all-powerful.  There is nothing God cannot do.</a:t>
            </a:r>
          </a:p>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Omniscient:</a:t>
            </a:r>
            <a:r>
              <a:rPr lang="en-GB" altLang="en-US" sz="1000" dirty="0" smtClean="0">
                <a:latin typeface="Comic Sans MS" panose="030F0702030302020204" pitchFamily="66" charset="0"/>
              </a:rPr>
              <a:t> </a:t>
            </a:r>
            <a:r>
              <a:rPr lang="en-GB" sz="1000" dirty="0"/>
              <a:t>God knows all true </a:t>
            </a:r>
            <a:r>
              <a:rPr lang="en-GB" sz="1000" dirty="0" smtClean="0"/>
              <a:t>propositions and God </a:t>
            </a:r>
            <a:r>
              <a:rPr lang="en-GB" sz="1000" dirty="0"/>
              <a:t>believes no false </a:t>
            </a:r>
            <a:r>
              <a:rPr lang="en-GB" sz="1000" dirty="0" smtClean="0"/>
              <a:t>propositions. </a:t>
            </a: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Omni-benevolent:</a:t>
            </a:r>
            <a:r>
              <a:rPr lang="en-GB" altLang="en-US" sz="1000" b="1" dirty="0" smtClean="0">
                <a:latin typeface="Comic Sans MS" panose="030F0702030302020204" pitchFamily="66" charset="0"/>
              </a:rPr>
              <a:t> </a:t>
            </a:r>
            <a:r>
              <a:rPr lang="en-GB" altLang="en-US" sz="1000" dirty="0">
                <a:latin typeface="Comic Sans MS" panose="030F0702030302020204" pitchFamily="66" charset="0"/>
              </a:rPr>
              <a:t>God is </a:t>
            </a:r>
            <a:r>
              <a:rPr lang="en-GB" altLang="en-US" sz="1000" dirty="0" smtClean="0">
                <a:latin typeface="Comic Sans MS" panose="030F0702030302020204" pitchFamily="66" charset="0"/>
              </a:rPr>
              <a:t>all-good</a:t>
            </a:r>
            <a:r>
              <a:rPr lang="en-GB" altLang="en-US" sz="1000" dirty="0" smtClean="0">
                <a:latin typeface="Comic Sans MS" panose="030F0702030302020204" pitchFamily="66" charset="0"/>
              </a:rPr>
              <a:t>.  God is not capable </a:t>
            </a:r>
            <a:r>
              <a:rPr lang="en-GB" altLang="en-US" sz="1000" smtClean="0">
                <a:latin typeface="Comic Sans MS" panose="030F0702030302020204" pitchFamily="66" charset="0"/>
              </a:rPr>
              <a:t>of evil.</a:t>
            </a:r>
            <a:endParaRPr lang="en-GB" altLang="en-US" sz="1000" dirty="0">
              <a:latin typeface="Comic Sans MS" panose="030F0702030302020204" pitchFamily="66" charset="0"/>
            </a:endParaRP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Transcendent:</a:t>
            </a:r>
            <a:r>
              <a:rPr lang="en-GB" altLang="en-US" sz="1000" b="1" dirty="0" smtClean="0">
                <a:latin typeface="Comic Sans MS" panose="030F0702030302020204" pitchFamily="66" charset="0"/>
              </a:rPr>
              <a:t> </a:t>
            </a:r>
            <a:r>
              <a:rPr lang="en-GB" altLang="en-US" sz="1000" dirty="0">
                <a:latin typeface="Comic Sans MS" panose="030F0702030302020204" pitchFamily="66" charset="0"/>
              </a:rPr>
              <a:t>God </a:t>
            </a:r>
            <a:r>
              <a:rPr lang="en-GB" altLang="en-US" sz="1000" dirty="0" smtClean="0">
                <a:latin typeface="Comic Sans MS" panose="030F0702030302020204" pitchFamily="66" charset="0"/>
              </a:rPr>
              <a:t>is</a:t>
            </a:r>
            <a:r>
              <a:rPr lang="en-US" sz="1000" dirty="0" smtClean="0">
                <a:solidFill>
                  <a:schemeClr val="tx1"/>
                </a:solidFill>
                <a:latin typeface="Comic Sans MS" panose="030F0702030302020204" pitchFamily="66" charset="0"/>
              </a:rPr>
              <a:t> </a:t>
            </a:r>
            <a:r>
              <a:rPr lang="en-US" sz="1000" dirty="0">
                <a:solidFill>
                  <a:schemeClr val="tx1"/>
                </a:solidFill>
                <a:latin typeface="Comic Sans MS" panose="030F0702030302020204" pitchFamily="66" charset="0"/>
              </a:rPr>
              <a:t>outside of the universe, space and time</a:t>
            </a:r>
            <a:r>
              <a:rPr lang="en-US" sz="1000" dirty="0" smtClean="0">
                <a:solidFill>
                  <a:schemeClr val="tx1"/>
                </a:solidFill>
                <a:latin typeface="Comic Sans MS" panose="030F0702030302020204" pitchFamily="66" charset="0"/>
              </a:rPr>
              <a:t>.</a:t>
            </a:r>
          </a:p>
          <a:p>
            <a:endParaRPr lang="en-US" sz="1000" b="1" dirty="0" smtClean="0">
              <a:solidFill>
                <a:schemeClr val="tx1"/>
              </a:solidFill>
              <a:latin typeface="Comic Sans MS" panose="030F0702030302020204" pitchFamily="66" charset="0"/>
            </a:endParaRPr>
          </a:p>
          <a:p>
            <a:r>
              <a:rPr lang="en-GB" altLang="en-US" sz="1000" b="1" u="sng" dirty="0" smtClean="0">
                <a:latin typeface="Comic Sans MS" panose="030F0702030302020204" pitchFamily="66" charset="0"/>
              </a:rPr>
              <a:t>Immanent:</a:t>
            </a:r>
            <a:r>
              <a:rPr lang="en-GB" altLang="en-US" sz="1000" b="1" dirty="0" smtClean="0">
                <a:latin typeface="Comic Sans MS" panose="030F0702030302020204" pitchFamily="66" charset="0"/>
              </a:rPr>
              <a:t> </a:t>
            </a:r>
            <a:r>
              <a:rPr lang="en-GB" altLang="en-US" sz="1000" dirty="0">
                <a:latin typeface="Comic Sans MS" panose="030F0702030302020204" pitchFamily="66" charset="0"/>
              </a:rPr>
              <a:t>God </a:t>
            </a:r>
            <a:r>
              <a:rPr lang="en-GB" altLang="en-US" sz="1000" dirty="0" smtClean="0">
                <a:latin typeface="Comic Sans MS" panose="030F0702030302020204" pitchFamily="66" charset="0"/>
              </a:rPr>
              <a:t>exists </a:t>
            </a:r>
            <a:r>
              <a:rPr lang="en-GB" altLang="en-US" sz="1000" dirty="0">
                <a:latin typeface="Comic Sans MS" panose="030F0702030302020204" pitchFamily="66" charset="0"/>
              </a:rPr>
              <a:t>throughout the universe</a:t>
            </a:r>
          </a:p>
          <a:p>
            <a:endParaRPr lang="en-US" sz="1000" dirty="0" smtClean="0">
              <a:solidFill>
                <a:schemeClr val="tx1"/>
              </a:solidFill>
              <a:latin typeface="Comic Sans MS" panose="030F0702030302020204" pitchFamily="66" charset="0"/>
            </a:endParaRPr>
          </a:p>
          <a:p>
            <a:r>
              <a:rPr lang="en-GB" altLang="en-US" sz="1000" b="1" u="sng" dirty="0" smtClean="0">
                <a:latin typeface="Comic Sans MS" panose="030F0702030302020204" pitchFamily="66" charset="0"/>
              </a:rPr>
              <a:t>Anthropomorphic:</a:t>
            </a:r>
            <a:r>
              <a:rPr lang="en-GB" altLang="en-US" sz="1000" b="1" dirty="0" smtClean="0">
                <a:latin typeface="Comic Sans MS" panose="030F0702030302020204" pitchFamily="66" charset="0"/>
              </a:rPr>
              <a:t> </a:t>
            </a:r>
            <a:r>
              <a:rPr lang="en-GB" altLang="en-US" sz="1000" dirty="0" smtClean="0">
                <a:latin typeface="Comic Sans MS" panose="030F0702030302020204" pitchFamily="66" charset="0"/>
              </a:rPr>
              <a:t>God </a:t>
            </a:r>
            <a:r>
              <a:rPr lang="en-GB" altLang="en-US" sz="1000" dirty="0">
                <a:latin typeface="Comic Sans MS" panose="030F0702030302020204" pitchFamily="66" charset="0"/>
              </a:rPr>
              <a:t>is given the characteristics of a human</a:t>
            </a: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Eternal:</a:t>
            </a:r>
            <a:r>
              <a:rPr lang="en-GB" altLang="en-US" sz="1000" b="1" dirty="0" smtClean="0">
                <a:latin typeface="Comic Sans MS" panose="030F0702030302020204" pitchFamily="66" charset="0"/>
              </a:rPr>
              <a:t> </a:t>
            </a:r>
            <a:r>
              <a:rPr lang="en-GB" altLang="en-US" sz="1000" dirty="0">
                <a:latin typeface="Comic Sans MS" panose="030F0702030302020204" pitchFamily="66" charset="0"/>
              </a:rPr>
              <a:t>Timeless. God lasts forever.  </a:t>
            </a:r>
            <a:r>
              <a:rPr lang="en-GB" altLang="en-US" sz="1000" dirty="0" smtClean="0">
                <a:latin typeface="Comic Sans MS" panose="030F0702030302020204" pitchFamily="66" charset="0"/>
              </a:rPr>
              <a:t>He </a:t>
            </a:r>
            <a:r>
              <a:rPr lang="en-GB" altLang="en-US" sz="1000" dirty="0">
                <a:latin typeface="Comic Sans MS" panose="030F0702030302020204" pitchFamily="66" charset="0"/>
              </a:rPr>
              <a:t>never had a </a:t>
            </a:r>
            <a:r>
              <a:rPr lang="en-GB" altLang="en-US" sz="1000" dirty="0" smtClean="0">
                <a:latin typeface="Comic Sans MS" panose="030F0702030302020204" pitchFamily="66" charset="0"/>
              </a:rPr>
              <a:t>beginning or an end.  He exists </a:t>
            </a:r>
            <a:r>
              <a:rPr lang="en-GB" altLang="en-US" sz="1000" u="sng" dirty="0" smtClean="0">
                <a:latin typeface="Comic Sans MS" panose="030F0702030302020204" pitchFamily="66" charset="0"/>
              </a:rPr>
              <a:t>outside</a:t>
            </a:r>
            <a:r>
              <a:rPr lang="en-GB" altLang="en-US" sz="1000" dirty="0" smtClean="0">
                <a:latin typeface="Comic Sans MS" panose="030F0702030302020204" pitchFamily="66" charset="0"/>
              </a:rPr>
              <a:t> time.</a:t>
            </a: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Everlasting:</a:t>
            </a:r>
            <a:r>
              <a:rPr lang="en-GB" altLang="en-US" sz="1000" b="1" dirty="0" smtClean="0">
                <a:latin typeface="Comic Sans MS" panose="030F0702030302020204" pitchFamily="66" charset="0"/>
              </a:rPr>
              <a:t> </a:t>
            </a:r>
            <a:r>
              <a:rPr lang="en-GB" altLang="en-US" sz="1000" dirty="0" smtClean="0">
                <a:latin typeface="Comic Sans MS" panose="030F0702030302020204" pitchFamily="66" charset="0"/>
              </a:rPr>
              <a:t>God </a:t>
            </a:r>
            <a:r>
              <a:rPr lang="en-GB" altLang="en-US" sz="1000" dirty="0">
                <a:latin typeface="Comic Sans MS" panose="030F0702030302020204" pitchFamily="66" charset="0"/>
              </a:rPr>
              <a:t>lasts forever.  He never had a beginning or an end.  He exists </a:t>
            </a:r>
            <a:r>
              <a:rPr lang="en-GB" altLang="en-US" sz="1000" u="sng" dirty="0" smtClean="0">
                <a:latin typeface="Comic Sans MS" panose="030F0702030302020204" pitchFamily="66" charset="0"/>
              </a:rPr>
              <a:t>within</a:t>
            </a:r>
            <a:r>
              <a:rPr lang="en-GB" altLang="en-US" sz="1000" dirty="0" smtClean="0">
                <a:latin typeface="Comic Sans MS" panose="030F0702030302020204" pitchFamily="66" charset="0"/>
              </a:rPr>
              <a:t> </a:t>
            </a:r>
            <a:r>
              <a:rPr lang="en-GB" altLang="en-US" sz="1000" dirty="0">
                <a:latin typeface="Comic Sans MS" panose="030F0702030302020204" pitchFamily="66" charset="0"/>
              </a:rPr>
              <a:t>time.</a:t>
            </a: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Necessary:</a:t>
            </a:r>
            <a:r>
              <a:rPr lang="en-GB" altLang="en-US" sz="1000" b="1" dirty="0" smtClean="0">
                <a:latin typeface="Comic Sans MS" panose="030F0702030302020204" pitchFamily="66" charset="0"/>
              </a:rPr>
              <a:t> </a:t>
            </a:r>
            <a:r>
              <a:rPr lang="en-GB" altLang="en-US" sz="1000" dirty="0" smtClean="0">
                <a:latin typeface="Comic Sans MS" panose="030F0702030302020204" pitchFamily="66" charset="0"/>
              </a:rPr>
              <a:t>A condition that must occur.  It cannot not happen</a:t>
            </a:r>
            <a:endParaRPr lang="en-GB" altLang="en-US" sz="1000" dirty="0">
              <a:latin typeface="Comic Sans MS" panose="030F0702030302020204" pitchFamily="66" charset="0"/>
            </a:endParaRPr>
          </a:p>
          <a:p>
            <a:endParaRPr lang="en-GB" altLang="en-US" sz="1000" b="1" u="sng" dirty="0" smtClean="0">
              <a:latin typeface="Comic Sans MS" panose="030F0702030302020204" pitchFamily="66" charset="0"/>
            </a:endParaRPr>
          </a:p>
          <a:p>
            <a:r>
              <a:rPr lang="en-GB" altLang="en-US" sz="1000" b="1" u="sng" dirty="0" smtClean="0">
                <a:latin typeface="Comic Sans MS" panose="030F0702030302020204" pitchFamily="66" charset="0"/>
              </a:rPr>
              <a:t>Contingent:</a:t>
            </a:r>
            <a:r>
              <a:rPr lang="en-GB" altLang="en-US" sz="1000" b="1" dirty="0" smtClean="0">
                <a:latin typeface="Comic Sans MS" panose="030F0702030302020204" pitchFamily="66" charset="0"/>
              </a:rPr>
              <a:t> </a:t>
            </a:r>
            <a:r>
              <a:rPr lang="en-GB" altLang="en-US" sz="1000" dirty="0" smtClean="0">
                <a:latin typeface="Comic Sans MS" panose="030F0702030302020204" pitchFamily="66" charset="0"/>
              </a:rPr>
              <a:t>A condition that may or may not occur.  It could happen, but it might not.</a:t>
            </a:r>
          </a:p>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Arbitrary:</a:t>
            </a:r>
            <a:r>
              <a:rPr lang="en-GB" altLang="en-US" sz="1000" dirty="0">
                <a:latin typeface="Comic Sans MS" panose="030F0702030302020204" pitchFamily="66" charset="0"/>
              </a:rPr>
              <a:t> based on random choice or personal whim, rather than </a:t>
            </a:r>
            <a:r>
              <a:rPr lang="en-GB" altLang="en-US" sz="1000" dirty="0" smtClean="0">
                <a:latin typeface="Comic Sans MS" panose="030F0702030302020204" pitchFamily="66" charset="0"/>
              </a:rPr>
              <a:t>based on </a:t>
            </a:r>
            <a:r>
              <a:rPr lang="en-GB" altLang="en-US" sz="1000" dirty="0">
                <a:latin typeface="Comic Sans MS" panose="030F0702030302020204" pitchFamily="66" charset="0"/>
              </a:rPr>
              <a:t>reason or </a:t>
            </a:r>
            <a:r>
              <a:rPr lang="en-GB" altLang="en-US" sz="1000" dirty="0" smtClean="0">
                <a:latin typeface="Comic Sans MS" panose="030F0702030302020204" pitchFamily="66" charset="0"/>
              </a:rPr>
              <a:t>a system</a:t>
            </a:r>
            <a:r>
              <a:rPr lang="en-GB" altLang="en-US" sz="1000" dirty="0">
                <a:latin typeface="Comic Sans MS" panose="030F0702030302020204" pitchFamily="66" charset="0"/>
              </a:rPr>
              <a:t>.</a:t>
            </a:r>
            <a:endParaRPr lang="en-GB" altLang="en-US" sz="1000" b="1" dirty="0">
              <a:latin typeface="Comic Sans MS" panose="030F0702030302020204" pitchFamily="66" charset="0"/>
            </a:endParaRPr>
          </a:p>
          <a:p>
            <a:endParaRPr lang="en-GB" altLang="en-US" sz="1000" dirty="0" smtClean="0">
              <a:latin typeface="Comic Sans MS" panose="030F0702030302020204" pitchFamily="66" charset="0"/>
            </a:endParaRPr>
          </a:p>
          <a:p>
            <a:endParaRPr lang="en-US" sz="1000" dirty="0" smtClean="0">
              <a:solidFill>
                <a:schemeClr val="tx1"/>
              </a:solidFill>
              <a:latin typeface="Comic Sans MS" panose="030F0702030302020204" pitchFamily="66" charset="0"/>
            </a:endParaRPr>
          </a:p>
          <a:p>
            <a:endParaRPr lang="en-US" sz="1000" b="1" dirty="0">
              <a:solidFill>
                <a:schemeClr val="tx1"/>
              </a:solidFill>
              <a:latin typeface="Comic Sans MS" panose="030F0702030302020204" pitchFamily="66" charset="0"/>
            </a:endParaRPr>
          </a:p>
          <a:p>
            <a:endParaRPr lang="en-GB" altLang="en-US" sz="1000" dirty="0">
              <a:latin typeface="Comic Sans MS" panose="030F0702030302020204" pitchFamily="66" charset="0"/>
            </a:endParaRPr>
          </a:p>
          <a:p>
            <a:endParaRPr lang="en-GB" altLang="en-US" sz="1000" dirty="0">
              <a:latin typeface="Comic Sans MS" panose="030F0702030302020204" pitchFamily="66" charset="0"/>
            </a:endParaRPr>
          </a:p>
        </p:txBody>
      </p:sp>
      <p:sp>
        <p:nvSpPr>
          <p:cNvPr id="13" name="Rectangle 12"/>
          <p:cNvSpPr/>
          <p:nvPr/>
        </p:nvSpPr>
        <p:spPr>
          <a:xfrm>
            <a:off x="5959366"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219284" y="3783725"/>
            <a:ext cx="5687530" cy="2631490"/>
          </a:xfrm>
          <a:prstGeom prst="rect">
            <a:avLst/>
          </a:prstGeom>
          <a:ln>
            <a:solidFill>
              <a:schemeClr val="accent1"/>
            </a:solidFill>
          </a:ln>
        </p:spPr>
        <p:txBody>
          <a:bodyPr wrap="square">
            <a:spAutoFit/>
          </a:bodyPr>
          <a:lstStyle/>
          <a:p>
            <a:r>
              <a:rPr lang="en-GB" sz="1100" dirty="0">
                <a:latin typeface="Comic Sans MS" panose="030F0702030302020204" pitchFamily="66" charset="0"/>
              </a:rPr>
              <a:t>What does it mean to claim that God is omniscient? (3 marks)</a:t>
            </a:r>
          </a:p>
          <a:p>
            <a:r>
              <a:rPr lang="en-GB" sz="1100" dirty="0">
                <a:latin typeface="Comic Sans MS" panose="030F0702030302020204" pitchFamily="66" charset="0"/>
              </a:rPr>
              <a:t>What does it mean to claim that God is omnipotent? (3 marks)</a:t>
            </a:r>
          </a:p>
          <a:p>
            <a:r>
              <a:rPr lang="en-GB" sz="1100" dirty="0">
                <a:latin typeface="Comic Sans MS" panose="030F0702030302020204" pitchFamily="66" charset="0"/>
              </a:rPr>
              <a:t>What does it mean to claim that God is supremely good? (3 marks)</a:t>
            </a:r>
          </a:p>
          <a:p>
            <a:r>
              <a:rPr lang="en-GB" sz="1100" dirty="0">
                <a:latin typeface="Comic Sans MS" panose="030F0702030302020204" pitchFamily="66" charset="0"/>
              </a:rPr>
              <a:t>What does it mean to claim that God is timeless? (3 marks)</a:t>
            </a:r>
          </a:p>
          <a:p>
            <a:r>
              <a:rPr lang="en-GB" sz="1100" dirty="0">
                <a:latin typeface="Comic Sans MS" panose="030F0702030302020204" pitchFamily="66" charset="0"/>
              </a:rPr>
              <a:t>What does it mean to claim that God is within time? (3 marks)</a:t>
            </a:r>
          </a:p>
          <a:p>
            <a:r>
              <a:rPr lang="en-GB" sz="1100" dirty="0">
                <a:latin typeface="Comic Sans MS" panose="030F0702030302020204" pitchFamily="66" charset="0"/>
              </a:rPr>
              <a:t>Explain the difference between the claims ‘God is eternal’ and ‘God is everlasting’. (3 marks)</a:t>
            </a:r>
          </a:p>
          <a:p>
            <a:r>
              <a:rPr lang="en-GB" sz="1100" dirty="0">
                <a:latin typeface="Comic Sans MS" panose="030F0702030302020204" pitchFamily="66" charset="0"/>
              </a:rPr>
              <a:t>What does it mean to claim that God is eternal? (3 marks)</a:t>
            </a:r>
          </a:p>
          <a:p>
            <a:r>
              <a:rPr lang="en-GB" sz="1100" dirty="0">
                <a:latin typeface="Comic Sans MS" panose="030F0702030302020204" pitchFamily="66" charset="0"/>
              </a:rPr>
              <a:t>What does it mean to claim that God is everlasting? (3 marks)</a:t>
            </a:r>
          </a:p>
          <a:p>
            <a:r>
              <a:rPr lang="en-GB" sz="1100" dirty="0">
                <a:latin typeface="Comic Sans MS" panose="030F0702030302020204" pitchFamily="66" charset="0"/>
              </a:rPr>
              <a:t>Outline the Paradox of the Stone (5 marks)</a:t>
            </a:r>
          </a:p>
          <a:p>
            <a:r>
              <a:rPr lang="en-GB" sz="1100" dirty="0">
                <a:latin typeface="Comic Sans MS" panose="030F0702030302020204" pitchFamily="66" charset="0"/>
              </a:rPr>
              <a:t>Outline the Euthyphro Dilemma (5 marks)</a:t>
            </a:r>
          </a:p>
          <a:p>
            <a:r>
              <a:rPr lang="en-GB" sz="1100" dirty="0">
                <a:latin typeface="Comic Sans MS" panose="030F0702030302020204" pitchFamily="66" charset="0"/>
              </a:rPr>
              <a:t>Briefly define ‘omniscience’ and then explain the argument that omniscience is incompatible with free human beings. (5 or 12 marks)</a:t>
            </a:r>
          </a:p>
          <a:p>
            <a:r>
              <a:rPr lang="en-GB" sz="1100" dirty="0">
                <a:latin typeface="Comic Sans MS" panose="030F0702030302020204" pitchFamily="66" charset="0"/>
              </a:rPr>
              <a:t>Is the existence of an omniscient God and free human beings compatible? (25 marks)</a:t>
            </a:r>
          </a:p>
        </p:txBody>
      </p:sp>
      <p:sp>
        <p:nvSpPr>
          <p:cNvPr id="16" name="Rectangle 15"/>
          <p:cNvSpPr/>
          <p:nvPr/>
        </p:nvSpPr>
        <p:spPr>
          <a:xfrm>
            <a:off x="219284" y="3512175"/>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pic>
        <p:nvPicPr>
          <p:cNvPr id="11" name="Picture 10"/>
          <p:cNvPicPr>
            <a:picLocks noChangeAspect="1"/>
          </p:cNvPicPr>
          <p:nvPr/>
        </p:nvPicPr>
        <p:blipFill>
          <a:blip r:embed="rId2"/>
          <a:stretch>
            <a:fillRect/>
          </a:stretch>
        </p:blipFill>
        <p:spPr>
          <a:xfrm>
            <a:off x="7456485" y="4896365"/>
            <a:ext cx="2353485" cy="1827873"/>
          </a:xfrm>
          <a:prstGeom prst="rect">
            <a:avLst/>
          </a:prstGeom>
        </p:spPr>
      </p:pic>
    </p:spTree>
    <p:extLst>
      <p:ext uri="{BB962C8B-B14F-4D97-AF65-F5344CB8AC3E}">
        <p14:creationId xmlns:p14="http://schemas.microsoft.com/office/powerpoint/2010/main" val="120275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1088</Words>
  <Application>Microsoft Office PowerPoint</Application>
  <PresentationFormat>Widescreen</PresentationFormat>
  <Paragraphs>93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Chewy</vt:lpstr>
      <vt:lpstr>Comic Sans MS</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57</cp:revision>
  <cp:lastPrinted>2019-06-12T08:39:13Z</cp:lastPrinted>
  <dcterms:created xsi:type="dcterms:W3CDTF">2019-06-12T08:21:52Z</dcterms:created>
  <dcterms:modified xsi:type="dcterms:W3CDTF">2022-01-24T14:28:35Z</dcterms:modified>
</cp:coreProperties>
</file>