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0066FF"/>
    <a:srgbClr val="CC6600"/>
    <a:srgbClr val="FF0000"/>
    <a:srgbClr val="FF00FF"/>
    <a:srgbClr val="CC00FF"/>
    <a:srgbClr val="6600FF"/>
    <a:srgbClr val="00CC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18/01/2023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1900636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18/01/2023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42874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18/01/2023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121351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18/01/2023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1908963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ED4F51A-FCF7-4234-AD7B-4A9B0426A1E4}" type="datetimeFigureOut">
              <a:rPr lang="en-GB" smtClean="0"/>
              <a:t>18/01/2023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916812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ED4F51A-FCF7-4234-AD7B-4A9B0426A1E4}" type="datetimeFigureOut">
              <a:rPr lang="en-GB" smtClean="0"/>
              <a:t>18/01/2023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694304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ED4F51A-FCF7-4234-AD7B-4A9B0426A1E4}" type="datetimeFigureOut">
              <a:rPr lang="en-GB" smtClean="0"/>
              <a:t>18/01/2023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064976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ED4F51A-FCF7-4234-AD7B-4A9B0426A1E4}" type="datetimeFigureOut">
              <a:rPr lang="en-GB" smtClean="0"/>
              <a:t>18/01/2023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345842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D4F51A-FCF7-4234-AD7B-4A9B0426A1E4}" type="datetimeFigureOut">
              <a:rPr lang="en-GB" smtClean="0"/>
              <a:t>18/01/2023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082448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D4F51A-FCF7-4234-AD7B-4A9B0426A1E4}" type="datetimeFigureOut">
              <a:rPr lang="en-GB" smtClean="0"/>
              <a:t>18/01/2023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032188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D4F51A-FCF7-4234-AD7B-4A9B0426A1E4}" type="datetimeFigureOut">
              <a:rPr lang="en-GB" smtClean="0"/>
              <a:t>18/01/2023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4200794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D4F51A-FCF7-4234-AD7B-4A9B0426A1E4}" type="datetimeFigureOut">
              <a:rPr lang="en-GB" smtClean="0"/>
              <a:t>18/01/2023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A68490-B254-4C5B-9C54-A2ADAFC26261}" type="slidenum">
              <a:rPr lang="en-GB" smtClean="0"/>
              <a:t>‹#›</a:t>
            </a:fld>
            <a:endParaRPr lang="en-GB"/>
          </a:p>
        </p:txBody>
      </p:sp>
    </p:spTree>
    <p:extLst>
      <p:ext uri="{BB962C8B-B14F-4D97-AF65-F5344CB8AC3E}">
        <p14:creationId xmlns:p14="http://schemas.microsoft.com/office/powerpoint/2010/main" val="2631652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4691" y="891075"/>
            <a:ext cx="4930785" cy="3496996"/>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pPr fontAlgn="base"/>
            <a:r>
              <a:rPr lang="en-GB" sz="1050" dirty="0"/>
              <a:t>There are at least some mental properties that are neither reducible to nor </a:t>
            </a:r>
            <a:r>
              <a:rPr lang="en-GB" sz="1050" dirty="0" err="1"/>
              <a:t>supervenient</a:t>
            </a:r>
            <a:r>
              <a:rPr lang="en-GB" sz="1050" dirty="0"/>
              <a:t> upon physical properties.</a:t>
            </a:r>
          </a:p>
          <a:p>
            <a:pPr fontAlgn="base"/>
            <a:endParaRPr lang="en-GB" sz="1050" dirty="0"/>
          </a:p>
          <a:p>
            <a:pPr marL="171450" indent="-171450" fontAlgn="base">
              <a:buFont typeface="Arial" panose="020B0604020202020204" pitchFamily="34" charset="0"/>
              <a:buChar char="•"/>
            </a:pPr>
            <a:r>
              <a:rPr lang="en-GB" sz="1050" dirty="0"/>
              <a:t>The ‘philosophical zombies’ argument for property dualism (David Chalmers).</a:t>
            </a:r>
          </a:p>
          <a:p>
            <a:pPr fontAlgn="base"/>
            <a:r>
              <a:rPr lang="en-GB" sz="1050" dirty="0"/>
              <a:t>Responses including:</a:t>
            </a:r>
          </a:p>
          <a:p>
            <a:pPr fontAlgn="base"/>
            <a:r>
              <a:rPr lang="en-GB" sz="1050" dirty="0"/>
              <a:t>	a 'philosophical zombie'/a 'zombie' world is not conceivable</a:t>
            </a:r>
          </a:p>
          <a:p>
            <a:pPr fontAlgn="base"/>
            <a:r>
              <a:rPr lang="en-GB" sz="1050" dirty="0"/>
              <a:t>	what is conceivable may not be metaphysically possible</a:t>
            </a:r>
          </a:p>
          <a:p>
            <a:pPr fontAlgn="base"/>
            <a:r>
              <a:rPr lang="en-GB" sz="1050" dirty="0"/>
              <a:t>	what is metaphysically possible tells us nothing about the actual world.</a:t>
            </a:r>
          </a:p>
          <a:p>
            <a:pPr fontAlgn="base"/>
            <a:endParaRPr lang="en-GB" sz="1050" dirty="0"/>
          </a:p>
          <a:p>
            <a:pPr marL="171450" indent="-171450" fontAlgn="base">
              <a:buFont typeface="Arial" panose="020B0604020202020204" pitchFamily="34" charset="0"/>
              <a:buChar char="•"/>
            </a:pPr>
            <a:r>
              <a:rPr lang="en-GB" sz="1050" dirty="0"/>
              <a:t>The ‘knowledge/Mary’ argument for property dualism (Frank Jackson).</a:t>
            </a:r>
          </a:p>
          <a:p>
            <a:pPr fontAlgn="base"/>
            <a:endParaRPr lang="en-GB" sz="1050" dirty="0"/>
          </a:p>
          <a:p>
            <a:pPr fontAlgn="base"/>
            <a:r>
              <a:rPr lang="en-GB" sz="1050" dirty="0"/>
              <a:t>Responses including:</a:t>
            </a:r>
          </a:p>
          <a:p>
            <a:pPr fontAlgn="base"/>
            <a:r>
              <a:rPr lang="en-GB" sz="1050" dirty="0"/>
              <a:t>	Mary does not gain new propositional knowledge but does gain ability knowledge (the 'ability knowledge' response).</a:t>
            </a:r>
          </a:p>
          <a:p>
            <a:pPr fontAlgn="base"/>
            <a:r>
              <a:rPr lang="en-GB" sz="1050" dirty="0"/>
              <a:t>	Mary does not gain new propositional knowledge but does gain acquaintance knowledge (the ‘acquaintance knowledge’ response).</a:t>
            </a:r>
          </a:p>
          <a:p>
            <a:pPr fontAlgn="base"/>
            <a:r>
              <a:rPr lang="en-GB" sz="1050" dirty="0"/>
              <a:t>	Mary gains new propositional knowledge, but this is knowledge of physical facts that she already knew in a different way (the ‘New Knowledge / Old Fact’ response).</a:t>
            </a:r>
          </a:p>
        </p:txBody>
      </p:sp>
      <p:sp>
        <p:nvSpPr>
          <p:cNvPr id="2" name="Rectangle 1"/>
          <p:cNvSpPr/>
          <p:nvPr/>
        </p:nvSpPr>
        <p:spPr>
          <a:xfrm>
            <a:off x="124691" y="149629"/>
            <a:ext cx="11903825" cy="55695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a:solidFill>
                  <a:schemeClr val="tx1"/>
                </a:solidFill>
                <a:latin typeface="Chewy" panose="02000000000000000000" pitchFamily="2" charset="0"/>
                <a:ea typeface="Chewy" panose="02000000000000000000" pitchFamily="2" charset="0"/>
              </a:rPr>
              <a:t>Property Dualism</a:t>
            </a:r>
          </a:p>
        </p:txBody>
      </p:sp>
      <p:sp>
        <p:nvSpPr>
          <p:cNvPr id="3" name="Rectangle 2"/>
          <p:cNvSpPr/>
          <p:nvPr/>
        </p:nvSpPr>
        <p:spPr>
          <a:xfrm>
            <a:off x="124691" y="604059"/>
            <a:ext cx="1629294" cy="2715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solidFill>
                  <a:schemeClr val="tx1"/>
                </a:solidFill>
                <a:latin typeface="Chewy" panose="02000000000000000000" pitchFamily="2" charset="0"/>
                <a:ea typeface="Chewy" panose="02000000000000000000" pitchFamily="2" charset="0"/>
              </a:rPr>
              <a:t>What you need to know: </a:t>
            </a:r>
          </a:p>
        </p:txBody>
      </p:sp>
      <p:sp>
        <p:nvSpPr>
          <p:cNvPr id="11" name="Rectangle 10"/>
          <p:cNvSpPr/>
          <p:nvPr/>
        </p:nvSpPr>
        <p:spPr>
          <a:xfrm>
            <a:off x="5171719" y="1015921"/>
            <a:ext cx="7004569" cy="1954381"/>
          </a:xfrm>
          <a:prstGeom prst="rect">
            <a:avLst/>
          </a:prstGeom>
          <a:ln>
            <a:solidFill>
              <a:schemeClr val="accent1"/>
            </a:solidFill>
          </a:ln>
        </p:spPr>
        <p:txBody>
          <a:bodyPr wrap="square">
            <a:spAutoFit/>
          </a:bodyPr>
          <a:lstStyle/>
          <a:p>
            <a:r>
              <a:rPr lang="en-GB" sz="1100" dirty="0">
                <a:latin typeface="Comic Sans MS" panose="030F0702030302020204" pitchFamily="66" charset="0"/>
              </a:rPr>
              <a:t>What is meant by property dualism? (3 marks)</a:t>
            </a:r>
          </a:p>
          <a:p>
            <a:r>
              <a:rPr lang="en-GB" sz="1100" dirty="0">
                <a:latin typeface="Comic Sans MS" panose="030F0702030302020204" pitchFamily="66" charset="0"/>
              </a:rPr>
              <a:t>What is the difference between substance dualism and property dualism? (3 marks)</a:t>
            </a:r>
          </a:p>
          <a:p>
            <a:r>
              <a:rPr lang="en-GB" sz="1100" dirty="0">
                <a:latin typeface="Comic Sans MS" panose="030F0702030302020204" pitchFamily="66" charset="0"/>
              </a:rPr>
              <a:t>What is a philosophical zombie? (3 marks)</a:t>
            </a:r>
          </a:p>
          <a:p>
            <a:pPr>
              <a:defRPr/>
            </a:pPr>
            <a:r>
              <a:rPr lang="en-GB" sz="1100" dirty="0">
                <a:latin typeface="Comic Sans MS" panose="030F0702030302020204" pitchFamily="66" charset="0"/>
              </a:rPr>
              <a:t>Briefly explain the philosophical zombie argument for property dualism. (5 marks)</a:t>
            </a:r>
          </a:p>
          <a:p>
            <a:pPr>
              <a:defRPr/>
            </a:pPr>
            <a:r>
              <a:rPr lang="en-GB" sz="1100" dirty="0">
                <a:latin typeface="Comic Sans MS" panose="030F0702030302020204" pitchFamily="66" charset="0"/>
              </a:rPr>
              <a:t>Briefly outline </a:t>
            </a:r>
            <a:r>
              <a:rPr lang="en-GB" sz="1100" dirty="0" err="1">
                <a:latin typeface="Comic Sans MS" panose="030F0702030302020204" pitchFamily="66" charset="0"/>
              </a:rPr>
              <a:t>Chalmer’s</a:t>
            </a:r>
            <a:r>
              <a:rPr lang="en-GB" sz="1100" dirty="0">
                <a:latin typeface="Comic Sans MS" panose="030F0702030302020204" pitchFamily="66" charset="0"/>
              </a:rPr>
              <a:t> ‘philosophical zombies’ argument for property dualism and the issues related to it. (12 marks)</a:t>
            </a:r>
          </a:p>
          <a:p>
            <a:r>
              <a:rPr lang="en-GB" sz="1100" dirty="0">
                <a:latin typeface="Comic Sans MS" panose="030F0702030302020204" pitchFamily="66" charset="0"/>
              </a:rPr>
              <a:t>Outline the ‘knowledge’/Mary argument for </a:t>
            </a:r>
            <a:r>
              <a:rPr lang="en-GB" sz="1100">
                <a:latin typeface="Comic Sans MS" panose="030F0702030302020204" pitchFamily="66" charset="0"/>
              </a:rPr>
              <a:t>property dualism. </a:t>
            </a:r>
            <a:r>
              <a:rPr lang="en-GB" sz="1100" dirty="0">
                <a:latin typeface="Comic Sans MS" panose="030F0702030302020204" pitchFamily="66" charset="0"/>
              </a:rPr>
              <a:t>(5 marks)</a:t>
            </a:r>
          </a:p>
          <a:p>
            <a:r>
              <a:rPr lang="en-GB" sz="1100" dirty="0">
                <a:latin typeface="Comic Sans MS" panose="030F0702030302020204" pitchFamily="66" charset="0"/>
              </a:rPr>
              <a:t>Briefly outline Jackson’s Mary ‘knowledge’ argument for property dualism based on qualia and the issues related to it. (12 marks)</a:t>
            </a:r>
          </a:p>
          <a:p>
            <a:r>
              <a:rPr lang="en-GB" sz="1100" dirty="0">
                <a:latin typeface="Comic Sans MS" panose="030F0702030302020204" pitchFamily="66" charset="0"/>
              </a:rPr>
              <a:t>Are property dualists right to say that at least some mental states are irreducible to physical properties? (25 marks)</a:t>
            </a:r>
          </a:p>
        </p:txBody>
      </p:sp>
      <p:sp>
        <p:nvSpPr>
          <p:cNvPr id="10" name="Rectangle 9"/>
          <p:cNvSpPr/>
          <p:nvPr/>
        </p:nvSpPr>
        <p:spPr>
          <a:xfrm>
            <a:off x="5456493" y="764443"/>
            <a:ext cx="1629294" cy="2715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solidFill>
                  <a:schemeClr val="tx1"/>
                </a:solidFill>
                <a:latin typeface="Chewy" panose="02000000000000000000" pitchFamily="2" charset="0"/>
                <a:ea typeface="Chewy" panose="02000000000000000000" pitchFamily="2" charset="0"/>
              </a:rPr>
              <a:t>Possible Exam Questions</a:t>
            </a:r>
          </a:p>
        </p:txBody>
      </p:sp>
      <p:pic>
        <p:nvPicPr>
          <p:cNvPr id="5" name="Picture 4"/>
          <p:cNvPicPr>
            <a:picLocks noChangeAspect="1"/>
          </p:cNvPicPr>
          <p:nvPr/>
        </p:nvPicPr>
        <p:blipFill>
          <a:blip r:embed="rId2"/>
          <a:stretch>
            <a:fillRect/>
          </a:stretch>
        </p:blipFill>
        <p:spPr>
          <a:xfrm>
            <a:off x="1460665" y="4572564"/>
            <a:ext cx="2059139" cy="2162096"/>
          </a:xfrm>
          <a:prstGeom prst="rect">
            <a:avLst/>
          </a:prstGeom>
        </p:spPr>
      </p:pic>
      <p:sp>
        <p:nvSpPr>
          <p:cNvPr id="14" name="Rectangle 13"/>
          <p:cNvSpPr/>
          <p:nvPr/>
        </p:nvSpPr>
        <p:spPr>
          <a:xfrm>
            <a:off x="5707117" y="3559186"/>
            <a:ext cx="6069150" cy="2662937"/>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000" b="1" u="sng" dirty="0">
                <a:latin typeface="Comic Sans MS" panose="030F0702030302020204" pitchFamily="66" charset="0"/>
              </a:rPr>
              <a:t>Property dualism:</a:t>
            </a:r>
            <a:r>
              <a:rPr lang="en-GB" sz="1000" b="1" dirty="0">
                <a:latin typeface="Comic Sans MS" panose="030F0702030302020204" pitchFamily="66" charset="0"/>
              </a:rPr>
              <a:t> </a:t>
            </a:r>
            <a:r>
              <a:rPr lang="en-GB" sz="1000" dirty="0">
                <a:latin typeface="Comic Sans MS" panose="030F0702030302020204" pitchFamily="66" charset="0"/>
              </a:rPr>
              <a:t>the claim that humans are composed of just one kind of substance (i.e. matter), but that this substance contains both mental and physical properties. Mental states cannot be reduced to nor our </a:t>
            </a:r>
            <a:r>
              <a:rPr lang="en-GB" sz="1000" dirty="0" err="1">
                <a:latin typeface="Comic Sans MS" panose="030F0702030302020204" pitchFamily="66" charset="0"/>
              </a:rPr>
              <a:t>supervenient</a:t>
            </a:r>
            <a:r>
              <a:rPr lang="en-GB" sz="1000" dirty="0">
                <a:latin typeface="Comic Sans MS" panose="030F0702030302020204" pitchFamily="66" charset="0"/>
              </a:rPr>
              <a:t> upon physical states.</a:t>
            </a:r>
          </a:p>
          <a:p>
            <a:endParaRPr lang="en-GB" sz="1000" b="1" dirty="0">
              <a:latin typeface="Comic Sans MS" panose="030F0702030302020204" pitchFamily="66" charset="0"/>
            </a:endParaRPr>
          </a:p>
          <a:p>
            <a:r>
              <a:rPr lang="en-GB" sz="1000" b="1" u="sng" dirty="0">
                <a:latin typeface="Comic Sans MS" panose="030F0702030302020204" pitchFamily="66" charset="0"/>
              </a:rPr>
              <a:t>Philosophical Zombie</a:t>
            </a:r>
            <a:r>
              <a:rPr lang="en-GB" sz="1000" b="1" dirty="0">
                <a:latin typeface="Comic Sans MS" panose="030F0702030302020204" pitchFamily="66" charset="0"/>
              </a:rPr>
              <a:t>: </a:t>
            </a:r>
            <a:r>
              <a:rPr lang="en-GB" sz="1000" dirty="0">
                <a:latin typeface="Comic Sans MS" panose="030F0702030302020204" pitchFamily="66" charset="0"/>
              </a:rPr>
              <a:t>A physical duplicate of a human being, but which has no conscious feelings or experiences.</a:t>
            </a:r>
          </a:p>
          <a:p>
            <a:endParaRPr lang="en-GB" altLang="en-US" sz="1000" dirty="0">
              <a:latin typeface="Comic Sans MS" panose="030F0702030302020204" pitchFamily="66" charset="0"/>
            </a:endParaRPr>
          </a:p>
          <a:p>
            <a:r>
              <a:rPr lang="en-GB" sz="1000" b="1" u="sng" dirty="0">
                <a:latin typeface="Comic Sans MS" panose="030F0702030302020204" pitchFamily="66" charset="0"/>
              </a:rPr>
              <a:t>Propositional knowledge:</a:t>
            </a:r>
            <a:r>
              <a:rPr lang="en-GB" sz="1000" b="1" dirty="0">
                <a:latin typeface="Comic Sans MS" panose="030F0702030302020204" pitchFamily="66" charset="0"/>
              </a:rPr>
              <a:t> </a:t>
            </a:r>
            <a:r>
              <a:rPr lang="en-GB" sz="1000" dirty="0">
                <a:latin typeface="Comic Sans MS" panose="030F0702030302020204" pitchFamily="66" charset="0"/>
              </a:rPr>
              <a:t>knowledge of facts and can be expressed in propositions.  Knowledge that such and such is the case.</a:t>
            </a:r>
          </a:p>
          <a:p>
            <a:endParaRPr lang="en-GB" sz="1000" b="1" dirty="0">
              <a:latin typeface="Comic Sans MS" panose="030F0702030302020204" pitchFamily="66" charset="0"/>
            </a:endParaRPr>
          </a:p>
          <a:p>
            <a:r>
              <a:rPr lang="en-GB" sz="1000" b="1" u="sng" dirty="0">
                <a:latin typeface="Comic Sans MS" panose="030F0702030302020204" pitchFamily="66" charset="0"/>
              </a:rPr>
              <a:t>Ability knowledge:</a:t>
            </a:r>
            <a:r>
              <a:rPr lang="en-GB" sz="1000" dirty="0">
                <a:latin typeface="Comic Sans MS" panose="030F0702030302020204" pitchFamily="66" charset="0"/>
              </a:rPr>
              <a:t> knowledge of how to do things, such as ride a bike.</a:t>
            </a:r>
            <a:endParaRPr lang="en-GB" sz="1000" u="sng" dirty="0">
              <a:latin typeface="Comic Sans MS" panose="030F0702030302020204" pitchFamily="66" charset="0"/>
            </a:endParaRPr>
          </a:p>
          <a:p>
            <a:endParaRPr lang="en-GB" sz="1000" b="1" u="sng" dirty="0">
              <a:latin typeface="Comic Sans MS" panose="030F0702030302020204" pitchFamily="66" charset="0"/>
            </a:endParaRPr>
          </a:p>
          <a:p>
            <a:r>
              <a:rPr lang="en-GB" sz="1000" b="1" u="sng" dirty="0">
                <a:latin typeface="Comic Sans MS" panose="030F0702030302020204" pitchFamily="66" charset="0"/>
              </a:rPr>
              <a:t>Acquaintance knowledge:</a:t>
            </a:r>
            <a:r>
              <a:rPr lang="en-GB" sz="1000" dirty="0">
                <a:latin typeface="Comic Sans MS" panose="030F0702030302020204" pitchFamily="66" charset="0"/>
              </a:rPr>
              <a:t> knowledge that comes form encountering or experiencing something.</a:t>
            </a:r>
          </a:p>
          <a:p>
            <a:endParaRPr lang="en-GB" sz="1000" b="1" u="sng" dirty="0">
              <a:latin typeface="Comic Sans MS" panose="030F0702030302020204" pitchFamily="66" charset="0"/>
            </a:endParaRPr>
          </a:p>
          <a:p>
            <a:r>
              <a:rPr lang="en-GB" sz="1000" b="1" u="sng" dirty="0" err="1">
                <a:latin typeface="Comic Sans MS" panose="030F0702030302020204" pitchFamily="66" charset="0"/>
              </a:rPr>
              <a:t>Supervenient</a:t>
            </a:r>
            <a:r>
              <a:rPr lang="en-GB" sz="1000" b="1" u="sng" dirty="0">
                <a:latin typeface="Comic Sans MS" panose="030F0702030302020204" pitchFamily="66" charset="0"/>
              </a:rPr>
              <a:t>:</a:t>
            </a:r>
            <a:r>
              <a:rPr lang="en-GB" sz="1000" u="sng" dirty="0">
                <a:latin typeface="Comic Sans MS" panose="030F0702030302020204" pitchFamily="66" charset="0"/>
              </a:rPr>
              <a:t> </a:t>
            </a:r>
            <a:r>
              <a:rPr lang="en-GB" sz="1000" dirty="0">
                <a:latin typeface="Comic Sans MS" panose="030F0702030302020204" pitchFamily="66" charset="0"/>
              </a:rPr>
              <a:t>If something supervenes on something else, then it is dependent on that thing</a:t>
            </a:r>
            <a:endParaRPr lang="en-GB" sz="1000" b="1" dirty="0">
              <a:latin typeface="Comic Sans MS" panose="030F0702030302020204" pitchFamily="66" charset="0"/>
            </a:endParaRPr>
          </a:p>
        </p:txBody>
      </p:sp>
      <p:sp>
        <p:nvSpPr>
          <p:cNvPr id="15" name="Rectangle 14"/>
          <p:cNvSpPr/>
          <p:nvPr/>
        </p:nvSpPr>
        <p:spPr>
          <a:xfrm>
            <a:off x="5707117" y="3279641"/>
            <a:ext cx="1629294" cy="2715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solidFill>
                  <a:schemeClr val="tx1"/>
                </a:solidFill>
                <a:latin typeface="Chewy" panose="02000000000000000000" pitchFamily="2" charset="0"/>
                <a:ea typeface="Chewy" panose="02000000000000000000" pitchFamily="2" charset="0"/>
              </a:rPr>
              <a:t>Key terms</a:t>
            </a:r>
          </a:p>
        </p:txBody>
      </p:sp>
    </p:spTree>
    <p:extLst>
      <p:ext uri="{BB962C8B-B14F-4D97-AF65-F5344CB8AC3E}">
        <p14:creationId xmlns:p14="http://schemas.microsoft.com/office/powerpoint/2010/main" val="3874227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691" y="149629"/>
            <a:ext cx="11903825" cy="55695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a:solidFill>
                  <a:schemeClr val="tx1"/>
                </a:solidFill>
                <a:latin typeface="Chewy" panose="02000000000000000000" pitchFamily="2" charset="0"/>
                <a:ea typeface="Chewy" panose="02000000000000000000" pitchFamily="2" charset="0"/>
              </a:rPr>
              <a:t>Property Dualism</a:t>
            </a:r>
          </a:p>
        </p:txBody>
      </p:sp>
      <p:sp>
        <p:nvSpPr>
          <p:cNvPr id="15" name="Rectangle 14"/>
          <p:cNvSpPr/>
          <p:nvPr/>
        </p:nvSpPr>
        <p:spPr>
          <a:xfrm>
            <a:off x="124691" y="3848490"/>
            <a:ext cx="5687530" cy="2687013"/>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100" b="1" dirty="0">
                <a:solidFill>
                  <a:schemeClr val="tx1"/>
                </a:solidFill>
                <a:latin typeface="Comic Sans MS" panose="030F0702030302020204" pitchFamily="66" charset="0"/>
              </a:rPr>
              <a:t>The Mary/Knowledge Argument for Property Dualism</a:t>
            </a:r>
            <a:endParaRPr lang="en-GB" sz="1100" dirty="0">
              <a:solidFill>
                <a:schemeClr val="tx1"/>
              </a:solidFill>
              <a:latin typeface="Comic Sans MS" panose="030F0702030302020204" pitchFamily="66" charset="0"/>
            </a:endParaRPr>
          </a:p>
          <a:p>
            <a:endParaRPr lang="en-GB" altLang="en-US" sz="1100" dirty="0">
              <a:latin typeface="Comic Sans MS" panose="030F0702030302020204" pitchFamily="66" charset="0"/>
            </a:endParaRPr>
          </a:p>
          <a:p>
            <a:r>
              <a:rPr lang="en-GB" altLang="en-US" sz="1100" dirty="0">
                <a:latin typeface="Comic Sans MS" panose="030F0702030302020204" pitchFamily="66" charset="0"/>
              </a:rPr>
              <a:t>Mary, the colour scientist, knows all the physical facts about colour. However, she has been confined from birth to a room that is black and white, and is only allowed to observe the outside world through a black and white monitor. When she is allowed to leave the room, it must be admitted that she learns something about the colour red the first time she sees it — specifically, she learns what it is like to see that colour.</a:t>
            </a:r>
          </a:p>
          <a:p>
            <a:endParaRPr lang="en-GB" sz="1100" b="1" dirty="0">
              <a:solidFill>
                <a:schemeClr val="tx1"/>
              </a:solidFill>
              <a:latin typeface="Comic Sans MS" panose="030F0702030302020204" pitchFamily="66" charset="0"/>
            </a:endParaRPr>
          </a:p>
          <a:p>
            <a:endParaRPr lang="en-GB" sz="1100" b="1" dirty="0">
              <a:solidFill>
                <a:schemeClr val="tx1"/>
              </a:solidFill>
              <a:latin typeface="Comic Sans MS" panose="030F0702030302020204" pitchFamily="66" charset="0"/>
            </a:endParaRPr>
          </a:p>
          <a:p>
            <a:r>
              <a:rPr lang="en-GB" sz="1100" dirty="0">
                <a:solidFill>
                  <a:schemeClr val="tx1"/>
                </a:solidFill>
                <a:latin typeface="Comic Sans MS" panose="030F0702030302020204" pitchFamily="66" charset="0"/>
              </a:rPr>
              <a:t>P1:Mary knows everything about the physical processes involved in colour vision</a:t>
            </a:r>
          </a:p>
          <a:p>
            <a:r>
              <a:rPr lang="en-GB" sz="1100" dirty="0">
                <a:solidFill>
                  <a:schemeClr val="tx1"/>
                </a:solidFill>
                <a:latin typeface="Comic Sans MS" panose="030F0702030302020204" pitchFamily="66" charset="0"/>
              </a:rPr>
              <a:t>P2: But she learns something new when she experiences colour vision herself</a:t>
            </a:r>
          </a:p>
          <a:p>
            <a:r>
              <a:rPr lang="en-GB" sz="1100" dirty="0">
                <a:solidFill>
                  <a:schemeClr val="tx1"/>
                </a:solidFill>
                <a:latin typeface="Comic Sans MS" panose="030F0702030302020204" pitchFamily="66" charset="0"/>
              </a:rPr>
              <a:t>C1: Therefore there is more to know about colour vision than what is given in a complete physical account of it.</a:t>
            </a:r>
          </a:p>
          <a:p>
            <a:r>
              <a:rPr lang="en-GB" sz="1100" dirty="0">
                <a:solidFill>
                  <a:schemeClr val="tx1"/>
                </a:solidFill>
                <a:latin typeface="Comic Sans MS" panose="030F0702030302020204" pitchFamily="66" charset="0"/>
              </a:rPr>
              <a:t>C2: So physicalism is false</a:t>
            </a:r>
          </a:p>
          <a:p>
            <a:pPr marL="171450" indent="-171450">
              <a:buFont typeface="Arial" panose="020B0604020202020204" pitchFamily="34" charset="0"/>
              <a:buChar char="•"/>
            </a:pPr>
            <a:endParaRPr lang="en-GB" sz="1100" dirty="0"/>
          </a:p>
          <a:p>
            <a:pPr marL="171450" indent="-171450">
              <a:buFont typeface="Arial" panose="020B0604020202020204" pitchFamily="34" charset="0"/>
              <a:buChar char="•"/>
            </a:pPr>
            <a:endParaRPr lang="en-GB" sz="1100" dirty="0"/>
          </a:p>
          <a:p>
            <a:pPr marL="171450" indent="-171450" defTabSz="685800">
              <a:buFont typeface="Arial" panose="020B0604020202020204" pitchFamily="34" charset="0"/>
              <a:buChar char="•"/>
              <a:defRPr/>
            </a:pPr>
            <a:endParaRPr lang="en-GB" altLang="en-US" sz="1100" dirty="0">
              <a:solidFill>
                <a:schemeClr val="tx1"/>
              </a:solidFill>
              <a:latin typeface="Century Gothic" panose="020B0502020202020204" pitchFamily="34" charset="0"/>
            </a:endParaRPr>
          </a:p>
          <a:p>
            <a:endParaRPr lang="en-GB" sz="1100" dirty="0"/>
          </a:p>
        </p:txBody>
      </p:sp>
      <p:sp>
        <p:nvSpPr>
          <p:cNvPr id="14" name="Rectangle 13"/>
          <p:cNvSpPr/>
          <p:nvPr/>
        </p:nvSpPr>
        <p:spPr>
          <a:xfrm>
            <a:off x="6076603" y="835090"/>
            <a:ext cx="6027108" cy="4531279"/>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pPr fontAlgn="base"/>
            <a:r>
              <a:rPr lang="en-GB" sz="1100" dirty="0">
                <a:solidFill>
                  <a:schemeClr val="tx1"/>
                </a:solidFill>
                <a:latin typeface="Chewy" panose="02000000000000000000" pitchFamily="2" charset="0"/>
                <a:ea typeface="Chewy" panose="02000000000000000000" pitchFamily="2" charset="0"/>
              </a:rPr>
              <a:t>Evaluation of Mary/Knowledge Argument</a:t>
            </a:r>
          </a:p>
          <a:p>
            <a:pPr fontAlgn="base"/>
            <a:endParaRPr lang="en-GB" sz="1100" dirty="0"/>
          </a:p>
          <a:p>
            <a:pPr fontAlgn="base"/>
            <a:r>
              <a:rPr lang="en-GB" sz="1100" u="sng" dirty="0"/>
              <a:t>Acquaintance knowledge response</a:t>
            </a:r>
            <a:endParaRPr lang="en-GB" sz="1100" dirty="0"/>
          </a:p>
          <a:p>
            <a:pPr fontAlgn="base"/>
            <a:r>
              <a:rPr lang="en-GB" sz="1100" dirty="0"/>
              <a:t>This objection claims that the knowledge argument confuses two types of knowledge: propositional knowledge and acquaintance knowledge</a:t>
            </a:r>
          </a:p>
          <a:p>
            <a:pPr fontAlgn="base"/>
            <a:r>
              <a:rPr lang="en-GB" sz="1100" dirty="0"/>
              <a:t>P1 is true of Mary’s propositional knowledge</a:t>
            </a:r>
          </a:p>
          <a:p>
            <a:pPr fontAlgn="base"/>
            <a:r>
              <a:rPr lang="en-GB" sz="1100" dirty="0"/>
              <a:t>P2 is true of her acquaintance knowledge</a:t>
            </a:r>
          </a:p>
          <a:p>
            <a:pPr fontAlgn="base"/>
            <a:r>
              <a:rPr lang="en-GB" sz="1100" dirty="0"/>
              <a:t>So C1 doesn’t follow: a complete physical account really does exhaust all the propositional knowledge about colour vision.  On leaving the room, Mary has become acquainted with the phenomenal character of colour vision (the qualia), but this new knowledge is not knowledge of new facts.</a:t>
            </a:r>
          </a:p>
          <a:p>
            <a:pPr fontAlgn="base"/>
            <a:endParaRPr lang="en-GB" sz="1100" dirty="0"/>
          </a:p>
          <a:p>
            <a:pPr fontAlgn="base"/>
            <a:r>
              <a:rPr lang="en-GB" sz="1100" u="sng" dirty="0"/>
              <a:t>The ability knowledge response</a:t>
            </a:r>
            <a:endParaRPr lang="en-GB" sz="1100" dirty="0"/>
          </a:p>
          <a:p>
            <a:pPr fontAlgn="base"/>
            <a:r>
              <a:rPr lang="en-GB" sz="1100" dirty="0"/>
              <a:t>This objection claims that the knowledge argument confuses two types of knowledge: propositional knowledge and ability knowledge</a:t>
            </a:r>
          </a:p>
          <a:p>
            <a:pPr fontAlgn="base"/>
            <a:r>
              <a:rPr lang="en-GB" sz="1100" dirty="0"/>
              <a:t>When Mary leaves the room, she acquires new abilities </a:t>
            </a:r>
            <a:r>
              <a:rPr lang="en-GB" sz="1100" dirty="0" err="1"/>
              <a:t>e.g</a:t>
            </a:r>
            <a:r>
              <a:rPr lang="en-GB" sz="1100" dirty="0"/>
              <a:t> she knows how to recognise ripe tomatoes by sight.</a:t>
            </a:r>
          </a:p>
          <a:p>
            <a:pPr fontAlgn="base"/>
            <a:r>
              <a:rPr lang="en-GB" sz="1100" dirty="0"/>
              <a:t>But new ability knowledge doesn’t mean she has learned any new facts about colour vision.  Thus, she gains no new knowledge on leaving the room.</a:t>
            </a:r>
          </a:p>
          <a:p>
            <a:pPr fontAlgn="base"/>
            <a:endParaRPr lang="en-GB" sz="1100" dirty="0"/>
          </a:p>
          <a:p>
            <a:r>
              <a:rPr lang="en-GB" sz="1100" u="sng" dirty="0"/>
              <a:t>The new knowledge/old facts response</a:t>
            </a:r>
            <a:endParaRPr lang="en-GB" sz="1100" dirty="0"/>
          </a:p>
          <a:p>
            <a:r>
              <a:rPr lang="en-GB" sz="1100" dirty="0"/>
              <a:t>This objection claims that Mary does not gain any new knowledge on leaving  the room, but learns the same facts in a different way.  </a:t>
            </a:r>
          </a:p>
          <a:p>
            <a:r>
              <a:rPr lang="en-GB" sz="1100" dirty="0"/>
              <a:t>On leaving the room Mary acquires new concepts.  This means she can describe the processes of colour vision using concepts she didn’t possess before leaving the room.  This represents a difference in the way the same facts are presented.  However, Mary does not learn new facts on leaving the room.</a:t>
            </a:r>
          </a:p>
          <a:p>
            <a:pPr marL="171450" indent="-171450" defTabSz="685800">
              <a:buFont typeface="Arial" panose="020B0604020202020204" pitchFamily="34" charset="0"/>
              <a:buChar char="•"/>
              <a:defRPr/>
            </a:pPr>
            <a:endParaRPr lang="en-GB" altLang="en-US" sz="1100" dirty="0">
              <a:solidFill>
                <a:schemeClr val="tx1"/>
              </a:solidFill>
              <a:latin typeface="Century Gothic" panose="020B0502020202020204" pitchFamily="34" charset="0"/>
            </a:endParaRPr>
          </a:p>
          <a:p>
            <a:endParaRPr lang="en-GB" sz="1100" dirty="0"/>
          </a:p>
        </p:txBody>
      </p:sp>
      <p:sp>
        <p:nvSpPr>
          <p:cNvPr id="16" name="Rectangle 15"/>
          <p:cNvSpPr/>
          <p:nvPr/>
        </p:nvSpPr>
        <p:spPr>
          <a:xfrm>
            <a:off x="124692" y="835090"/>
            <a:ext cx="5876716" cy="2884892"/>
          </a:xfrm>
          <a:prstGeom prst="rect">
            <a:avLst/>
          </a:prstGeom>
          <a:ln>
            <a:solidFill>
              <a:schemeClr val="accent1"/>
            </a:solidFill>
          </a:ln>
        </p:spPr>
        <p:txBody>
          <a:bodyPr wrap="square">
            <a:spAutoFit/>
          </a:bodyPr>
          <a:lstStyle/>
          <a:p>
            <a:pPr>
              <a:lnSpc>
                <a:spcPct val="107000"/>
              </a:lnSpc>
              <a:spcAft>
                <a:spcPts val="800"/>
              </a:spcAft>
            </a:pPr>
            <a:r>
              <a:rPr lang="en-GB" sz="1050" b="1" dirty="0">
                <a:latin typeface="Comic Sans MS" panose="030F0702030302020204" pitchFamily="66" charset="0"/>
                <a:ea typeface="Calibri" panose="020F0502020204030204" pitchFamily="34" charset="0"/>
                <a:cs typeface="Times New Roman" panose="02020603050405020304" pitchFamily="18" charset="0"/>
              </a:rPr>
              <a:t>The Philosophical Zombies Argument for Property Dualism</a:t>
            </a:r>
            <a:endParaRPr lang="en-GB" sz="1050" dirty="0">
              <a:latin typeface="Comic Sans MS" panose="030F0702030302020204" pitchFamily="66" charset="0"/>
              <a:ea typeface="Calibri" panose="020F0502020204030204" pitchFamily="34" charset="0"/>
              <a:cs typeface="Times New Roman" panose="02020603050405020304" pitchFamily="18" charset="0"/>
            </a:endParaRPr>
          </a:p>
          <a:p>
            <a:pPr>
              <a:lnSpc>
                <a:spcPct val="107000"/>
              </a:lnSpc>
              <a:spcAft>
                <a:spcPts val="800"/>
              </a:spcAft>
            </a:pPr>
            <a:r>
              <a:rPr lang="en-GB" sz="1050" dirty="0">
                <a:latin typeface="Comic Sans MS" panose="030F0702030302020204" pitchFamily="66" charset="0"/>
                <a:ea typeface="Calibri" panose="020F0502020204030204" pitchFamily="34" charset="0"/>
                <a:cs typeface="Times New Roman" panose="02020603050405020304" pitchFamily="18" charset="0"/>
              </a:rPr>
              <a:t>The Philosophical Zombies argument is an argument against physicalism and in support of property dualism.</a:t>
            </a:r>
          </a:p>
          <a:p>
            <a:pPr>
              <a:lnSpc>
                <a:spcPct val="107000"/>
              </a:lnSpc>
              <a:spcAft>
                <a:spcPts val="800"/>
              </a:spcAft>
            </a:pPr>
            <a:r>
              <a:rPr lang="en-GB" sz="1050" dirty="0">
                <a:latin typeface="Comic Sans MS" panose="030F0702030302020204" pitchFamily="66" charset="0"/>
                <a:ea typeface="Calibri" panose="020F0502020204030204" pitchFamily="34" charset="0"/>
                <a:cs typeface="Times New Roman" panose="02020603050405020304" pitchFamily="18" charset="0"/>
              </a:rPr>
              <a:t>P1: Physicalism claims that mental states are ultimately material and are not distinct from the body</a:t>
            </a:r>
          </a:p>
          <a:p>
            <a:pPr>
              <a:lnSpc>
                <a:spcPct val="107000"/>
              </a:lnSpc>
              <a:spcAft>
                <a:spcPts val="800"/>
              </a:spcAft>
            </a:pPr>
            <a:r>
              <a:rPr lang="en-GB" sz="1050" dirty="0">
                <a:latin typeface="Comic Sans MS" panose="030F0702030302020204" pitchFamily="66" charset="0"/>
                <a:ea typeface="Calibri" panose="020F0502020204030204" pitchFamily="34" charset="0"/>
                <a:cs typeface="Times New Roman" panose="02020603050405020304" pitchFamily="18" charset="0"/>
              </a:rPr>
              <a:t>P2: However, philosophical zombies are conceivable.  PZ are physical duplicates of human beings, but without conscious feelings or experiences.</a:t>
            </a:r>
          </a:p>
          <a:p>
            <a:pPr>
              <a:lnSpc>
                <a:spcPct val="107000"/>
              </a:lnSpc>
              <a:spcAft>
                <a:spcPts val="800"/>
              </a:spcAft>
            </a:pPr>
            <a:r>
              <a:rPr lang="en-GB" sz="1050" dirty="0">
                <a:latin typeface="Comic Sans MS" panose="030F0702030302020204" pitchFamily="66" charset="0"/>
                <a:ea typeface="Calibri" panose="020F0502020204030204" pitchFamily="34" charset="0"/>
                <a:cs typeface="Times New Roman" panose="02020603050405020304" pitchFamily="18" charset="0"/>
              </a:rPr>
              <a:t>P3: If something is conceivable, then it is possible.</a:t>
            </a:r>
          </a:p>
          <a:p>
            <a:pPr>
              <a:lnSpc>
                <a:spcPct val="107000"/>
              </a:lnSpc>
              <a:spcAft>
                <a:spcPts val="800"/>
              </a:spcAft>
            </a:pPr>
            <a:r>
              <a:rPr lang="en-GB" sz="1050" dirty="0">
                <a:latin typeface="Comic Sans MS" panose="030F0702030302020204" pitchFamily="66" charset="0"/>
                <a:ea typeface="Calibri" panose="020F0502020204030204" pitchFamily="34" charset="0"/>
                <a:cs typeface="Times New Roman" panose="02020603050405020304" pitchFamily="18" charset="0"/>
              </a:rPr>
              <a:t>C1: Philosophical Zombies are possible</a:t>
            </a:r>
          </a:p>
          <a:p>
            <a:pPr>
              <a:lnSpc>
                <a:spcPct val="107000"/>
              </a:lnSpc>
              <a:spcAft>
                <a:spcPts val="800"/>
              </a:spcAft>
            </a:pPr>
            <a:r>
              <a:rPr lang="en-GB" sz="1050" dirty="0">
                <a:latin typeface="Comic Sans MS" panose="030F0702030302020204" pitchFamily="66" charset="0"/>
                <a:ea typeface="Calibri" panose="020F0502020204030204" pitchFamily="34" charset="0"/>
                <a:cs typeface="Times New Roman" panose="02020603050405020304" pitchFamily="18" charset="0"/>
              </a:rPr>
              <a:t>P3: If philosophical zombies are possible, mental states can exist independently of brain states.</a:t>
            </a:r>
          </a:p>
          <a:p>
            <a:pPr>
              <a:lnSpc>
                <a:spcPct val="107000"/>
              </a:lnSpc>
              <a:spcAft>
                <a:spcPts val="800"/>
              </a:spcAft>
            </a:pPr>
            <a:r>
              <a:rPr lang="en-GB" sz="1050" dirty="0">
                <a:latin typeface="Comic Sans MS" panose="030F0702030302020204" pitchFamily="66" charset="0"/>
                <a:ea typeface="Calibri" panose="020F0502020204030204" pitchFamily="34" charset="0"/>
                <a:cs typeface="Times New Roman" panose="02020603050405020304" pitchFamily="18" charset="0"/>
              </a:rPr>
              <a:t>C: Therefore, mental states are not identical to brain states and physicalism is false</a:t>
            </a:r>
          </a:p>
        </p:txBody>
      </p:sp>
      <p:pic>
        <p:nvPicPr>
          <p:cNvPr id="10" name="Picture 9"/>
          <p:cNvPicPr>
            <a:picLocks noChangeAspect="1"/>
          </p:cNvPicPr>
          <p:nvPr/>
        </p:nvPicPr>
        <p:blipFill>
          <a:blip r:embed="rId2"/>
          <a:stretch>
            <a:fillRect/>
          </a:stretch>
        </p:blipFill>
        <p:spPr>
          <a:xfrm>
            <a:off x="5673751" y="5301842"/>
            <a:ext cx="1042360" cy="1482030"/>
          </a:xfrm>
          <a:prstGeom prst="rect">
            <a:avLst/>
          </a:prstGeom>
        </p:spPr>
      </p:pic>
    </p:spTree>
    <p:extLst>
      <p:ext uri="{BB962C8B-B14F-4D97-AF65-F5344CB8AC3E}">
        <p14:creationId xmlns:p14="http://schemas.microsoft.com/office/powerpoint/2010/main" val="1202758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691" y="149629"/>
            <a:ext cx="11903825" cy="55695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a:solidFill>
                  <a:schemeClr val="tx1"/>
                </a:solidFill>
                <a:latin typeface="Chewy" panose="02000000000000000000" pitchFamily="2" charset="0"/>
                <a:ea typeface="Chewy" panose="02000000000000000000" pitchFamily="2" charset="0"/>
              </a:rPr>
              <a:t>Property Dualism</a:t>
            </a:r>
          </a:p>
        </p:txBody>
      </p:sp>
      <p:sp>
        <p:nvSpPr>
          <p:cNvPr id="16" name="Rectangle 15"/>
          <p:cNvSpPr/>
          <p:nvPr/>
        </p:nvSpPr>
        <p:spPr>
          <a:xfrm>
            <a:off x="102237" y="835090"/>
            <a:ext cx="5876716" cy="4819268"/>
          </a:xfrm>
          <a:prstGeom prst="rect">
            <a:avLst/>
          </a:prstGeom>
          <a:ln>
            <a:solidFill>
              <a:schemeClr val="accent1"/>
            </a:solidFill>
          </a:ln>
        </p:spPr>
        <p:txBody>
          <a:bodyPr wrap="square">
            <a:spAutoFit/>
          </a:bodyPr>
          <a:lstStyle/>
          <a:p>
            <a:r>
              <a:rPr lang="en-GB" sz="1050" dirty="0">
                <a:latin typeface="Chewy" panose="02000000000000000000" pitchFamily="2" charset="0"/>
                <a:ea typeface="Chewy" panose="02000000000000000000" pitchFamily="2" charset="0"/>
              </a:rPr>
              <a:t>Evaluation of Philosophical Zombies Argument</a:t>
            </a:r>
          </a:p>
          <a:p>
            <a:endParaRPr lang="en-GB" sz="1050" dirty="0">
              <a:latin typeface="Chewy" panose="02000000000000000000" pitchFamily="2" charset="0"/>
              <a:ea typeface="Chewy" panose="02000000000000000000" pitchFamily="2" charset="0"/>
            </a:endParaRPr>
          </a:p>
          <a:p>
            <a:r>
              <a:rPr lang="en-GB" sz="1050" u="sng" dirty="0">
                <a:latin typeface="Comic Sans MS" panose="030F0702030302020204" pitchFamily="66" charset="0"/>
              </a:rPr>
              <a:t>A 'philosophical zombie'/a 'zombie' world is not conceivable </a:t>
            </a:r>
          </a:p>
          <a:p>
            <a:endParaRPr lang="en-GB" sz="1050" dirty="0">
              <a:latin typeface="Comic Sans MS" panose="030F0702030302020204" pitchFamily="66" charset="0"/>
            </a:endParaRPr>
          </a:p>
          <a:p>
            <a:r>
              <a:rPr lang="en-GB" sz="1050" dirty="0"/>
              <a:t>P1: According to </a:t>
            </a:r>
            <a:r>
              <a:rPr lang="en-GB" sz="1050" dirty="0" err="1"/>
              <a:t>physicalists</a:t>
            </a:r>
            <a:r>
              <a:rPr lang="en-GB" sz="1050" dirty="0"/>
              <a:t>, all mental states are reduced to or supervene upon physical states.</a:t>
            </a:r>
          </a:p>
          <a:p>
            <a:r>
              <a:rPr lang="en-GB" sz="1050" dirty="0"/>
              <a:t>P2: Philosophical zombies are physically identical to humans, but without consciousness</a:t>
            </a:r>
          </a:p>
          <a:p>
            <a:r>
              <a:rPr lang="en-GB" sz="1050" dirty="0"/>
              <a:t>P3: However, as all mental states are physical (P1) then a physically identical human will have consciousness.  It is like saying, ‘imagine something that is physically identical but not physically identical, which is a contradiction in terms.</a:t>
            </a:r>
          </a:p>
          <a:p>
            <a:r>
              <a:rPr lang="en-GB" sz="1050" dirty="0"/>
              <a:t>C:  Philosophical zombies are not conceivable.</a:t>
            </a:r>
          </a:p>
          <a:p>
            <a:endParaRPr lang="en-GB" sz="1050" dirty="0">
              <a:latin typeface="Comic Sans MS" panose="030F0702030302020204" pitchFamily="66" charset="0"/>
              <a:ea typeface="Calibri" panose="020F0502020204030204" pitchFamily="34" charset="0"/>
              <a:cs typeface="Times New Roman" panose="02020603050405020304" pitchFamily="18" charset="0"/>
            </a:endParaRPr>
          </a:p>
          <a:p>
            <a:pPr>
              <a:lnSpc>
                <a:spcPct val="107000"/>
              </a:lnSpc>
              <a:spcAft>
                <a:spcPts val="800"/>
              </a:spcAft>
            </a:pPr>
            <a:r>
              <a:rPr lang="en-GB" sz="1050" u="sng" dirty="0">
                <a:latin typeface="Comic Sans MS" panose="030F0702030302020204" pitchFamily="66" charset="0"/>
              </a:rPr>
              <a:t>What is conceivable may not be metaphysically possible</a:t>
            </a:r>
          </a:p>
          <a:p>
            <a:r>
              <a:rPr lang="en-GB" sz="1050" dirty="0"/>
              <a:t>Putnam gives the example of water:  Is it possible to imagine something just like water (transparent liquid, behaves like water) but has a different chemical composition (not H2O)?  After all, before we knew the molecular composition of water, people would have surmised that it had a different composition.  There is nothing in the idea of water that means it </a:t>
            </a:r>
            <a:r>
              <a:rPr lang="en-GB" sz="1050" u="sng" dirty="0"/>
              <a:t>has</a:t>
            </a:r>
            <a:r>
              <a:rPr lang="en-GB" sz="1050" dirty="0"/>
              <a:t> to be H2O.  However, given that water </a:t>
            </a:r>
            <a:r>
              <a:rPr lang="en-GB" sz="1050" u="sng" dirty="0"/>
              <a:t>is</a:t>
            </a:r>
            <a:r>
              <a:rPr lang="en-GB" sz="1050" dirty="0"/>
              <a:t> H2O, there is no possible world in which the stuff composed of H2O is not water. </a:t>
            </a:r>
          </a:p>
          <a:p>
            <a:endParaRPr lang="en-GB" sz="1050" dirty="0"/>
          </a:p>
          <a:p>
            <a:r>
              <a:rPr lang="en-GB" sz="1050" dirty="0"/>
              <a:t>In the same way, we can conceive of philosophical zombies (i.e. physical duplicates of humans without consciousness).  They are logically possible.  But if consciousness is something physical, then there can be no possible world in which philosophical zombies exist (i.e. in which physical duplicates of humans exist without consciousness)</a:t>
            </a:r>
          </a:p>
          <a:p>
            <a:endParaRPr lang="en-GB" sz="1050" dirty="0"/>
          </a:p>
          <a:p>
            <a:pPr>
              <a:lnSpc>
                <a:spcPct val="107000"/>
              </a:lnSpc>
              <a:spcAft>
                <a:spcPts val="800"/>
              </a:spcAft>
            </a:pPr>
            <a:r>
              <a:rPr lang="en-GB" sz="1050" u="sng" dirty="0">
                <a:latin typeface="Comic Sans MS" panose="030F0702030302020204" pitchFamily="66" charset="0"/>
              </a:rPr>
              <a:t>What is metaphysically possible tells us nothing about the actual world.</a:t>
            </a:r>
          </a:p>
          <a:p>
            <a:pPr>
              <a:lnSpc>
                <a:spcPct val="107000"/>
              </a:lnSpc>
              <a:spcAft>
                <a:spcPts val="800"/>
              </a:spcAft>
            </a:pPr>
            <a:r>
              <a:rPr lang="en-GB" sz="1050" dirty="0"/>
              <a:t>We might concede that there may be some possible worlds containing philosophical zombies, but in the actual world the natural laws are such as to make zombies an impossibility here.</a:t>
            </a:r>
          </a:p>
          <a:p>
            <a:pPr>
              <a:lnSpc>
                <a:spcPct val="107000"/>
              </a:lnSpc>
              <a:spcAft>
                <a:spcPts val="800"/>
              </a:spcAft>
            </a:pPr>
            <a:endParaRPr lang="en-GB" sz="1050" dirty="0">
              <a:latin typeface="Comic Sans MS" panose="030F0702030302020204" pitchFamily="66"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6414058" y="835090"/>
            <a:ext cx="5304975" cy="5588328"/>
          </a:xfrm>
          <a:prstGeom prst="rect">
            <a:avLst/>
          </a:prstGeom>
        </p:spPr>
      </p:pic>
    </p:spTree>
    <p:extLst>
      <p:ext uri="{BB962C8B-B14F-4D97-AF65-F5344CB8AC3E}">
        <p14:creationId xmlns:p14="http://schemas.microsoft.com/office/powerpoint/2010/main" val="23839002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1047</TotalTime>
  <Words>1273</Words>
  <Application>Microsoft Office PowerPoint</Application>
  <PresentationFormat>Widescreen</PresentationFormat>
  <Paragraphs>90</Paragraphs>
  <Slides>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vt:i4>
      </vt:variant>
    </vt:vector>
  </HeadingPairs>
  <TitlesOfParts>
    <vt:vector size="11" baseType="lpstr">
      <vt:lpstr>Arial</vt:lpstr>
      <vt:lpstr>Calibri</vt:lpstr>
      <vt:lpstr>Calibri Light</vt:lpstr>
      <vt:lpstr>Century Gothic</vt:lpstr>
      <vt:lpstr>Chewy</vt:lpstr>
      <vt:lpstr>Comic Sans MS</vt:lpstr>
      <vt:lpstr>Times New Roman</vt:lpstr>
      <vt:lpstr>Office Theme</vt:lpstr>
      <vt:lpstr>PowerPoint Presentation</vt:lpstr>
      <vt:lpstr>PowerPoint Presentation</vt:lpstr>
      <vt:lpstr>PowerPoint Presentation</vt:lpstr>
    </vt:vector>
  </TitlesOfParts>
  <Company>Meadowhead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Teresa Kocinski</dc:creator>
  <cp:lastModifiedBy>Mark Lawrenson</cp:lastModifiedBy>
  <cp:revision>89</cp:revision>
  <cp:lastPrinted>2019-09-10T07:50:47Z</cp:lastPrinted>
  <dcterms:created xsi:type="dcterms:W3CDTF">2019-06-12T08:21:52Z</dcterms:created>
  <dcterms:modified xsi:type="dcterms:W3CDTF">2023-01-18T09:20:51Z</dcterms:modified>
</cp:coreProperties>
</file>