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58"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66FF"/>
    <a:srgbClr val="CC6600"/>
    <a:srgbClr val="FF0000"/>
    <a:srgbClr val="FF00FF"/>
    <a:srgbClr val="CC00FF"/>
    <a:srgbClr val="6600FF"/>
    <a:srgbClr val="00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91" d="100"/>
          <a:sy n="91" d="100"/>
        </p:scale>
        <p:origin x="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Hyman" userId="c9be1917311d9d75" providerId="LiveId" clId="{7F1425E6-3256-4268-9964-474FE21FAFB5}"/>
    <pc:docChg chg="addSld modSld">
      <pc:chgData name="Katie Hyman" userId="c9be1917311d9d75" providerId="LiveId" clId="{7F1425E6-3256-4268-9964-474FE21FAFB5}" dt="2020-04-14T11:23:14.936" v="23"/>
      <pc:docMkLst>
        <pc:docMk/>
      </pc:docMkLst>
      <pc:sldChg chg="addSp delSp modSp add">
        <pc:chgData name="Katie Hyman" userId="c9be1917311d9d75" providerId="LiveId" clId="{7F1425E6-3256-4268-9964-474FE21FAFB5}" dt="2020-04-14T10:24:20.149" v="15" actId="767"/>
        <pc:sldMkLst>
          <pc:docMk/>
          <pc:sldMk cId="1566624559" sldId="259"/>
        </pc:sldMkLst>
        <pc:spChg chg="add">
          <ac:chgData name="Katie Hyman" userId="c9be1917311d9d75" providerId="LiveId" clId="{7F1425E6-3256-4268-9964-474FE21FAFB5}" dt="2020-04-14T08:44:40.803" v="1"/>
          <ac:spMkLst>
            <pc:docMk/>
            <pc:sldMk cId="1566624559" sldId="259"/>
            <ac:spMk id="2" creationId="{5860D319-E060-4D04-A2C6-5FA4A39612BA}"/>
          </ac:spMkLst>
        </pc:spChg>
        <pc:spChg chg="add mod">
          <ac:chgData name="Katie Hyman" userId="c9be1917311d9d75" providerId="LiveId" clId="{7F1425E6-3256-4268-9964-474FE21FAFB5}" dt="2020-04-14T08:45:36.708" v="2" actId="767"/>
          <ac:spMkLst>
            <pc:docMk/>
            <pc:sldMk cId="1566624559" sldId="259"/>
            <ac:spMk id="3" creationId="{522CA440-9823-4229-873E-E255492FDEBA}"/>
          </ac:spMkLst>
        </pc:spChg>
        <pc:spChg chg="add mod">
          <ac:chgData name="Katie Hyman" userId="c9be1917311d9d75" providerId="LiveId" clId="{7F1425E6-3256-4268-9964-474FE21FAFB5}" dt="2020-04-14T09:49:36.267" v="3" actId="767"/>
          <ac:spMkLst>
            <pc:docMk/>
            <pc:sldMk cId="1566624559" sldId="259"/>
            <ac:spMk id="4" creationId="{937F35C3-8342-4759-AEAE-9857CD954CD2}"/>
          </ac:spMkLst>
        </pc:spChg>
        <pc:spChg chg="add mod">
          <ac:chgData name="Katie Hyman" userId="c9be1917311d9d75" providerId="LiveId" clId="{7F1425E6-3256-4268-9964-474FE21FAFB5}" dt="2020-04-14T09:55:42.844" v="4" actId="767"/>
          <ac:spMkLst>
            <pc:docMk/>
            <pc:sldMk cId="1566624559" sldId="259"/>
            <ac:spMk id="5" creationId="{2F8E44BF-4CEB-49AD-89E3-F024365CE5EB}"/>
          </ac:spMkLst>
        </pc:spChg>
        <pc:spChg chg="add mod">
          <ac:chgData name="Katie Hyman" userId="c9be1917311d9d75" providerId="LiveId" clId="{7F1425E6-3256-4268-9964-474FE21FAFB5}" dt="2020-04-14T09:56:19.740" v="5" actId="767"/>
          <ac:spMkLst>
            <pc:docMk/>
            <pc:sldMk cId="1566624559" sldId="259"/>
            <ac:spMk id="6" creationId="{8EEA985D-BFBF-4DC0-A70A-95B77F71CD53}"/>
          </ac:spMkLst>
        </pc:spChg>
        <pc:spChg chg="add mod">
          <ac:chgData name="Katie Hyman" userId="c9be1917311d9d75" providerId="LiveId" clId="{7F1425E6-3256-4268-9964-474FE21FAFB5}" dt="2020-04-14T10:02:34.906" v="6" actId="767"/>
          <ac:spMkLst>
            <pc:docMk/>
            <pc:sldMk cId="1566624559" sldId="259"/>
            <ac:spMk id="7" creationId="{D480ECAB-9AF3-45EF-9B5F-3EFCCE75A34C}"/>
          </ac:spMkLst>
        </pc:spChg>
        <pc:spChg chg="add del mod">
          <ac:chgData name="Katie Hyman" userId="c9be1917311d9d75" providerId="LiveId" clId="{7F1425E6-3256-4268-9964-474FE21FAFB5}" dt="2020-04-14T10:04:45.104" v="8"/>
          <ac:spMkLst>
            <pc:docMk/>
            <pc:sldMk cId="1566624559" sldId="259"/>
            <ac:spMk id="8" creationId="{AB3596E9-C53E-48D4-A401-12478B4BD605}"/>
          </ac:spMkLst>
        </pc:spChg>
        <pc:spChg chg="add mod">
          <ac:chgData name="Katie Hyman" userId="c9be1917311d9d75" providerId="LiveId" clId="{7F1425E6-3256-4268-9964-474FE21FAFB5}" dt="2020-04-14T10:16:39.870" v="10"/>
          <ac:spMkLst>
            <pc:docMk/>
            <pc:sldMk cId="1566624559" sldId="259"/>
            <ac:spMk id="9" creationId="{9AC910AB-B4BC-4D1C-B88D-6AE2561E1698}"/>
          </ac:spMkLst>
        </pc:spChg>
        <pc:spChg chg="add mod">
          <ac:chgData name="Katie Hyman" userId="c9be1917311d9d75" providerId="LiveId" clId="{7F1425E6-3256-4268-9964-474FE21FAFB5}" dt="2020-04-14T10:24:20.149" v="15" actId="767"/>
          <ac:spMkLst>
            <pc:docMk/>
            <pc:sldMk cId="1566624559" sldId="259"/>
            <ac:spMk id="11" creationId="{96492940-E952-4E6A-A907-BCE70D206101}"/>
          </ac:spMkLst>
        </pc:spChg>
        <pc:picChg chg="add">
          <ac:chgData name="Katie Hyman" userId="c9be1917311d9d75" providerId="LiveId" clId="{7F1425E6-3256-4268-9964-474FE21FAFB5}" dt="2020-04-14T10:16:57.010" v="11"/>
          <ac:picMkLst>
            <pc:docMk/>
            <pc:sldMk cId="1566624559" sldId="259"/>
            <ac:picMk id="10" creationId="{087FBCE6-2F6C-412B-AE40-C2EFB2D44298}"/>
          </ac:picMkLst>
        </pc:picChg>
      </pc:sldChg>
      <pc:sldChg chg="addSp modSp add">
        <pc:chgData name="Katie Hyman" userId="c9be1917311d9d75" providerId="LiveId" clId="{7F1425E6-3256-4268-9964-474FE21FAFB5}" dt="2020-04-14T11:23:14.936" v="23"/>
        <pc:sldMkLst>
          <pc:docMk/>
          <pc:sldMk cId="2858828239" sldId="260"/>
        </pc:sldMkLst>
        <pc:spChg chg="add">
          <ac:chgData name="Katie Hyman" userId="c9be1917311d9d75" providerId="LiveId" clId="{7F1425E6-3256-4268-9964-474FE21FAFB5}" dt="2020-04-14T10:22:56.841" v="13"/>
          <ac:spMkLst>
            <pc:docMk/>
            <pc:sldMk cId="2858828239" sldId="260"/>
            <ac:spMk id="2" creationId="{67A2B5AA-BEE4-4542-A5AA-463EAD37C220}"/>
          </ac:spMkLst>
        </pc:spChg>
        <pc:spChg chg="add">
          <ac:chgData name="Katie Hyman" userId="c9be1917311d9d75" providerId="LiveId" clId="{7F1425E6-3256-4268-9964-474FE21FAFB5}" dt="2020-04-14T10:23:29.225" v="14"/>
          <ac:spMkLst>
            <pc:docMk/>
            <pc:sldMk cId="2858828239" sldId="260"/>
            <ac:spMk id="3" creationId="{C8D65BEF-2DA1-48F3-B782-5B55FE74B2D1}"/>
          </ac:spMkLst>
        </pc:spChg>
        <pc:spChg chg="add mod">
          <ac:chgData name="Katie Hyman" userId="c9be1917311d9d75" providerId="LiveId" clId="{7F1425E6-3256-4268-9964-474FE21FAFB5}" dt="2020-04-14T10:33:54.703" v="16" actId="767"/>
          <ac:spMkLst>
            <pc:docMk/>
            <pc:sldMk cId="2858828239" sldId="260"/>
            <ac:spMk id="4" creationId="{6CE39276-F0FA-4D0F-8740-088D7449A7D7}"/>
          </ac:spMkLst>
        </pc:spChg>
        <pc:spChg chg="add mod">
          <ac:chgData name="Katie Hyman" userId="c9be1917311d9d75" providerId="LiveId" clId="{7F1425E6-3256-4268-9964-474FE21FAFB5}" dt="2020-04-14T10:38:49.160" v="17" actId="767"/>
          <ac:spMkLst>
            <pc:docMk/>
            <pc:sldMk cId="2858828239" sldId="260"/>
            <ac:spMk id="5" creationId="{D283E9C7-F5D4-4F94-AA27-63D3A6D7FD03}"/>
          </ac:spMkLst>
        </pc:spChg>
        <pc:spChg chg="add">
          <ac:chgData name="Katie Hyman" userId="c9be1917311d9d75" providerId="LiveId" clId="{7F1425E6-3256-4268-9964-474FE21FAFB5}" dt="2020-04-14T11:22:51.907" v="22"/>
          <ac:spMkLst>
            <pc:docMk/>
            <pc:sldMk cId="2858828239" sldId="260"/>
            <ac:spMk id="6" creationId="{47826DB5-9229-4FE6-B748-47AF5118A3CF}"/>
          </ac:spMkLst>
        </pc:spChg>
        <pc:spChg chg="add">
          <ac:chgData name="Katie Hyman" userId="c9be1917311d9d75" providerId="LiveId" clId="{7F1425E6-3256-4268-9964-474FE21FAFB5}" dt="2020-04-14T11:23:14.936" v="23"/>
          <ac:spMkLst>
            <pc:docMk/>
            <pc:sldMk cId="2858828239" sldId="260"/>
            <ac:spMk id="7" creationId="{6B50E19F-FC67-417B-892E-42003C2D65F1}"/>
          </ac:spMkLst>
        </pc:spChg>
      </pc:sldChg>
      <pc:sldChg chg="addSp modSp add">
        <pc:chgData name="Katie Hyman" userId="c9be1917311d9d75" providerId="LiveId" clId="{7F1425E6-3256-4268-9964-474FE21FAFB5}" dt="2020-04-14T11:02:32.650" v="19" actId="767"/>
        <pc:sldMkLst>
          <pc:docMk/>
          <pc:sldMk cId="796202844" sldId="261"/>
        </pc:sldMkLst>
        <pc:spChg chg="add mod">
          <ac:chgData name="Katie Hyman" userId="c9be1917311d9d75" providerId="LiveId" clId="{7F1425E6-3256-4268-9964-474FE21FAFB5}" dt="2020-04-14T11:02:32.650" v="19" actId="767"/>
          <ac:spMkLst>
            <pc:docMk/>
            <pc:sldMk cId="796202844" sldId="261"/>
            <ac:spMk id="6" creationId="{DDA1AE73-09AD-478D-B686-16AB2D3AAADA}"/>
          </ac:spMkLst>
        </pc:spChg>
      </pc:sldChg>
      <pc:sldChg chg="add">
        <pc:chgData name="Katie Hyman" userId="c9be1917311d9d75" providerId="LiveId" clId="{7F1425E6-3256-4268-9964-474FE21FAFB5}" dt="2020-04-14T11:08:44.234" v="20"/>
        <pc:sldMkLst>
          <pc:docMk/>
          <pc:sldMk cId="2860614803" sldId="262"/>
        </pc:sldMkLst>
      </pc:sldChg>
      <pc:sldChg chg="add">
        <pc:chgData name="Katie Hyman" userId="c9be1917311d9d75" providerId="LiveId" clId="{7F1425E6-3256-4268-9964-474FE21FAFB5}" dt="2020-04-14T11:08:51.432" v="21"/>
        <pc:sldMkLst>
          <pc:docMk/>
          <pc:sldMk cId="4152340278" sldId="262"/>
        </pc:sldMkLst>
      </pc:sldChg>
    </pc:docChg>
  </pc:docChgLst>
  <pc:docChgLst>
    <pc:chgData name="Katie Markham" userId="64584b50-3468-4f2a-bc1b-4e3aff52c433" providerId="ADAL" clId="{7F1425E6-3256-4268-9964-474FE21FAFB5}"/>
    <pc:docChg chg="undo custSel addSld delSld modSld sldOrd">
      <pc:chgData name="Katie Markham" userId="64584b50-3468-4f2a-bc1b-4e3aff52c433" providerId="ADAL" clId="{7F1425E6-3256-4268-9964-474FE21FAFB5}" dt="2020-05-04T12:10:07.743" v="20111" actId="404"/>
      <pc:docMkLst>
        <pc:docMk/>
      </pc:docMkLst>
      <pc:sldChg chg="addSp delSp modSp">
        <pc:chgData name="Katie Markham" userId="64584b50-3468-4f2a-bc1b-4e3aff52c433" providerId="ADAL" clId="{7F1425E6-3256-4268-9964-474FE21FAFB5}" dt="2020-04-16T11:01:24.479" v="2195" actId="14100"/>
        <pc:sldMkLst>
          <pc:docMk/>
          <pc:sldMk cId="1566624559" sldId="259"/>
        </pc:sldMkLst>
        <pc:picChg chg="add mod">
          <ac:chgData name="Katie Markham" userId="64584b50-3468-4f2a-bc1b-4e3aff52c433" providerId="ADAL" clId="{7F1425E6-3256-4268-9964-474FE21FAFB5}" dt="2020-04-16T11:01:24.479" v="2195" actId="14100"/>
          <ac:picMkLst>
            <pc:docMk/>
            <pc:sldMk cId="1566624559" sldId="259"/>
            <ac:picMk id="8" creationId="{9DD5A3A1-DA9A-4BDF-9ED3-58E6214722D2}"/>
          </ac:picMkLst>
        </pc:picChg>
        <pc:picChg chg="del">
          <ac:chgData name="Katie Markham" userId="64584b50-3468-4f2a-bc1b-4e3aff52c433" providerId="ADAL" clId="{7F1425E6-3256-4268-9964-474FE21FAFB5}" dt="2020-04-16T11:00:53.819" v="2191" actId="478"/>
          <ac:picMkLst>
            <pc:docMk/>
            <pc:sldMk cId="1566624559" sldId="259"/>
            <ac:picMk id="2050" creationId="{2E712555-5346-4042-A9E0-183D74022397}"/>
          </ac:picMkLst>
        </pc:picChg>
      </pc:sldChg>
      <pc:sldChg chg="modSp">
        <pc:chgData name="Katie Markham" userId="64584b50-3468-4f2a-bc1b-4e3aff52c433" providerId="ADAL" clId="{7F1425E6-3256-4268-9964-474FE21FAFB5}" dt="2020-04-16T10:15:22.165" v="4" actId="20577"/>
        <pc:sldMkLst>
          <pc:docMk/>
          <pc:sldMk cId="2858828239" sldId="260"/>
        </pc:sldMkLst>
        <pc:spChg chg="mod">
          <ac:chgData name="Katie Markham" userId="64584b50-3468-4f2a-bc1b-4e3aff52c433" providerId="ADAL" clId="{7F1425E6-3256-4268-9964-474FE21FAFB5}" dt="2020-04-16T10:15:22.165" v="4" actId="20577"/>
          <ac:spMkLst>
            <pc:docMk/>
            <pc:sldMk cId="2858828239" sldId="260"/>
            <ac:spMk id="7" creationId="{6B50E19F-FC67-417B-892E-42003C2D65F1}"/>
          </ac:spMkLst>
        </pc:spChg>
      </pc:sldChg>
      <pc:sldChg chg="addSp delSp modSp add del">
        <pc:chgData name="Katie Markham" userId="64584b50-3468-4f2a-bc1b-4e3aff52c433" providerId="ADAL" clId="{7F1425E6-3256-4268-9964-474FE21FAFB5}" dt="2020-04-17T07:36:11.475" v="5800" actId="313"/>
        <pc:sldMkLst>
          <pc:docMk/>
          <pc:sldMk cId="4152340278" sldId="262"/>
        </pc:sldMkLst>
        <pc:spChg chg="mod">
          <ac:chgData name="Katie Markham" userId="64584b50-3468-4f2a-bc1b-4e3aff52c433" providerId="ADAL" clId="{7F1425E6-3256-4268-9964-474FE21FAFB5}" dt="2020-04-17T07:36:11.475" v="5800" actId="313"/>
          <ac:spMkLst>
            <pc:docMk/>
            <pc:sldMk cId="4152340278" sldId="262"/>
            <ac:spMk id="2" creationId="{67A2B5AA-BEE4-4542-A5AA-463EAD37C220}"/>
          </ac:spMkLst>
        </pc:spChg>
        <pc:spChg chg="add del mod">
          <ac:chgData name="Katie Markham" userId="64584b50-3468-4f2a-bc1b-4e3aff52c433" providerId="ADAL" clId="{7F1425E6-3256-4268-9964-474FE21FAFB5}" dt="2020-04-16T10:44:03.066" v="963" actId="255"/>
          <ac:spMkLst>
            <pc:docMk/>
            <pc:sldMk cId="4152340278" sldId="262"/>
            <ac:spMk id="5" creationId="{D283E9C7-F5D4-4F94-AA27-63D3A6D7FD03}"/>
          </ac:spMkLst>
        </pc:spChg>
        <pc:spChg chg="mod">
          <ac:chgData name="Katie Markham" userId="64584b50-3468-4f2a-bc1b-4e3aff52c433" providerId="ADAL" clId="{7F1425E6-3256-4268-9964-474FE21FAFB5}" dt="2020-04-16T10:44:13.811" v="966" actId="14100"/>
          <ac:spMkLst>
            <pc:docMk/>
            <pc:sldMk cId="4152340278" sldId="262"/>
            <ac:spMk id="6" creationId="{DDA1AE73-09AD-478D-B686-16AB2D3AAADA}"/>
          </ac:spMkLst>
        </pc:spChg>
        <pc:picChg chg="add mod">
          <ac:chgData name="Katie Markham" userId="64584b50-3468-4f2a-bc1b-4e3aff52c433" providerId="ADAL" clId="{7F1425E6-3256-4268-9964-474FE21FAFB5}" dt="2020-04-16T10:44:20.694" v="969" actId="14100"/>
          <ac:picMkLst>
            <pc:docMk/>
            <pc:sldMk cId="4152340278" sldId="262"/>
            <ac:picMk id="3" creationId="{201435B7-17CD-4356-82C0-639C99A4F239}"/>
          </ac:picMkLst>
        </pc:picChg>
        <pc:picChg chg="add mod">
          <ac:chgData name="Katie Markham" userId="64584b50-3468-4f2a-bc1b-4e3aff52c433" providerId="ADAL" clId="{7F1425E6-3256-4268-9964-474FE21FAFB5}" dt="2020-04-16T10:47:05.220" v="976" actId="1076"/>
          <ac:picMkLst>
            <pc:docMk/>
            <pc:sldMk cId="4152340278" sldId="262"/>
            <ac:picMk id="4" creationId="{33AA0F65-94EB-4392-AD93-9BB9C5CF212B}"/>
          </ac:picMkLst>
        </pc:picChg>
        <pc:picChg chg="add mod">
          <ac:chgData name="Katie Markham" userId="64584b50-3468-4f2a-bc1b-4e3aff52c433" providerId="ADAL" clId="{7F1425E6-3256-4268-9964-474FE21FAFB5}" dt="2020-04-16T10:47:03.236" v="975" actId="1076"/>
          <ac:picMkLst>
            <pc:docMk/>
            <pc:sldMk cId="4152340278" sldId="262"/>
            <ac:picMk id="7" creationId="{C7F3CEF9-5909-42C9-8AE4-DA2F0A021894}"/>
          </ac:picMkLst>
        </pc:picChg>
      </pc:sldChg>
      <pc:sldChg chg="addSp delSp modSp add ord">
        <pc:chgData name="Katie Markham" userId="64584b50-3468-4f2a-bc1b-4e3aff52c433" providerId="ADAL" clId="{7F1425E6-3256-4268-9964-474FE21FAFB5}" dt="2020-04-17T07:34:17.870" v="5725" actId="1076"/>
        <pc:sldMkLst>
          <pc:docMk/>
          <pc:sldMk cId="1709212480" sldId="263"/>
        </pc:sldMkLst>
        <pc:spChg chg="mod">
          <ac:chgData name="Katie Markham" userId="64584b50-3468-4f2a-bc1b-4e3aff52c433" providerId="ADAL" clId="{7F1425E6-3256-4268-9964-474FE21FAFB5}" dt="2020-04-16T10:47:25.689" v="992" actId="20577"/>
          <ac:spMkLst>
            <pc:docMk/>
            <pc:sldMk cId="1709212480" sldId="263"/>
            <ac:spMk id="2" creationId="{5860D319-E060-4D04-A2C6-5FA4A39612BA}"/>
          </ac:spMkLst>
        </pc:spChg>
        <pc:spChg chg="mod">
          <ac:chgData name="Katie Markham" userId="64584b50-3468-4f2a-bc1b-4e3aff52c433" providerId="ADAL" clId="{7F1425E6-3256-4268-9964-474FE21FAFB5}" dt="2020-04-17T07:30:40.584" v="5674" actId="14100"/>
          <ac:spMkLst>
            <pc:docMk/>
            <pc:sldMk cId="1709212480" sldId="263"/>
            <ac:spMk id="3" creationId="{522CA440-9823-4229-873E-E255492FDEBA}"/>
          </ac:spMkLst>
        </pc:spChg>
        <pc:spChg chg="mod">
          <ac:chgData name="Katie Markham" userId="64584b50-3468-4f2a-bc1b-4e3aff52c433" providerId="ADAL" clId="{7F1425E6-3256-4268-9964-474FE21FAFB5}" dt="2020-04-17T07:30:51.639" v="5676" actId="14100"/>
          <ac:spMkLst>
            <pc:docMk/>
            <pc:sldMk cId="1709212480" sldId="263"/>
            <ac:spMk id="4" creationId="{937F35C3-8342-4759-AEAE-9857CD954CD2}"/>
          </ac:spMkLst>
        </pc:spChg>
        <pc:spChg chg="del mod">
          <ac:chgData name="Katie Markham" userId="64584b50-3468-4f2a-bc1b-4e3aff52c433" providerId="ADAL" clId="{7F1425E6-3256-4268-9964-474FE21FAFB5}" dt="2020-04-16T10:57:34.903" v="1672" actId="478"/>
          <ac:spMkLst>
            <pc:docMk/>
            <pc:sldMk cId="1709212480" sldId="263"/>
            <ac:spMk id="5" creationId="{2F8E44BF-4CEB-49AD-89E3-F024365CE5EB}"/>
          </ac:spMkLst>
        </pc:spChg>
        <pc:spChg chg="mod">
          <ac:chgData name="Katie Markham" userId="64584b50-3468-4f2a-bc1b-4e3aff52c433" providerId="ADAL" clId="{7F1425E6-3256-4268-9964-474FE21FAFB5}" dt="2020-04-17T07:32:49.864" v="5701" actId="14100"/>
          <ac:spMkLst>
            <pc:docMk/>
            <pc:sldMk cId="1709212480" sldId="263"/>
            <ac:spMk id="6" creationId="{8EEA985D-BFBF-4DC0-A70A-95B77F71CD53}"/>
          </ac:spMkLst>
        </pc:spChg>
        <pc:spChg chg="mod">
          <ac:chgData name="Katie Markham" userId="64584b50-3468-4f2a-bc1b-4e3aff52c433" providerId="ADAL" clId="{7F1425E6-3256-4268-9964-474FE21FAFB5}" dt="2020-04-17T07:33:46.218" v="5714" actId="14100"/>
          <ac:spMkLst>
            <pc:docMk/>
            <pc:sldMk cId="1709212480" sldId="263"/>
            <ac:spMk id="7" creationId="{D480ECAB-9AF3-45EF-9B5F-3EFCCE75A34C}"/>
          </ac:spMkLst>
        </pc:spChg>
        <pc:spChg chg="add del mod">
          <ac:chgData name="Katie Markham" userId="64584b50-3468-4f2a-bc1b-4e3aff52c433" providerId="ADAL" clId="{7F1425E6-3256-4268-9964-474FE21FAFB5}" dt="2020-04-16T11:15:04.262" v="3772" actId="478"/>
          <ac:spMkLst>
            <pc:docMk/>
            <pc:sldMk cId="1709212480" sldId="263"/>
            <ac:spMk id="10" creationId="{36BEB7AE-98AF-4767-8E54-B486A7912A9F}"/>
          </ac:spMkLst>
        </pc:spChg>
        <pc:spChg chg="mod">
          <ac:chgData name="Katie Markham" userId="64584b50-3468-4f2a-bc1b-4e3aff52c433" providerId="ADAL" clId="{7F1425E6-3256-4268-9964-474FE21FAFB5}" dt="2020-04-17T07:33:41.373" v="5712" actId="14100"/>
          <ac:spMkLst>
            <pc:docMk/>
            <pc:sldMk cId="1709212480" sldId="263"/>
            <ac:spMk id="11" creationId="{96492940-E952-4E6A-A907-BCE70D206101}"/>
          </ac:spMkLst>
        </pc:spChg>
        <pc:spChg chg="add mod">
          <ac:chgData name="Katie Markham" userId="64584b50-3468-4f2a-bc1b-4e3aff52c433" providerId="ADAL" clId="{7F1425E6-3256-4268-9964-474FE21FAFB5}" dt="2020-04-17T07:32:45.314" v="5699" actId="1076"/>
          <ac:spMkLst>
            <pc:docMk/>
            <pc:sldMk cId="1709212480" sldId="263"/>
            <ac:spMk id="12" creationId="{0E075D15-24AC-4C79-83A2-47814F9CC00A}"/>
          </ac:spMkLst>
        </pc:spChg>
        <pc:spChg chg="add mod">
          <ac:chgData name="Katie Markham" userId="64584b50-3468-4f2a-bc1b-4e3aff52c433" providerId="ADAL" clId="{7F1425E6-3256-4268-9964-474FE21FAFB5}" dt="2020-04-17T07:34:15.866" v="5724" actId="1076"/>
          <ac:spMkLst>
            <pc:docMk/>
            <pc:sldMk cId="1709212480" sldId="263"/>
            <ac:spMk id="14" creationId="{AAB3A6BA-2966-48FE-8F61-3BBF8B3D1EBE}"/>
          </ac:spMkLst>
        </pc:spChg>
        <pc:spChg chg="add mod">
          <ac:chgData name="Katie Markham" userId="64584b50-3468-4f2a-bc1b-4e3aff52c433" providerId="ADAL" clId="{7F1425E6-3256-4268-9964-474FE21FAFB5}" dt="2020-04-17T07:34:17.870" v="5725" actId="1076"/>
          <ac:spMkLst>
            <pc:docMk/>
            <pc:sldMk cId="1709212480" sldId="263"/>
            <ac:spMk id="15" creationId="{D53B7C35-B1CB-42AB-AA06-86BAC3485024}"/>
          </ac:spMkLst>
        </pc:spChg>
        <pc:picChg chg="add del mod">
          <ac:chgData name="Katie Markham" userId="64584b50-3468-4f2a-bc1b-4e3aff52c433" providerId="ADAL" clId="{7F1425E6-3256-4268-9964-474FE21FAFB5}" dt="2020-04-17T07:31:18.154" v="5682"/>
          <ac:picMkLst>
            <pc:docMk/>
            <pc:sldMk cId="1709212480" sldId="263"/>
            <ac:picMk id="5" creationId="{E30D4D3B-7040-4FFC-B2B4-0071BC7D8F36}"/>
          </ac:picMkLst>
        </pc:picChg>
        <pc:picChg chg="add del mod">
          <ac:chgData name="Katie Markham" userId="64584b50-3468-4f2a-bc1b-4e3aff52c433" providerId="ADAL" clId="{7F1425E6-3256-4268-9964-474FE21FAFB5}" dt="2020-04-17T07:31:27.802" v="5685"/>
          <ac:picMkLst>
            <pc:docMk/>
            <pc:sldMk cId="1709212480" sldId="263"/>
            <ac:picMk id="13" creationId="{A7BA9032-185A-47EA-A33D-0FC27DD0187F}"/>
          </ac:picMkLst>
        </pc:picChg>
        <pc:picChg chg="mod">
          <ac:chgData name="Katie Markham" userId="64584b50-3468-4f2a-bc1b-4e3aff52c433" providerId="ADAL" clId="{7F1425E6-3256-4268-9964-474FE21FAFB5}" dt="2020-04-17T07:34:06.895" v="5720" actId="1076"/>
          <ac:picMkLst>
            <pc:docMk/>
            <pc:sldMk cId="1709212480" sldId="263"/>
            <ac:picMk id="2050" creationId="{2E712555-5346-4042-A9E0-183D74022397}"/>
          </ac:picMkLst>
        </pc:picChg>
      </pc:sldChg>
      <pc:sldChg chg="addSp delSp modSp add">
        <pc:chgData name="Katie Markham" userId="64584b50-3468-4f2a-bc1b-4e3aff52c433" providerId="ADAL" clId="{7F1425E6-3256-4268-9964-474FE21FAFB5}" dt="2020-04-17T09:58:45.886" v="8971" actId="1076"/>
        <pc:sldMkLst>
          <pc:docMk/>
          <pc:sldMk cId="2498441551" sldId="264"/>
        </pc:sldMkLst>
        <pc:spChg chg="mod">
          <ac:chgData name="Katie Markham" userId="64584b50-3468-4f2a-bc1b-4e3aff52c433" providerId="ADAL" clId="{7F1425E6-3256-4268-9964-474FE21FAFB5}" dt="2020-04-17T07:48:32.338" v="6977" actId="20577"/>
          <ac:spMkLst>
            <pc:docMk/>
            <pc:sldMk cId="2498441551" sldId="264"/>
            <ac:spMk id="2" creationId="{5860D319-E060-4D04-A2C6-5FA4A39612BA}"/>
          </ac:spMkLst>
        </pc:spChg>
        <pc:spChg chg="del mod">
          <ac:chgData name="Katie Markham" userId="64584b50-3468-4f2a-bc1b-4e3aff52c433" providerId="ADAL" clId="{7F1425E6-3256-4268-9964-474FE21FAFB5}" dt="2020-04-17T07:34:23.831" v="5726" actId="478"/>
          <ac:spMkLst>
            <pc:docMk/>
            <pc:sldMk cId="2498441551" sldId="264"/>
            <ac:spMk id="3" creationId="{522CA440-9823-4229-873E-E255492FDEBA}"/>
          </ac:spMkLst>
        </pc:spChg>
        <pc:spChg chg="del mod">
          <ac:chgData name="Katie Markham" userId="64584b50-3468-4f2a-bc1b-4e3aff52c433" providerId="ADAL" clId="{7F1425E6-3256-4268-9964-474FE21FAFB5}" dt="2020-04-17T07:33:15.093" v="5706" actId="478"/>
          <ac:spMkLst>
            <pc:docMk/>
            <pc:sldMk cId="2498441551" sldId="264"/>
            <ac:spMk id="4" creationId="{937F35C3-8342-4759-AEAE-9857CD954CD2}"/>
          </ac:spMkLst>
        </pc:spChg>
        <pc:spChg chg="add mod">
          <ac:chgData name="Katie Markham" userId="64584b50-3468-4f2a-bc1b-4e3aff52c433" providerId="ADAL" clId="{7F1425E6-3256-4268-9964-474FE21FAFB5}" dt="2020-04-17T09:57:10.182" v="8945" actId="14100"/>
          <ac:spMkLst>
            <pc:docMk/>
            <pc:sldMk cId="2498441551" sldId="264"/>
            <ac:spMk id="5" creationId="{3DFFF349-969E-4F40-8544-47AE01219AC6}"/>
          </ac:spMkLst>
        </pc:spChg>
        <pc:spChg chg="mod">
          <ac:chgData name="Katie Markham" userId="64584b50-3468-4f2a-bc1b-4e3aff52c433" providerId="ADAL" clId="{7F1425E6-3256-4268-9964-474FE21FAFB5}" dt="2020-04-17T09:58:30.307" v="8965" actId="14100"/>
          <ac:spMkLst>
            <pc:docMk/>
            <pc:sldMk cId="2498441551" sldId="264"/>
            <ac:spMk id="6" creationId="{8EEA985D-BFBF-4DC0-A70A-95B77F71CD53}"/>
          </ac:spMkLst>
        </pc:spChg>
        <pc:spChg chg="del mod">
          <ac:chgData name="Katie Markham" userId="64584b50-3468-4f2a-bc1b-4e3aff52c433" providerId="ADAL" clId="{7F1425E6-3256-4268-9964-474FE21FAFB5}" dt="2020-04-17T07:23:08.144" v="4974" actId="478"/>
          <ac:spMkLst>
            <pc:docMk/>
            <pc:sldMk cId="2498441551" sldId="264"/>
            <ac:spMk id="7" creationId="{D480ECAB-9AF3-45EF-9B5F-3EFCCE75A34C}"/>
          </ac:spMkLst>
        </pc:spChg>
        <pc:spChg chg="add mod">
          <ac:chgData name="Katie Markham" userId="64584b50-3468-4f2a-bc1b-4e3aff52c433" providerId="ADAL" clId="{7F1425E6-3256-4268-9964-474FE21FAFB5}" dt="2020-04-17T09:56:24.703" v="8934" actId="14100"/>
          <ac:spMkLst>
            <pc:docMk/>
            <pc:sldMk cId="2498441551" sldId="264"/>
            <ac:spMk id="8" creationId="{21F08336-C157-421D-801E-798503D12D29}"/>
          </ac:spMkLst>
        </pc:spChg>
        <pc:spChg chg="add mod">
          <ac:chgData name="Katie Markham" userId="64584b50-3468-4f2a-bc1b-4e3aff52c433" providerId="ADAL" clId="{7F1425E6-3256-4268-9964-474FE21FAFB5}" dt="2020-04-17T09:57:18.137" v="8947" actId="14100"/>
          <ac:spMkLst>
            <pc:docMk/>
            <pc:sldMk cId="2498441551" sldId="264"/>
            <ac:spMk id="9" creationId="{176DC8B2-621C-434C-A4F7-803088740A16}"/>
          </ac:spMkLst>
        </pc:spChg>
        <pc:spChg chg="add mod">
          <ac:chgData name="Katie Markham" userId="64584b50-3468-4f2a-bc1b-4e3aff52c433" providerId="ADAL" clId="{7F1425E6-3256-4268-9964-474FE21FAFB5}" dt="2020-04-17T09:56:19.677" v="8933" actId="1076"/>
          <ac:spMkLst>
            <pc:docMk/>
            <pc:sldMk cId="2498441551" sldId="264"/>
            <ac:spMk id="10" creationId="{021D9A30-3D05-4521-9E9A-8B7D73D5151A}"/>
          </ac:spMkLst>
        </pc:spChg>
        <pc:spChg chg="del">
          <ac:chgData name="Katie Markham" userId="64584b50-3468-4f2a-bc1b-4e3aff52c433" providerId="ADAL" clId="{7F1425E6-3256-4268-9964-474FE21FAFB5}" dt="2020-04-17T07:19:03.697" v="4554" actId="478"/>
          <ac:spMkLst>
            <pc:docMk/>
            <pc:sldMk cId="2498441551" sldId="264"/>
            <ac:spMk id="11" creationId="{96492940-E952-4E6A-A907-BCE70D206101}"/>
          </ac:spMkLst>
        </pc:spChg>
        <pc:spChg chg="mod">
          <ac:chgData name="Katie Markham" userId="64584b50-3468-4f2a-bc1b-4e3aff52c433" providerId="ADAL" clId="{7F1425E6-3256-4268-9964-474FE21FAFB5}" dt="2020-04-17T09:46:32.177" v="7950" actId="14100"/>
          <ac:spMkLst>
            <pc:docMk/>
            <pc:sldMk cId="2498441551" sldId="264"/>
            <ac:spMk id="12" creationId="{0E075D15-24AC-4C79-83A2-47814F9CC00A}"/>
          </ac:spMkLst>
        </pc:spChg>
        <pc:spChg chg="add mod">
          <ac:chgData name="Katie Markham" userId="64584b50-3468-4f2a-bc1b-4e3aff52c433" providerId="ADAL" clId="{7F1425E6-3256-4268-9964-474FE21FAFB5}" dt="2020-04-17T09:57:47.419" v="8954" actId="1076"/>
          <ac:spMkLst>
            <pc:docMk/>
            <pc:sldMk cId="2498441551" sldId="264"/>
            <ac:spMk id="13" creationId="{8DF09BFB-3C6A-495D-8933-EF4EB88C964F}"/>
          </ac:spMkLst>
        </pc:spChg>
        <pc:spChg chg="add mod">
          <ac:chgData name="Katie Markham" userId="64584b50-3468-4f2a-bc1b-4e3aff52c433" providerId="ADAL" clId="{7F1425E6-3256-4268-9964-474FE21FAFB5}" dt="2020-04-17T09:58:37.568" v="8968" actId="14100"/>
          <ac:spMkLst>
            <pc:docMk/>
            <pc:sldMk cId="2498441551" sldId="264"/>
            <ac:spMk id="17" creationId="{43009477-25BA-4565-A78A-CB00B2474E31}"/>
          </ac:spMkLst>
        </pc:spChg>
        <pc:spChg chg="add mod">
          <ac:chgData name="Katie Markham" userId="64584b50-3468-4f2a-bc1b-4e3aff52c433" providerId="ADAL" clId="{7F1425E6-3256-4268-9964-474FE21FAFB5}" dt="2020-04-17T09:58:42.284" v="8970" actId="1076"/>
          <ac:spMkLst>
            <pc:docMk/>
            <pc:sldMk cId="2498441551" sldId="264"/>
            <ac:spMk id="18" creationId="{2CCE1224-2C0D-4A28-B96D-9834660AFCB0}"/>
          </ac:spMkLst>
        </pc:spChg>
        <pc:spChg chg="add mod">
          <ac:chgData name="Katie Markham" userId="64584b50-3468-4f2a-bc1b-4e3aff52c433" providerId="ADAL" clId="{7F1425E6-3256-4268-9964-474FE21FAFB5}" dt="2020-04-17T09:58:45.886" v="8971" actId="1076"/>
          <ac:spMkLst>
            <pc:docMk/>
            <pc:sldMk cId="2498441551" sldId="264"/>
            <ac:spMk id="20" creationId="{D0B3E7A1-C9AA-4ED1-A51C-65A8DD604746}"/>
          </ac:spMkLst>
        </pc:spChg>
        <pc:spChg chg="add mod">
          <ac:chgData name="Katie Markham" userId="64584b50-3468-4f2a-bc1b-4e3aff52c433" providerId="ADAL" clId="{7F1425E6-3256-4268-9964-474FE21FAFB5}" dt="2020-04-17T09:58:14.962" v="8962" actId="313"/>
          <ac:spMkLst>
            <pc:docMk/>
            <pc:sldMk cId="2498441551" sldId="264"/>
            <ac:spMk id="21" creationId="{AA12581F-576F-4F2E-9401-05DBCC1A1411}"/>
          </ac:spMkLst>
        </pc:spChg>
        <pc:picChg chg="del">
          <ac:chgData name="Katie Markham" userId="64584b50-3468-4f2a-bc1b-4e3aff52c433" providerId="ADAL" clId="{7F1425E6-3256-4268-9964-474FE21FAFB5}" dt="2020-04-17T07:23:01.756" v="4972" actId="478"/>
          <ac:picMkLst>
            <pc:docMk/>
            <pc:sldMk cId="2498441551" sldId="264"/>
            <ac:picMk id="2050" creationId="{2E712555-5346-4042-A9E0-183D74022397}"/>
          </ac:picMkLst>
        </pc:picChg>
        <pc:cxnChg chg="add mod">
          <ac:chgData name="Katie Markham" userId="64584b50-3468-4f2a-bc1b-4e3aff52c433" providerId="ADAL" clId="{7F1425E6-3256-4268-9964-474FE21FAFB5}" dt="2020-04-17T09:58:40.101" v="8969" actId="1076"/>
          <ac:cxnSpMkLst>
            <pc:docMk/>
            <pc:sldMk cId="2498441551" sldId="264"/>
            <ac:cxnSpMk id="15" creationId="{C7DAEC76-BEC8-4F8B-AF8D-2AE3FADF1FC0}"/>
          </ac:cxnSpMkLst>
        </pc:cxnChg>
      </pc:sldChg>
      <pc:sldChg chg="addSp delSp modSp add ord">
        <pc:chgData name="Katie Markham" userId="64584b50-3468-4f2a-bc1b-4e3aff52c433" providerId="ADAL" clId="{7F1425E6-3256-4268-9964-474FE21FAFB5}" dt="2020-05-04T09:58:50.144" v="11773" actId="14100"/>
        <pc:sldMkLst>
          <pc:docMk/>
          <pc:sldMk cId="4119222230" sldId="265"/>
        </pc:sldMkLst>
        <pc:spChg chg="mod">
          <ac:chgData name="Katie Markham" userId="64584b50-3468-4f2a-bc1b-4e3aff52c433" providerId="ADAL" clId="{7F1425E6-3256-4268-9964-474FE21FAFB5}" dt="2020-04-17T10:07:50.128" v="9008" actId="20577"/>
          <ac:spMkLst>
            <pc:docMk/>
            <pc:sldMk cId="4119222230" sldId="265"/>
            <ac:spMk id="2" creationId="{5860D319-E060-4D04-A2C6-5FA4A39612BA}"/>
          </ac:spMkLst>
        </pc:spChg>
        <pc:spChg chg="mod">
          <ac:chgData name="Katie Markham" userId="64584b50-3468-4f2a-bc1b-4e3aff52c433" providerId="ADAL" clId="{7F1425E6-3256-4268-9964-474FE21FAFB5}" dt="2020-04-17T10:11:27.806" v="9411" actId="20577"/>
          <ac:spMkLst>
            <pc:docMk/>
            <pc:sldMk cId="4119222230" sldId="265"/>
            <ac:spMk id="4" creationId="{937F35C3-8342-4759-AEAE-9857CD954CD2}"/>
          </ac:spMkLst>
        </pc:spChg>
        <pc:spChg chg="add mod">
          <ac:chgData name="Katie Markham" userId="64584b50-3468-4f2a-bc1b-4e3aff52c433" providerId="ADAL" clId="{7F1425E6-3256-4268-9964-474FE21FAFB5}" dt="2020-05-04T09:57:26.859" v="11766" actId="14100"/>
          <ac:spMkLst>
            <pc:docMk/>
            <pc:sldMk cId="4119222230" sldId="265"/>
            <ac:spMk id="5" creationId="{FFCF2565-6FA8-4FE9-BB52-64E71C39B055}"/>
          </ac:spMkLst>
        </pc:spChg>
        <pc:spChg chg="mod">
          <ac:chgData name="Katie Markham" userId="64584b50-3468-4f2a-bc1b-4e3aff52c433" providerId="ADAL" clId="{7F1425E6-3256-4268-9964-474FE21FAFB5}" dt="2020-04-17T10:24:22.078" v="11125" actId="20577"/>
          <ac:spMkLst>
            <pc:docMk/>
            <pc:sldMk cId="4119222230" sldId="265"/>
            <ac:spMk id="6" creationId="{8EEA985D-BFBF-4DC0-A70A-95B77F71CD53}"/>
          </ac:spMkLst>
        </pc:spChg>
        <pc:spChg chg="del">
          <ac:chgData name="Katie Markham" userId="64584b50-3468-4f2a-bc1b-4e3aff52c433" providerId="ADAL" clId="{7F1425E6-3256-4268-9964-474FE21FAFB5}" dt="2020-04-17T10:11:55.265" v="9415" actId="478"/>
          <ac:spMkLst>
            <pc:docMk/>
            <pc:sldMk cId="4119222230" sldId="265"/>
            <ac:spMk id="7" creationId="{D480ECAB-9AF3-45EF-9B5F-3EFCCE75A34C}"/>
          </ac:spMkLst>
        </pc:spChg>
        <pc:spChg chg="del mod">
          <ac:chgData name="Katie Markham" userId="64584b50-3468-4f2a-bc1b-4e3aff52c433" providerId="ADAL" clId="{7F1425E6-3256-4268-9964-474FE21FAFB5}" dt="2020-04-17T10:11:56.904" v="9416" actId="478"/>
          <ac:spMkLst>
            <pc:docMk/>
            <pc:sldMk cId="4119222230" sldId="265"/>
            <ac:spMk id="11" creationId="{96492940-E952-4E6A-A907-BCE70D206101}"/>
          </ac:spMkLst>
        </pc:spChg>
        <pc:spChg chg="mod">
          <ac:chgData name="Katie Markham" userId="64584b50-3468-4f2a-bc1b-4e3aff52c433" providerId="ADAL" clId="{7F1425E6-3256-4268-9964-474FE21FAFB5}" dt="2020-04-17T10:12:33.997" v="9459" actId="1076"/>
          <ac:spMkLst>
            <pc:docMk/>
            <pc:sldMk cId="4119222230" sldId="265"/>
            <ac:spMk id="12" creationId="{0E075D15-24AC-4C79-83A2-47814F9CC00A}"/>
          </ac:spMkLst>
        </pc:spChg>
        <pc:spChg chg="del">
          <ac:chgData name="Katie Markham" userId="64584b50-3468-4f2a-bc1b-4e3aff52c433" providerId="ADAL" clId="{7F1425E6-3256-4268-9964-474FE21FAFB5}" dt="2020-04-17T10:21:40.830" v="10874" actId="478"/>
          <ac:spMkLst>
            <pc:docMk/>
            <pc:sldMk cId="4119222230" sldId="265"/>
            <ac:spMk id="14" creationId="{AAB3A6BA-2966-48FE-8F61-3BBF8B3D1EBE}"/>
          </ac:spMkLst>
        </pc:spChg>
        <pc:spChg chg="mod">
          <ac:chgData name="Katie Markham" userId="64584b50-3468-4f2a-bc1b-4e3aff52c433" providerId="ADAL" clId="{7F1425E6-3256-4268-9964-474FE21FAFB5}" dt="2020-05-04T09:56:45.058" v="11757" actId="14100"/>
          <ac:spMkLst>
            <pc:docMk/>
            <pc:sldMk cId="4119222230" sldId="265"/>
            <ac:spMk id="15" creationId="{D53B7C35-B1CB-42AB-AA06-86BAC3485024}"/>
          </ac:spMkLst>
        </pc:spChg>
        <pc:picChg chg="add mod modCrop">
          <ac:chgData name="Katie Markham" userId="64584b50-3468-4f2a-bc1b-4e3aff52c433" providerId="ADAL" clId="{7F1425E6-3256-4268-9964-474FE21FAFB5}" dt="2020-05-04T09:58:50.144" v="11773" actId="14100"/>
          <ac:picMkLst>
            <pc:docMk/>
            <pc:sldMk cId="4119222230" sldId="265"/>
            <ac:picMk id="7" creationId="{02C9420C-968E-40E5-9C80-56B5B83CDB0F}"/>
          </ac:picMkLst>
        </pc:picChg>
        <pc:picChg chg="del">
          <ac:chgData name="Katie Markham" userId="64584b50-3468-4f2a-bc1b-4e3aff52c433" providerId="ADAL" clId="{7F1425E6-3256-4268-9964-474FE21FAFB5}" dt="2020-04-17T10:11:53.435" v="9414" actId="478"/>
          <ac:picMkLst>
            <pc:docMk/>
            <pc:sldMk cId="4119222230" sldId="265"/>
            <ac:picMk id="2050" creationId="{2E712555-5346-4042-A9E0-183D74022397}"/>
          </ac:picMkLst>
        </pc:picChg>
      </pc:sldChg>
      <pc:sldChg chg="addSp delSp modSp add">
        <pc:chgData name="Katie Markham" userId="64584b50-3468-4f2a-bc1b-4e3aff52c433" providerId="ADAL" clId="{7F1425E6-3256-4268-9964-474FE21FAFB5}" dt="2020-05-04T11:18:38.693" v="15400" actId="313"/>
        <pc:sldMkLst>
          <pc:docMk/>
          <pc:sldMk cId="3116086869" sldId="266"/>
        </pc:sldMkLst>
        <pc:spChg chg="mod">
          <ac:chgData name="Katie Markham" userId="64584b50-3468-4f2a-bc1b-4e3aff52c433" providerId="ADAL" clId="{7F1425E6-3256-4268-9964-474FE21FAFB5}" dt="2020-05-04T11:01:29.633" v="13467" actId="313"/>
          <ac:spMkLst>
            <pc:docMk/>
            <pc:sldMk cId="3116086869" sldId="266"/>
            <ac:spMk id="2" creationId="{5860D319-E060-4D04-A2C6-5FA4A39612BA}"/>
          </ac:spMkLst>
        </pc:spChg>
        <pc:spChg chg="del">
          <ac:chgData name="Katie Markham" userId="64584b50-3468-4f2a-bc1b-4e3aff52c433" providerId="ADAL" clId="{7F1425E6-3256-4268-9964-474FE21FAFB5}" dt="2020-05-04T10:13:44.012" v="11806" actId="478"/>
          <ac:spMkLst>
            <pc:docMk/>
            <pc:sldMk cId="3116086869" sldId="266"/>
            <ac:spMk id="3" creationId="{522CA440-9823-4229-873E-E255492FDEBA}"/>
          </ac:spMkLst>
        </pc:spChg>
        <pc:spChg chg="del mod">
          <ac:chgData name="Katie Markham" userId="64584b50-3468-4f2a-bc1b-4e3aff52c433" providerId="ADAL" clId="{7F1425E6-3256-4268-9964-474FE21FAFB5}" dt="2020-05-04T10:13:42.785" v="11805" actId="478"/>
          <ac:spMkLst>
            <pc:docMk/>
            <pc:sldMk cId="3116086869" sldId="266"/>
            <ac:spMk id="4" creationId="{937F35C3-8342-4759-AEAE-9857CD954CD2}"/>
          </ac:spMkLst>
        </pc:spChg>
        <pc:spChg chg="mod">
          <ac:chgData name="Katie Markham" userId="64584b50-3468-4f2a-bc1b-4e3aff52c433" providerId="ADAL" clId="{7F1425E6-3256-4268-9964-474FE21FAFB5}" dt="2020-05-04T11:01:11.988" v="13430" actId="1076"/>
          <ac:spMkLst>
            <pc:docMk/>
            <pc:sldMk cId="3116086869" sldId="266"/>
            <ac:spMk id="5" creationId="{FFCF2565-6FA8-4FE9-BB52-64E71C39B055}"/>
          </ac:spMkLst>
        </pc:spChg>
        <pc:spChg chg="add del mod">
          <ac:chgData name="Katie Markham" userId="64584b50-3468-4f2a-bc1b-4e3aff52c433" providerId="ADAL" clId="{7F1425E6-3256-4268-9964-474FE21FAFB5}" dt="2020-05-04T10:45:55.382" v="12371" actId="14100"/>
          <ac:spMkLst>
            <pc:docMk/>
            <pc:sldMk cId="3116086869" sldId="266"/>
            <ac:spMk id="6" creationId="{8EEA985D-BFBF-4DC0-A70A-95B77F71CD53}"/>
          </ac:spMkLst>
        </pc:spChg>
        <pc:spChg chg="add mod">
          <ac:chgData name="Katie Markham" userId="64584b50-3468-4f2a-bc1b-4e3aff52c433" providerId="ADAL" clId="{7F1425E6-3256-4268-9964-474FE21FAFB5}" dt="2020-05-04T11:09:14.882" v="14564" actId="1076"/>
          <ac:spMkLst>
            <pc:docMk/>
            <pc:sldMk cId="3116086869" sldId="266"/>
            <ac:spMk id="9" creationId="{581E2C98-C045-40E8-9893-FA27E6B39EB3}"/>
          </ac:spMkLst>
        </pc:spChg>
        <pc:spChg chg="add mod">
          <ac:chgData name="Katie Markham" userId="64584b50-3468-4f2a-bc1b-4e3aff52c433" providerId="ADAL" clId="{7F1425E6-3256-4268-9964-474FE21FAFB5}" dt="2020-05-04T11:09:11.567" v="14563" actId="20577"/>
          <ac:spMkLst>
            <pc:docMk/>
            <pc:sldMk cId="3116086869" sldId="266"/>
            <ac:spMk id="10" creationId="{13B6DF68-EDE2-412B-A339-343F86A10977}"/>
          </ac:spMkLst>
        </pc:spChg>
        <pc:spChg chg="add mod">
          <ac:chgData name="Katie Markham" userId="64584b50-3468-4f2a-bc1b-4e3aff52c433" providerId="ADAL" clId="{7F1425E6-3256-4268-9964-474FE21FAFB5}" dt="2020-05-04T11:09:36.499" v="14605" actId="1076"/>
          <ac:spMkLst>
            <pc:docMk/>
            <pc:sldMk cId="3116086869" sldId="266"/>
            <ac:spMk id="11" creationId="{EF075F0C-4B46-46E0-AF96-9FF916B1646F}"/>
          </ac:spMkLst>
        </pc:spChg>
        <pc:spChg chg="add del mod">
          <ac:chgData name="Katie Markham" userId="64584b50-3468-4f2a-bc1b-4e3aff52c433" providerId="ADAL" clId="{7F1425E6-3256-4268-9964-474FE21FAFB5}" dt="2020-05-04T10:53:48.496" v="13415" actId="1076"/>
          <ac:spMkLst>
            <pc:docMk/>
            <pc:sldMk cId="3116086869" sldId="266"/>
            <ac:spMk id="12" creationId="{0E075D15-24AC-4C79-83A2-47814F9CC00A}"/>
          </ac:spMkLst>
        </pc:spChg>
        <pc:spChg chg="add mod">
          <ac:chgData name="Katie Markham" userId="64584b50-3468-4f2a-bc1b-4e3aff52c433" providerId="ADAL" clId="{7F1425E6-3256-4268-9964-474FE21FAFB5}" dt="2020-05-04T11:18:38.693" v="15400" actId="313"/>
          <ac:spMkLst>
            <pc:docMk/>
            <pc:sldMk cId="3116086869" sldId="266"/>
            <ac:spMk id="13" creationId="{25ED4687-17A1-4BF6-93F4-10EC0C179EEF}"/>
          </ac:spMkLst>
        </pc:spChg>
        <pc:spChg chg="mod">
          <ac:chgData name="Katie Markham" userId="64584b50-3468-4f2a-bc1b-4e3aff52c433" providerId="ADAL" clId="{7F1425E6-3256-4268-9964-474FE21FAFB5}" dt="2020-05-04T11:01:10.203" v="13429" actId="1076"/>
          <ac:spMkLst>
            <pc:docMk/>
            <pc:sldMk cId="3116086869" sldId="266"/>
            <ac:spMk id="15" creationId="{D53B7C35-B1CB-42AB-AA06-86BAC3485024}"/>
          </ac:spMkLst>
        </pc:spChg>
        <pc:picChg chg="del">
          <ac:chgData name="Katie Markham" userId="64584b50-3468-4f2a-bc1b-4e3aff52c433" providerId="ADAL" clId="{7F1425E6-3256-4268-9964-474FE21FAFB5}" dt="2020-05-04T10:13:18.425" v="11775" actId="478"/>
          <ac:picMkLst>
            <pc:docMk/>
            <pc:sldMk cId="3116086869" sldId="266"/>
            <ac:picMk id="7" creationId="{02C9420C-968E-40E5-9C80-56B5B83CDB0F}"/>
          </ac:picMkLst>
        </pc:picChg>
        <pc:picChg chg="add mod modCrop">
          <ac:chgData name="Katie Markham" userId="64584b50-3468-4f2a-bc1b-4e3aff52c433" providerId="ADAL" clId="{7F1425E6-3256-4268-9964-474FE21FAFB5}" dt="2020-05-04T11:09:07.738" v="14562" actId="1076"/>
          <ac:picMkLst>
            <pc:docMk/>
            <pc:sldMk cId="3116086869" sldId="266"/>
            <ac:picMk id="8" creationId="{AF1D6BCB-E3D7-4DA2-860C-38D62AEA5676}"/>
          </ac:picMkLst>
        </pc:picChg>
      </pc:sldChg>
      <pc:sldChg chg="addSp delSp modSp add">
        <pc:chgData name="Katie Markham" userId="64584b50-3468-4f2a-bc1b-4e3aff52c433" providerId="ADAL" clId="{7F1425E6-3256-4268-9964-474FE21FAFB5}" dt="2020-05-04T11:50:12.126" v="18904" actId="1076"/>
        <pc:sldMkLst>
          <pc:docMk/>
          <pc:sldMk cId="1583223909" sldId="267"/>
        </pc:sldMkLst>
        <pc:spChg chg="mod">
          <ac:chgData name="Katie Markham" userId="64584b50-3468-4f2a-bc1b-4e3aff52c433" providerId="ADAL" clId="{7F1425E6-3256-4268-9964-474FE21FAFB5}" dt="2020-05-04T11:34:46.237" v="17508" actId="20577"/>
          <ac:spMkLst>
            <pc:docMk/>
            <pc:sldMk cId="1583223909" sldId="267"/>
            <ac:spMk id="2" creationId="{5860D319-E060-4D04-A2C6-5FA4A39612BA}"/>
          </ac:spMkLst>
        </pc:spChg>
        <pc:spChg chg="add mod">
          <ac:chgData name="Katie Markham" userId="64584b50-3468-4f2a-bc1b-4e3aff52c433" providerId="ADAL" clId="{7F1425E6-3256-4268-9964-474FE21FAFB5}" dt="2020-05-04T11:48:15.205" v="18889" actId="14100"/>
          <ac:spMkLst>
            <pc:docMk/>
            <pc:sldMk cId="1583223909" sldId="267"/>
            <ac:spMk id="3" creationId="{B183F3E8-558E-4BEA-A4BE-143DABBDFA5D}"/>
          </ac:spMkLst>
        </pc:spChg>
        <pc:spChg chg="del">
          <ac:chgData name="Katie Markham" userId="64584b50-3468-4f2a-bc1b-4e3aff52c433" providerId="ADAL" clId="{7F1425E6-3256-4268-9964-474FE21FAFB5}" dt="2020-05-04T11:18:58.769" v="15406" actId="478"/>
          <ac:spMkLst>
            <pc:docMk/>
            <pc:sldMk cId="1583223909" sldId="267"/>
            <ac:spMk id="5" creationId="{FFCF2565-6FA8-4FE9-BB52-64E71C39B055}"/>
          </ac:spMkLst>
        </pc:spChg>
        <pc:spChg chg="mod">
          <ac:chgData name="Katie Markham" userId="64584b50-3468-4f2a-bc1b-4e3aff52c433" providerId="ADAL" clId="{7F1425E6-3256-4268-9964-474FE21FAFB5}" dt="2020-05-04T11:34:53.015" v="17509" actId="14100"/>
          <ac:spMkLst>
            <pc:docMk/>
            <pc:sldMk cId="1583223909" sldId="267"/>
            <ac:spMk id="6" creationId="{8EEA985D-BFBF-4DC0-A70A-95B77F71CD53}"/>
          </ac:spMkLst>
        </pc:spChg>
        <pc:spChg chg="mod">
          <ac:chgData name="Katie Markham" userId="64584b50-3468-4f2a-bc1b-4e3aff52c433" providerId="ADAL" clId="{7F1425E6-3256-4268-9964-474FE21FAFB5}" dt="2020-05-04T11:35:10.191" v="17514" actId="1076"/>
          <ac:spMkLst>
            <pc:docMk/>
            <pc:sldMk cId="1583223909" sldId="267"/>
            <ac:spMk id="9" creationId="{581E2C98-C045-40E8-9893-FA27E6B39EB3}"/>
          </ac:spMkLst>
        </pc:spChg>
        <pc:spChg chg="mod">
          <ac:chgData name="Katie Markham" userId="64584b50-3468-4f2a-bc1b-4e3aff52c433" providerId="ADAL" clId="{7F1425E6-3256-4268-9964-474FE21FAFB5}" dt="2020-05-04T11:35:06.241" v="17513" actId="14100"/>
          <ac:spMkLst>
            <pc:docMk/>
            <pc:sldMk cId="1583223909" sldId="267"/>
            <ac:spMk id="10" creationId="{13B6DF68-EDE2-412B-A339-343F86A10977}"/>
          </ac:spMkLst>
        </pc:spChg>
        <pc:spChg chg="del">
          <ac:chgData name="Katie Markham" userId="64584b50-3468-4f2a-bc1b-4e3aff52c433" providerId="ADAL" clId="{7F1425E6-3256-4268-9964-474FE21FAFB5}" dt="2020-05-04T11:18:55.115" v="15405" actId="478"/>
          <ac:spMkLst>
            <pc:docMk/>
            <pc:sldMk cId="1583223909" sldId="267"/>
            <ac:spMk id="11" creationId="{EF075F0C-4B46-46E0-AF96-9FF916B1646F}"/>
          </ac:spMkLst>
        </pc:spChg>
        <pc:spChg chg="del mod">
          <ac:chgData name="Katie Markham" userId="64584b50-3468-4f2a-bc1b-4e3aff52c433" providerId="ADAL" clId="{7F1425E6-3256-4268-9964-474FE21FAFB5}" dt="2020-05-04T11:19:32.599" v="15475" actId="478"/>
          <ac:spMkLst>
            <pc:docMk/>
            <pc:sldMk cId="1583223909" sldId="267"/>
            <ac:spMk id="12" creationId="{0E075D15-24AC-4C79-83A2-47814F9CC00A}"/>
          </ac:spMkLst>
        </pc:spChg>
        <pc:spChg chg="del mod">
          <ac:chgData name="Katie Markham" userId="64584b50-3468-4f2a-bc1b-4e3aff52c433" providerId="ADAL" clId="{7F1425E6-3256-4268-9964-474FE21FAFB5}" dt="2020-05-04T11:18:52.626" v="15403" actId="478"/>
          <ac:spMkLst>
            <pc:docMk/>
            <pc:sldMk cId="1583223909" sldId="267"/>
            <ac:spMk id="13" creationId="{25ED4687-17A1-4BF6-93F4-10EC0C179EEF}"/>
          </ac:spMkLst>
        </pc:spChg>
        <pc:spChg chg="del">
          <ac:chgData name="Katie Markham" userId="64584b50-3468-4f2a-bc1b-4e3aff52c433" providerId="ADAL" clId="{7F1425E6-3256-4268-9964-474FE21FAFB5}" dt="2020-05-04T11:19:05.952" v="15407" actId="478"/>
          <ac:spMkLst>
            <pc:docMk/>
            <pc:sldMk cId="1583223909" sldId="267"/>
            <ac:spMk id="15" creationId="{D53B7C35-B1CB-42AB-AA06-86BAC3485024}"/>
          </ac:spMkLst>
        </pc:spChg>
        <pc:picChg chg="add mod modCrop">
          <ac:chgData name="Katie Markham" userId="64584b50-3468-4f2a-bc1b-4e3aff52c433" providerId="ADAL" clId="{7F1425E6-3256-4268-9964-474FE21FAFB5}" dt="2020-05-04T11:50:12.126" v="18904" actId="1076"/>
          <ac:picMkLst>
            <pc:docMk/>
            <pc:sldMk cId="1583223909" sldId="267"/>
            <ac:picMk id="4" creationId="{15D61CE5-247D-4496-AF02-1CFF3A74B9FC}"/>
          </ac:picMkLst>
        </pc:picChg>
        <pc:picChg chg="add mod modCrop">
          <ac:chgData name="Katie Markham" userId="64584b50-3468-4f2a-bc1b-4e3aff52c433" providerId="ADAL" clId="{7F1425E6-3256-4268-9964-474FE21FAFB5}" dt="2020-05-04T11:50:06.859" v="18902" actId="14100"/>
          <ac:picMkLst>
            <pc:docMk/>
            <pc:sldMk cId="1583223909" sldId="267"/>
            <ac:picMk id="7" creationId="{487542C4-A0ED-47F1-97AD-2AD6D7CE27B0}"/>
          </ac:picMkLst>
        </pc:picChg>
        <pc:picChg chg="del">
          <ac:chgData name="Katie Markham" userId="64584b50-3468-4f2a-bc1b-4e3aff52c433" providerId="ADAL" clId="{7F1425E6-3256-4268-9964-474FE21FAFB5}" dt="2020-05-04T11:18:53.556" v="15404" actId="478"/>
          <ac:picMkLst>
            <pc:docMk/>
            <pc:sldMk cId="1583223909" sldId="267"/>
            <ac:picMk id="8" creationId="{AF1D6BCB-E3D7-4DA2-860C-38D62AEA5676}"/>
          </ac:picMkLst>
        </pc:picChg>
        <pc:picChg chg="add mod modCrop">
          <ac:chgData name="Katie Markham" userId="64584b50-3468-4f2a-bc1b-4e3aff52c433" providerId="ADAL" clId="{7F1425E6-3256-4268-9964-474FE21FAFB5}" dt="2020-05-04T11:50:04.137" v="18901" actId="14100"/>
          <ac:picMkLst>
            <pc:docMk/>
            <pc:sldMk cId="1583223909" sldId="267"/>
            <ac:picMk id="14" creationId="{493F9345-30A6-4E2D-BE94-1F8E5CA9A601}"/>
          </ac:picMkLst>
        </pc:picChg>
      </pc:sldChg>
      <pc:sldChg chg="addSp modSp add">
        <pc:chgData name="Katie Markham" userId="64584b50-3468-4f2a-bc1b-4e3aff52c433" providerId="ADAL" clId="{7F1425E6-3256-4268-9964-474FE21FAFB5}" dt="2020-05-04T12:10:07.743" v="20111" actId="404"/>
        <pc:sldMkLst>
          <pc:docMk/>
          <pc:sldMk cId="3769754208" sldId="268"/>
        </pc:sldMkLst>
        <pc:graphicFrameChg chg="add mod modGraphic">
          <ac:chgData name="Katie Markham" userId="64584b50-3468-4f2a-bc1b-4e3aff52c433" providerId="ADAL" clId="{7F1425E6-3256-4268-9964-474FE21FAFB5}" dt="2020-05-04T12:10:07.743" v="20111" actId="404"/>
          <ac:graphicFrameMkLst>
            <pc:docMk/>
            <pc:sldMk cId="3769754208" sldId="268"/>
            <ac:graphicFrameMk id="2" creationId="{45F40052-E4F9-41BC-8956-76A24674F0A8}"/>
          </ac:graphicFrameMkLst>
        </pc:graphicFrameChg>
      </pc:sldChg>
      <pc:sldChg chg="add del">
        <pc:chgData name="Katie Markham" userId="64584b50-3468-4f2a-bc1b-4e3aff52c433" providerId="ADAL" clId="{7F1425E6-3256-4268-9964-474FE21FAFB5}" dt="2020-05-04T12:07:49.882" v="19905" actId="2696"/>
        <pc:sldMkLst>
          <pc:docMk/>
          <pc:sldMk cId="3778461804" sldId="269"/>
        </pc:sldMkLst>
      </pc:sldChg>
    </pc:docChg>
  </pc:docChgLst>
  <pc:docChgLst>
    <pc:chgData name="Katie Markham" userId="64584b50-3468-4f2a-bc1b-4e3aff52c433" providerId="ADAL" clId="{761CB931-B9B3-40B0-9C06-1312221B9327}"/>
    <pc:docChg chg="custSel modSld">
      <pc:chgData name="Katie Markham" userId="64584b50-3468-4f2a-bc1b-4e3aff52c433" providerId="ADAL" clId="{761CB931-B9B3-40B0-9C06-1312221B9327}" dt="2020-07-09T09:17:56.625" v="51" actId="20577"/>
      <pc:docMkLst>
        <pc:docMk/>
      </pc:docMkLst>
      <pc:sldChg chg="modSp">
        <pc:chgData name="Katie Markham" userId="64584b50-3468-4f2a-bc1b-4e3aff52c433" providerId="ADAL" clId="{761CB931-B9B3-40B0-9C06-1312221B9327}" dt="2020-07-09T09:04:10.945" v="8" actId="313"/>
        <pc:sldMkLst>
          <pc:docMk/>
          <pc:sldMk cId="3874227290" sldId="257"/>
        </pc:sldMkLst>
        <pc:spChg chg="mod">
          <ac:chgData name="Katie Markham" userId="64584b50-3468-4f2a-bc1b-4e3aff52c433" providerId="ADAL" clId="{761CB931-B9B3-40B0-9C06-1312221B9327}" dt="2020-07-09T09:01:58.356" v="7" actId="313"/>
          <ac:spMkLst>
            <pc:docMk/>
            <pc:sldMk cId="3874227290" sldId="257"/>
            <ac:spMk id="4" creationId="{00000000-0000-0000-0000-000000000000}"/>
          </ac:spMkLst>
        </pc:spChg>
        <pc:graphicFrameChg chg="modGraphic">
          <ac:chgData name="Katie Markham" userId="64584b50-3468-4f2a-bc1b-4e3aff52c433" providerId="ADAL" clId="{761CB931-B9B3-40B0-9C06-1312221B9327}" dt="2020-07-09T09:04:10.945" v="8" actId="313"/>
          <ac:graphicFrameMkLst>
            <pc:docMk/>
            <pc:sldMk cId="3874227290" sldId="257"/>
            <ac:graphicFrameMk id="9" creationId="{00000000-0000-0000-0000-000000000000}"/>
          </ac:graphicFrameMkLst>
        </pc:graphicFrameChg>
      </pc:sldChg>
      <pc:sldChg chg="modSp">
        <pc:chgData name="Katie Markham" userId="64584b50-3468-4f2a-bc1b-4e3aff52c433" providerId="ADAL" clId="{761CB931-B9B3-40B0-9C06-1312221B9327}" dt="2020-07-09T09:05:59.850" v="18" actId="20577"/>
        <pc:sldMkLst>
          <pc:docMk/>
          <pc:sldMk cId="1566624559" sldId="259"/>
        </pc:sldMkLst>
        <pc:spChg chg="mod">
          <ac:chgData name="Katie Markham" userId="64584b50-3468-4f2a-bc1b-4e3aff52c433" providerId="ADAL" clId="{761CB931-B9B3-40B0-9C06-1312221B9327}" dt="2020-07-09T09:04:29.755" v="11" actId="20577"/>
          <ac:spMkLst>
            <pc:docMk/>
            <pc:sldMk cId="1566624559" sldId="259"/>
            <ac:spMk id="4" creationId="{937F35C3-8342-4759-AEAE-9857CD954CD2}"/>
          </ac:spMkLst>
        </pc:spChg>
        <pc:spChg chg="mod">
          <ac:chgData name="Katie Markham" userId="64584b50-3468-4f2a-bc1b-4e3aff52c433" providerId="ADAL" clId="{761CB931-B9B3-40B0-9C06-1312221B9327}" dt="2020-07-09T09:04:55.877" v="14" actId="20577"/>
          <ac:spMkLst>
            <pc:docMk/>
            <pc:sldMk cId="1566624559" sldId="259"/>
            <ac:spMk id="6" creationId="{8EEA985D-BFBF-4DC0-A70A-95B77F71CD53}"/>
          </ac:spMkLst>
        </pc:spChg>
        <pc:spChg chg="mod">
          <ac:chgData name="Katie Markham" userId="64584b50-3468-4f2a-bc1b-4e3aff52c433" providerId="ADAL" clId="{761CB931-B9B3-40B0-9C06-1312221B9327}" dt="2020-07-09T09:05:59.850" v="18" actId="20577"/>
          <ac:spMkLst>
            <pc:docMk/>
            <pc:sldMk cId="1566624559" sldId="259"/>
            <ac:spMk id="11" creationId="{96492940-E952-4E6A-A907-BCE70D206101}"/>
          </ac:spMkLst>
        </pc:spChg>
      </pc:sldChg>
      <pc:sldChg chg="modSp">
        <pc:chgData name="Katie Markham" userId="64584b50-3468-4f2a-bc1b-4e3aff52c433" providerId="ADAL" clId="{761CB931-B9B3-40B0-9C06-1312221B9327}" dt="2020-07-09T09:07:50.136" v="27" actId="20577"/>
        <pc:sldMkLst>
          <pc:docMk/>
          <pc:sldMk cId="2858828239" sldId="260"/>
        </pc:sldMkLst>
        <pc:spChg chg="mod">
          <ac:chgData name="Katie Markham" userId="64584b50-3468-4f2a-bc1b-4e3aff52c433" providerId="ADAL" clId="{761CB931-B9B3-40B0-9C06-1312221B9327}" dt="2020-07-09T09:07:35.550" v="24" actId="20577"/>
          <ac:spMkLst>
            <pc:docMk/>
            <pc:sldMk cId="2858828239" sldId="260"/>
            <ac:spMk id="3" creationId="{C8D65BEF-2DA1-48F3-B782-5B55FE74B2D1}"/>
          </ac:spMkLst>
        </pc:spChg>
        <pc:spChg chg="mod">
          <ac:chgData name="Katie Markham" userId="64584b50-3468-4f2a-bc1b-4e3aff52c433" providerId="ADAL" clId="{761CB931-B9B3-40B0-9C06-1312221B9327}" dt="2020-07-09T09:07:50.136" v="27" actId="20577"/>
          <ac:spMkLst>
            <pc:docMk/>
            <pc:sldMk cId="2858828239" sldId="260"/>
            <ac:spMk id="4" creationId="{6CE39276-F0FA-4D0F-8740-088D7449A7D7}"/>
          </ac:spMkLst>
        </pc:spChg>
      </pc:sldChg>
      <pc:sldChg chg="modSp">
        <pc:chgData name="Katie Markham" userId="64584b50-3468-4f2a-bc1b-4e3aff52c433" providerId="ADAL" clId="{761CB931-B9B3-40B0-9C06-1312221B9327}" dt="2020-07-09T09:11:53.026" v="28" actId="20577"/>
        <pc:sldMkLst>
          <pc:docMk/>
          <pc:sldMk cId="796202844" sldId="261"/>
        </pc:sldMkLst>
        <pc:spChg chg="mod">
          <ac:chgData name="Katie Markham" userId="64584b50-3468-4f2a-bc1b-4e3aff52c433" providerId="ADAL" clId="{761CB931-B9B3-40B0-9C06-1312221B9327}" dt="2020-07-09T09:11:53.026" v="28" actId="20577"/>
          <ac:spMkLst>
            <pc:docMk/>
            <pc:sldMk cId="796202844" sldId="261"/>
            <ac:spMk id="6" creationId="{DDA1AE73-09AD-478D-B686-16AB2D3AAADA}"/>
          </ac:spMkLst>
        </pc:spChg>
      </pc:sldChg>
      <pc:sldChg chg="modSp">
        <pc:chgData name="Katie Markham" userId="64584b50-3468-4f2a-bc1b-4e3aff52c433" providerId="ADAL" clId="{761CB931-B9B3-40B0-9C06-1312221B9327}" dt="2020-07-09T09:12:50.795" v="34" actId="20577"/>
        <pc:sldMkLst>
          <pc:docMk/>
          <pc:sldMk cId="4152340278" sldId="262"/>
        </pc:sldMkLst>
        <pc:spChg chg="mod">
          <ac:chgData name="Katie Markham" userId="64584b50-3468-4f2a-bc1b-4e3aff52c433" providerId="ADAL" clId="{761CB931-B9B3-40B0-9C06-1312221B9327}" dt="2020-07-09T09:12:50.795" v="34" actId="20577"/>
          <ac:spMkLst>
            <pc:docMk/>
            <pc:sldMk cId="4152340278" sldId="262"/>
            <ac:spMk id="5" creationId="{D283E9C7-F5D4-4F94-AA27-63D3A6D7FD03}"/>
          </ac:spMkLst>
        </pc:spChg>
      </pc:sldChg>
      <pc:sldChg chg="modSp">
        <pc:chgData name="Katie Markham" userId="64584b50-3468-4f2a-bc1b-4e3aff52c433" providerId="ADAL" clId="{761CB931-B9B3-40B0-9C06-1312221B9327}" dt="2020-07-09T09:14:48.120" v="41" actId="20577"/>
        <pc:sldMkLst>
          <pc:docMk/>
          <pc:sldMk cId="1709212480" sldId="263"/>
        </pc:sldMkLst>
        <pc:spChg chg="mod">
          <ac:chgData name="Katie Markham" userId="64584b50-3468-4f2a-bc1b-4e3aff52c433" providerId="ADAL" clId="{761CB931-B9B3-40B0-9C06-1312221B9327}" dt="2020-07-09T09:14:48.120" v="41" actId="20577"/>
          <ac:spMkLst>
            <pc:docMk/>
            <pc:sldMk cId="1709212480" sldId="263"/>
            <ac:spMk id="6" creationId="{8EEA985D-BFBF-4DC0-A70A-95B77F71CD53}"/>
          </ac:spMkLst>
        </pc:spChg>
        <pc:spChg chg="mod">
          <ac:chgData name="Katie Markham" userId="64584b50-3468-4f2a-bc1b-4e3aff52c433" providerId="ADAL" clId="{761CB931-B9B3-40B0-9C06-1312221B9327}" dt="2020-07-09T09:14:22.846" v="36" actId="20577"/>
          <ac:spMkLst>
            <pc:docMk/>
            <pc:sldMk cId="1709212480" sldId="263"/>
            <ac:spMk id="11" creationId="{96492940-E952-4E6A-A907-BCE70D206101}"/>
          </ac:spMkLst>
        </pc:spChg>
      </pc:sldChg>
      <pc:sldChg chg="modSp">
        <pc:chgData name="Katie Markham" userId="64584b50-3468-4f2a-bc1b-4e3aff52c433" providerId="ADAL" clId="{761CB931-B9B3-40B0-9C06-1312221B9327}" dt="2020-07-09T09:17:25.990" v="50" actId="20577"/>
        <pc:sldMkLst>
          <pc:docMk/>
          <pc:sldMk cId="4119222230" sldId="265"/>
        </pc:sldMkLst>
        <pc:spChg chg="mod">
          <ac:chgData name="Katie Markham" userId="64584b50-3468-4f2a-bc1b-4e3aff52c433" providerId="ADAL" clId="{761CB931-B9B3-40B0-9C06-1312221B9327}" dt="2020-07-09T09:17:25.990" v="50" actId="20577"/>
          <ac:spMkLst>
            <pc:docMk/>
            <pc:sldMk cId="4119222230" sldId="265"/>
            <ac:spMk id="5" creationId="{FFCF2565-6FA8-4FE9-BB52-64E71C39B055}"/>
          </ac:spMkLst>
        </pc:spChg>
        <pc:spChg chg="mod">
          <ac:chgData name="Katie Markham" userId="64584b50-3468-4f2a-bc1b-4e3aff52c433" providerId="ADAL" clId="{761CB931-B9B3-40B0-9C06-1312221B9327}" dt="2020-07-09T09:17:19.531" v="48" actId="20577"/>
          <ac:spMkLst>
            <pc:docMk/>
            <pc:sldMk cId="4119222230" sldId="265"/>
            <ac:spMk id="6" creationId="{8EEA985D-BFBF-4DC0-A70A-95B77F71CD53}"/>
          </ac:spMkLst>
        </pc:spChg>
      </pc:sldChg>
      <pc:sldChg chg="modSp">
        <pc:chgData name="Katie Markham" userId="64584b50-3468-4f2a-bc1b-4e3aff52c433" providerId="ADAL" clId="{761CB931-B9B3-40B0-9C06-1312221B9327}" dt="2020-07-06T10:14:22.837" v="2" actId="313"/>
        <pc:sldMkLst>
          <pc:docMk/>
          <pc:sldMk cId="3116086869" sldId="266"/>
        </pc:sldMkLst>
        <pc:spChg chg="mod">
          <ac:chgData name="Katie Markham" userId="64584b50-3468-4f2a-bc1b-4e3aff52c433" providerId="ADAL" clId="{761CB931-B9B3-40B0-9C06-1312221B9327}" dt="2020-07-06T10:14:22.837" v="2" actId="313"/>
          <ac:spMkLst>
            <pc:docMk/>
            <pc:sldMk cId="3116086869" sldId="266"/>
            <ac:spMk id="13" creationId="{25ED4687-17A1-4BF6-93F4-10EC0C179EEF}"/>
          </ac:spMkLst>
        </pc:spChg>
      </pc:sldChg>
      <pc:sldChg chg="modSp">
        <pc:chgData name="Katie Markham" userId="64584b50-3468-4f2a-bc1b-4e3aff52c433" providerId="ADAL" clId="{761CB931-B9B3-40B0-9C06-1312221B9327}" dt="2020-07-09T09:17:56.625" v="51" actId="20577"/>
        <pc:sldMkLst>
          <pc:docMk/>
          <pc:sldMk cId="1583223909" sldId="267"/>
        </pc:sldMkLst>
        <pc:spChg chg="mod">
          <ac:chgData name="Katie Markham" userId="64584b50-3468-4f2a-bc1b-4e3aff52c433" providerId="ADAL" clId="{761CB931-B9B3-40B0-9C06-1312221B9327}" dt="2020-07-09T09:17:56.625" v="51" actId="20577"/>
          <ac:spMkLst>
            <pc:docMk/>
            <pc:sldMk cId="1583223909" sldId="267"/>
            <ac:spMk id="10" creationId="{13B6DF68-EDE2-412B-A339-343F86A109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190063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42874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12135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D4F51A-FCF7-4234-AD7B-4A9B0426A1E4}"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190896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D4F51A-FCF7-4234-AD7B-4A9B0426A1E4}" type="datetimeFigureOut">
              <a:rPr lang="en-GB" smtClean="0"/>
              <a:t>19/11/2020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91681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D4F51A-FCF7-4234-AD7B-4A9B0426A1E4}"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69430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D4F51A-FCF7-4234-AD7B-4A9B0426A1E4}" type="datetimeFigureOut">
              <a:rPr lang="en-GB" smtClean="0"/>
              <a:t>19/11/2020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206497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D4F51A-FCF7-4234-AD7B-4A9B0426A1E4}" type="datetimeFigureOut">
              <a:rPr lang="en-GB" smtClean="0"/>
              <a:t>19/11/2020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345842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D4F51A-FCF7-4234-AD7B-4A9B0426A1E4}" type="datetimeFigureOut">
              <a:rPr lang="en-GB" smtClean="0"/>
              <a:t>19/11/2020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08244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D4F51A-FCF7-4234-AD7B-4A9B0426A1E4}"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303218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D4F51A-FCF7-4234-AD7B-4A9B0426A1E4}" type="datetimeFigureOut">
              <a:rPr lang="en-GB" smtClean="0"/>
              <a:t>19/11/2020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68490-B254-4C5B-9C54-A2ADAFC26261}" type="slidenum">
              <a:rPr lang="en-GB" smtClean="0"/>
              <a:t>‹#›</a:t>
            </a:fld>
            <a:endParaRPr lang="en-GB"/>
          </a:p>
        </p:txBody>
      </p:sp>
    </p:spTree>
    <p:extLst>
      <p:ext uri="{BB962C8B-B14F-4D97-AF65-F5344CB8AC3E}">
        <p14:creationId xmlns:p14="http://schemas.microsoft.com/office/powerpoint/2010/main" val="420079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4F51A-FCF7-4234-AD7B-4A9B0426A1E4}" type="datetimeFigureOut">
              <a:rPr lang="en-GB" smtClean="0"/>
              <a:t>19/11/2020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68490-B254-4C5B-9C54-A2ADAFC26261}" type="slidenum">
              <a:rPr lang="en-GB" smtClean="0"/>
              <a:t>‹#›</a:t>
            </a:fld>
            <a:endParaRPr lang="en-GB"/>
          </a:p>
        </p:txBody>
      </p:sp>
    </p:spTree>
    <p:extLst>
      <p:ext uri="{BB962C8B-B14F-4D97-AF65-F5344CB8AC3E}">
        <p14:creationId xmlns:p14="http://schemas.microsoft.com/office/powerpoint/2010/main" val="263165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691" y="587242"/>
            <a:ext cx="5910349" cy="6201155"/>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fontAlgn="base"/>
            <a:r>
              <a:rPr lang="en-GB" sz="1100" b="1" u="sng" dirty="0">
                <a:latin typeface="Comic Sans MS" panose="030F0702030302020204" pitchFamily="66" charset="0"/>
              </a:rPr>
              <a:t>Direct realism: </a:t>
            </a:r>
          </a:p>
          <a:p>
            <a:pPr fontAlgn="base"/>
            <a:r>
              <a:rPr lang="en-GB" sz="1100" dirty="0">
                <a:latin typeface="Comic Sans MS" panose="030F0702030302020204" pitchFamily="66" charset="0"/>
              </a:rPr>
              <a:t>The immediate objects of perception are mind-independent objects and their properties</a:t>
            </a:r>
          </a:p>
          <a:p>
            <a:pPr fontAlgn="base"/>
            <a:r>
              <a:rPr lang="en-GB" sz="1100" dirty="0">
                <a:latin typeface="Comic Sans MS" panose="030F0702030302020204" pitchFamily="66" charset="0"/>
              </a:rPr>
              <a:t>Issues including:</a:t>
            </a:r>
          </a:p>
          <a:p>
            <a:pPr fontAlgn="base"/>
            <a:r>
              <a:rPr lang="en-GB" sz="1100" dirty="0">
                <a:latin typeface="Comic Sans MS" panose="030F0702030302020204" pitchFamily="66" charset="0"/>
              </a:rPr>
              <a:t>the argument from illusion</a:t>
            </a:r>
          </a:p>
          <a:p>
            <a:pPr fontAlgn="base"/>
            <a:r>
              <a:rPr lang="en-GB" sz="1100" dirty="0">
                <a:latin typeface="Comic Sans MS" panose="030F0702030302020204" pitchFamily="66" charset="0"/>
              </a:rPr>
              <a:t>the argument from perceptual variation</a:t>
            </a:r>
          </a:p>
          <a:p>
            <a:pPr fontAlgn="base"/>
            <a:r>
              <a:rPr lang="en-GB" sz="1100" dirty="0">
                <a:latin typeface="Comic Sans MS" panose="030F0702030302020204" pitchFamily="66" charset="0"/>
              </a:rPr>
              <a:t>the argument from hallucination</a:t>
            </a:r>
          </a:p>
          <a:p>
            <a:pPr fontAlgn="base"/>
            <a:r>
              <a:rPr lang="en-GB" sz="1100" dirty="0">
                <a:latin typeface="Comic Sans MS" panose="030F0702030302020204" pitchFamily="66" charset="0"/>
              </a:rPr>
              <a:t>the time-lag argument</a:t>
            </a:r>
          </a:p>
          <a:p>
            <a:pPr fontAlgn="base"/>
            <a:r>
              <a:rPr lang="en-GB" sz="1100" dirty="0">
                <a:latin typeface="Comic Sans MS" panose="030F0702030302020204" pitchFamily="66" charset="0"/>
              </a:rPr>
              <a:t>and responses to these issues.</a:t>
            </a:r>
          </a:p>
          <a:p>
            <a:pPr fontAlgn="base"/>
            <a:endParaRPr lang="en-GB" sz="1100" b="1" u="sng" dirty="0">
              <a:latin typeface="Comic Sans MS" panose="030F0702030302020204" pitchFamily="66" charset="0"/>
            </a:endParaRPr>
          </a:p>
          <a:p>
            <a:pPr fontAlgn="base"/>
            <a:r>
              <a:rPr lang="en-GB" sz="1100" b="1" u="sng" dirty="0">
                <a:latin typeface="Comic Sans MS" panose="030F0702030302020204" pitchFamily="66" charset="0"/>
              </a:rPr>
              <a:t>Indirect realism</a:t>
            </a:r>
          </a:p>
          <a:p>
            <a:pPr fontAlgn="base"/>
            <a:r>
              <a:rPr lang="en-GB" sz="1100" dirty="0">
                <a:latin typeface="Comic Sans MS" panose="030F0702030302020204" pitchFamily="66" charset="0"/>
              </a:rPr>
              <a:t>The immediate objects of perception are mind-dependent objects (sense-data) that are caused by and represent mind-independent objects.</a:t>
            </a:r>
          </a:p>
          <a:p>
            <a:pPr fontAlgn="base"/>
            <a:r>
              <a:rPr lang="en-GB" sz="1100" dirty="0">
                <a:latin typeface="Comic Sans MS" panose="030F0702030302020204" pitchFamily="66" charset="0"/>
              </a:rPr>
              <a:t>John Locke's primary/secondary quality distinction.</a:t>
            </a:r>
          </a:p>
          <a:p>
            <a:pPr fontAlgn="base"/>
            <a:r>
              <a:rPr lang="en-GB" sz="1100" dirty="0">
                <a:latin typeface="Comic Sans MS" panose="030F0702030302020204" pitchFamily="66" charset="0"/>
              </a:rPr>
              <a:t>Issues including:</a:t>
            </a:r>
          </a:p>
          <a:p>
            <a:pPr fontAlgn="base"/>
            <a:r>
              <a:rPr lang="en-GB" sz="1100" dirty="0">
                <a:latin typeface="Comic Sans MS" panose="030F0702030302020204" pitchFamily="66" charset="0"/>
              </a:rPr>
              <a:t>the argument that it leads to scepticism about the existence of mind-independent objects. Responses including:</a:t>
            </a:r>
          </a:p>
          <a:p>
            <a:pPr lvl="1" fontAlgn="base"/>
            <a:r>
              <a:rPr lang="en-GB" sz="1100" dirty="0">
                <a:latin typeface="Comic Sans MS" panose="030F0702030302020204" pitchFamily="66" charset="0"/>
              </a:rPr>
              <a:t>Locke's argument from the involuntary nature of our experience</a:t>
            </a:r>
          </a:p>
          <a:p>
            <a:pPr lvl="1" fontAlgn="base"/>
            <a:r>
              <a:rPr lang="en-GB" sz="1100" dirty="0">
                <a:latin typeface="Comic Sans MS" panose="030F0702030302020204" pitchFamily="66" charset="0"/>
              </a:rPr>
              <a:t>the argument from the coherence of various kinds of experience, as developed by Locke and Catharine Trotter Cockburn.</a:t>
            </a:r>
          </a:p>
          <a:p>
            <a:pPr lvl="1" fontAlgn="base"/>
            <a:r>
              <a:rPr lang="en-GB" sz="1100" dirty="0">
                <a:latin typeface="Comic Sans MS" panose="030F0702030302020204" pitchFamily="66" charset="0"/>
              </a:rPr>
              <a:t>Bertrand Russell's response that the external world is the 'best hypothesis'</a:t>
            </a:r>
          </a:p>
          <a:p>
            <a:pPr fontAlgn="base"/>
            <a:r>
              <a:rPr lang="en-GB" sz="1100" dirty="0">
                <a:latin typeface="Comic Sans MS" panose="030F0702030302020204" pitchFamily="66" charset="0"/>
              </a:rPr>
              <a:t>the argument from George Berkeley that we cannot know the nature of mind-independent objects because mind-dependent ideas cannot be like mind-independent objects.</a:t>
            </a:r>
          </a:p>
          <a:p>
            <a:pPr fontAlgn="base"/>
            <a:endParaRPr lang="en-GB" sz="1100" dirty="0">
              <a:latin typeface="Comic Sans MS" panose="030F0702030302020204" pitchFamily="66" charset="0"/>
            </a:endParaRPr>
          </a:p>
          <a:p>
            <a:pPr fontAlgn="base"/>
            <a:r>
              <a:rPr lang="en-GB" sz="1100" b="1" u="sng" dirty="0">
                <a:latin typeface="Comic Sans MS" panose="030F0702030302020204" pitchFamily="66" charset="0"/>
              </a:rPr>
              <a:t>Berkeley's Idealism</a:t>
            </a:r>
          </a:p>
          <a:p>
            <a:pPr fontAlgn="base"/>
            <a:r>
              <a:rPr lang="en-GB" sz="1100" dirty="0">
                <a:latin typeface="Comic Sans MS" panose="030F0702030302020204" pitchFamily="66" charset="0"/>
              </a:rPr>
              <a:t>The immediate objects of perception (i.e. ordinary objects such as tables, chairs, etc.) are mind-dependent objects.</a:t>
            </a:r>
          </a:p>
          <a:p>
            <a:pPr fontAlgn="base"/>
            <a:r>
              <a:rPr lang="en-GB" sz="1100" dirty="0">
                <a:latin typeface="Comic Sans MS" panose="030F0702030302020204" pitchFamily="66" charset="0"/>
              </a:rPr>
              <a:t>Arguments for idealism including Berkeley's attack on the primary/secondary quality distinction and his 'Master' argument.</a:t>
            </a:r>
          </a:p>
          <a:p>
            <a:pPr fontAlgn="base"/>
            <a:r>
              <a:rPr lang="en-GB" sz="1100" dirty="0">
                <a:latin typeface="Comic Sans MS" panose="030F0702030302020204" pitchFamily="66" charset="0"/>
              </a:rPr>
              <a:t>Issues including:</a:t>
            </a:r>
          </a:p>
          <a:p>
            <a:pPr fontAlgn="base"/>
            <a:r>
              <a:rPr lang="en-GB" sz="1100" dirty="0">
                <a:latin typeface="Comic Sans MS" panose="030F0702030302020204" pitchFamily="66" charset="0"/>
              </a:rPr>
              <a:t>arguments from illusion and hallucination</a:t>
            </a:r>
          </a:p>
          <a:p>
            <a:pPr fontAlgn="base"/>
            <a:r>
              <a:rPr lang="en-GB" sz="1100" dirty="0">
                <a:latin typeface="Comic Sans MS" panose="030F0702030302020204" pitchFamily="66" charset="0"/>
              </a:rPr>
              <a:t>idealism leads to solipsism</a:t>
            </a:r>
          </a:p>
          <a:p>
            <a:pPr fontAlgn="base"/>
            <a:r>
              <a:rPr lang="en-GB" sz="1100" dirty="0">
                <a:latin typeface="Comic Sans MS" panose="030F0702030302020204" pitchFamily="66" charset="0"/>
              </a:rPr>
              <a:t>problems with the role played by God in Berkeley's Idealism (including how can Berkeley claim that our ideas exist within God's mind given that he believes that God cannot feel pain or have sensations?)</a:t>
            </a:r>
          </a:p>
          <a:p>
            <a:pPr fontAlgn="base"/>
            <a:r>
              <a:rPr lang="en-GB" sz="1100" dirty="0">
                <a:latin typeface="Comic Sans MS" panose="030F0702030302020204" pitchFamily="66" charset="0"/>
              </a:rPr>
              <a:t>and responses to these issues.</a:t>
            </a:r>
          </a:p>
        </p:txBody>
      </p:sp>
      <p:sp>
        <p:nvSpPr>
          <p:cNvPr id="2" name="Rectangle 1"/>
          <p:cNvSpPr/>
          <p:nvPr/>
        </p:nvSpPr>
        <p:spPr>
          <a:xfrm>
            <a:off x="124691" y="149630"/>
            <a:ext cx="11903825" cy="2486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latin typeface="Chewy" panose="02000000000000000000" pitchFamily="2" charset="0"/>
                <a:ea typeface="Chewy" panose="02000000000000000000" pitchFamily="2" charset="0"/>
              </a:rPr>
              <a:t>Perception</a:t>
            </a:r>
          </a:p>
        </p:txBody>
      </p:sp>
      <p:sp>
        <p:nvSpPr>
          <p:cNvPr id="3" name="Rectangle 2"/>
          <p:cNvSpPr/>
          <p:nvPr/>
        </p:nvSpPr>
        <p:spPr>
          <a:xfrm>
            <a:off x="1770611" y="262540"/>
            <a:ext cx="1629294" cy="271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solidFill>
                  <a:schemeClr val="tx1"/>
                </a:solidFill>
                <a:latin typeface="Chewy" panose="02000000000000000000" pitchFamily="2" charset="0"/>
                <a:ea typeface="Chewy" panose="02000000000000000000" pitchFamily="2" charset="0"/>
              </a:rPr>
              <a:t>What you need to know: </a:t>
            </a:r>
          </a:p>
        </p:txBody>
      </p:sp>
      <p:graphicFrame>
        <p:nvGraphicFramePr>
          <p:cNvPr id="9" name="Table 8"/>
          <p:cNvGraphicFramePr>
            <a:graphicFrameLocks noGrp="1"/>
          </p:cNvGraphicFramePr>
          <p:nvPr>
            <p:extLst>
              <p:ext uri="{D42A27DB-BD31-4B8C-83A1-F6EECF244321}">
                <p14:modId xmlns:p14="http://schemas.microsoft.com/office/powerpoint/2010/main" val="2942104773"/>
              </p:ext>
            </p:extLst>
          </p:nvPr>
        </p:nvGraphicFramePr>
        <p:xfrm>
          <a:off x="7469819" y="604059"/>
          <a:ext cx="4558697" cy="6167522"/>
        </p:xfrm>
        <a:graphic>
          <a:graphicData uri="http://schemas.openxmlformats.org/drawingml/2006/table">
            <a:tbl>
              <a:tblPr>
                <a:tableStyleId>{BC89EF96-8CEA-46FF-86C4-4CE0E7609802}</a:tableStyleId>
              </a:tblPr>
              <a:tblGrid>
                <a:gridCol w="1382343">
                  <a:extLst>
                    <a:ext uri="{9D8B030D-6E8A-4147-A177-3AD203B41FA5}">
                      <a16:colId xmlns:a16="http://schemas.microsoft.com/office/drawing/2014/main" val="1533751309"/>
                    </a:ext>
                  </a:extLst>
                </a:gridCol>
                <a:gridCol w="3176354">
                  <a:extLst>
                    <a:ext uri="{9D8B030D-6E8A-4147-A177-3AD203B41FA5}">
                      <a16:colId xmlns:a16="http://schemas.microsoft.com/office/drawing/2014/main" val="3873879020"/>
                    </a:ext>
                  </a:extLst>
                </a:gridCol>
              </a:tblGrid>
              <a:tr h="268968">
                <a:tc gridSpan="2">
                  <a:txBody>
                    <a:bodyPr/>
                    <a:lstStyle/>
                    <a:p>
                      <a:pPr marR="0" indent="0" algn="ctr" rtl="0">
                        <a:lnSpc>
                          <a:spcPct val="119000"/>
                        </a:lnSpc>
                        <a:spcBef>
                          <a:spcPts val="0"/>
                        </a:spcBef>
                        <a:spcAft>
                          <a:spcPts val="600"/>
                        </a:spcAft>
                      </a:pPr>
                      <a:r>
                        <a:rPr lang="en-GB" sz="1100" kern="1400" dirty="0">
                          <a:ln>
                            <a:noFill/>
                          </a:ln>
                          <a:solidFill>
                            <a:srgbClr val="000000"/>
                          </a:solidFill>
                          <a:effectLst/>
                          <a:latin typeface="Calibri" panose="020F0502020204030204" pitchFamily="34" charset="0"/>
                        </a:rPr>
                        <a:t>Key</a:t>
                      </a:r>
                      <a:r>
                        <a:rPr lang="en-GB" sz="1100" kern="1400" baseline="0" dirty="0">
                          <a:ln>
                            <a:noFill/>
                          </a:ln>
                          <a:solidFill>
                            <a:srgbClr val="000000"/>
                          </a:solidFill>
                          <a:effectLst/>
                          <a:latin typeface="Calibri" panose="020F0502020204030204" pitchFamily="34" charset="0"/>
                        </a:rPr>
                        <a:t> terms</a:t>
                      </a:r>
                      <a:endParaRPr lang="en-GB" sz="1100" kern="1400" dirty="0">
                        <a:ln>
                          <a:noFill/>
                        </a:ln>
                        <a:solidFill>
                          <a:srgbClr val="000000"/>
                        </a:solidFill>
                        <a:effectLst/>
                        <a:latin typeface="Calibri" panose="020F0502020204030204" pitchFamily="34" charset="0"/>
                      </a:endParaRPr>
                    </a:p>
                  </a:txBody>
                  <a:tcPr marL="22692" marR="22692" marT="22692" marB="22692" anchor="ctr"/>
                </a:tc>
                <a:tc hMerge="1">
                  <a:txBody>
                    <a:bodyPr/>
                    <a:lstStyle/>
                    <a:p>
                      <a:endParaRPr lang="en-GB"/>
                    </a:p>
                  </a:txBody>
                  <a:tcPr/>
                </a:tc>
                <a:extLst>
                  <a:ext uri="{0D108BD9-81ED-4DB2-BD59-A6C34878D82A}">
                    <a16:rowId xmlns:a16="http://schemas.microsoft.com/office/drawing/2014/main" val="232391159"/>
                  </a:ext>
                </a:extLst>
              </a:tr>
              <a:tr h="597640">
                <a:tc>
                  <a:txBody>
                    <a:bodyPr/>
                    <a:lstStyle/>
                    <a:p>
                      <a:pPr marR="0" indent="0" algn="l" rtl="0">
                        <a:lnSpc>
                          <a:spcPct val="119000"/>
                        </a:lnSpc>
                        <a:spcBef>
                          <a:spcPts val="0"/>
                        </a:spcBef>
                        <a:spcAft>
                          <a:spcPts val="600"/>
                        </a:spcAft>
                      </a:pPr>
                      <a:r>
                        <a:rPr lang="en-GB" sz="1100" kern="1400" dirty="0">
                          <a:ln>
                            <a:noFill/>
                          </a:ln>
                          <a:effectLst/>
                        </a:rPr>
                        <a:t>Hallucination</a:t>
                      </a:r>
                      <a:endParaRPr lang="en-GB" sz="1100" kern="1400" dirty="0">
                        <a:ln>
                          <a:noFill/>
                        </a:ln>
                        <a:solidFill>
                          <a:srgbClr val="000000"/>
                        </a:solidFill>
                        <a:effectLst/>
                        <a:latin typeface="Calibri" panose="020F0502020204030204" pitchFamily="34" charset="0"/>
                      </a:endParaRPr>
                    </a:p>
                  </a:txBody>
                  <a:tcPr marL="22692" marR="22692" marT="22692" marB="22692"/>
                </a:tc>
                <a:tc>
                  <a:txBody>
                    <a:bodyPr/>
                    <a:lstStyle/>
                    <a:p>
                      <a:pPr marR="0" indent="0" algn="l" rtl="0">
                        <a:lnSpc>
                          <a:spcPct val="119000"/>
                        </a:lnSpc>
                        <a:spcBef>
                          <a:spcPts val="0"/>
                        </a:spcBef>
                        <a:spcAft>
                          <a:spcPts val="600"/>
                        </a:spcAft>
                      </a:pPr>
                      <a:r>
                        <a:rPr lang="en-GB" sz="1100" kern="1400" dirty="0">
                          <a:ln>
                            <a:noFill/>
                          </a:ln>
                          <a:effectLst/>
                        </a:rPr>
                        <a:t>A non– veridical perceptual experience that is not coherently connected with the rest of our perceptual experience.</a:t>
                      </a:r>
                      <a:endParaRPr lang="en-GB" sz="1100" kern="1400" dirty="0">
                        <a:ln>
                          <a:noFill/>
                        </a:ln>
                        <a:solidFill>
                          <a:srgbClr val="000000"/>
                        </a:solidFill>
                        <a:effectLst/>
                        <a:latin typeface="Calibri" panose="020F0502020204030204" pitchFamily="34" charset="0"/>
                      </a:endParaRPr>
                    </a:p>
                  </a:txBody>
                  <a:tcPr marL="22692" marR="22692" marT="22692" marB="22692"/>
                </a:tc>
                <a:extLst>
                  <a:ext uri="{0D108BD9-81ED-4DB2-BD59-A6C34878D82A}">
                    <a16:rowId xmlns:a16="http://schemas.microsoft.com/office/drawing/2014/main" val="509331209"/>
                  </a:ext>
                </a:extLst>
              </a:tr>
              <a:tr h="488091">
                <a:tc>
                  <a:txBody>
                    <a:bodyPr/>
                    <a:lstStyle/>
                    <a:p>
                      <a:pPr marR="0" indent="0" algn="l" rtl="0">
                        <a:lnSpc>
                          <a:spcPct val="119000"/>
                        </a:lnSpc>
                        <a:spcBef>
                          <a:spcPts val="0"/>
                        </a:spcBef>
                        <a:spcAft>
                          <a:spcPts val="600"/>
                        </a:spcAft>
                      </a:pPr>
                      <a:r>
                        <a:rPr lang="en-GB" sz="1100" kern="1400" dirty="0">
                          <a:ln>
                            <a:noFill/>
                          </a:ln>
                          <a:effectLst/>
                        </a:rPr>
                        <a:t>Illusion</a:t>
                      </a:r>
                      <a:endParaRPr lang="en-GB" sz="1100" kern="1400" dirty="0">
                        <a:ln>
                          <a:noFill/>
                        </a:ln>
                        <a:solidFill>
                          <a:srgbClr val="000000"/>
                        </a:solidFill>
                        <a:effectLst/>
                        <a:latin typeface="Calibri" panose="020F0502020204030204" pitchFamily="34" charset="0"/>
                      </a:endParaRPr>
                    </a:p>
                  </a:txBody>
                  <a:tcPr marL="22692" marR="22692" marT="22692" marB="22692"/>
                </a:tc>
                <a:tc>
                  <a:txBody>
                    <a:bodyPr/>
                    <a:lstStyle/>
                    <a:p>
                      <a:pPr marR="0" indent="0" algn="l" rtl="0">
                        <a:lnSpc>
                          <a:spcPct val="119000"/>
                        </a:lnSpc>
                        <a:spcBef>
                          <a:spcPts val="0"/>
                        </a:spcBef>
                        <a:spcAft>
                          <a:spcPts val="600"/>
                        </a:spcAft>
                      </a:pPr>
                      <a:r>
                        <a:rPr lang="en-GB" sz="1100" kern="1400" dirty="0">
                          <a:ln>
                            <a:noFill/>
                          </a:ln>
                          <a:effectLst/>
                        </a:rPr>
                        <a:t>A distortion of sense experience that means what we perceive is different from what exists.</a:t>
                      </a:r>
                      <a:endParaRPr lang="en-GB" sz="1100" kern="1400" dirty="0">
                        <a:ln>
                          <a:noFill/>
                        </a:ln>
                        <a:solidFill>
                          <a:srgbClr val="000000"/>
                        </a:solidFill>
                        <a:effectLst/>
                        <a:latin typeface="Calibri" panose="020F0502020204030204" pitchFamily="34" charset="0"/>
                      </a:endParaRPr>
                    </a:p>
                  </a:txBody>
                  <a:tcPr marL="22692" marR="22692" marT="22692" marB="22692"/>
                </a:tc>
                <a:extLst>
                  <a:ext uri="{0D108BD9-81ED-4DB2-BD59-A6C34878D82A}">
                    <a16:rowId xmlns:a16="http://schemas.microsoft.com/office/drawing/2014/main" val="2204007803"/>
                  </a:ext>
                </a:extLst>
              </a:tr>
              <a:tr h="597640">
                <a:tc>
                  <a:txBody>
                    <a:bodyPr/>
                    <a:lstStyle/>
                    <a:p>
                      <a:pPr marR="0" indent="0" algn="l" rtl="0">
                        <a:lnSpc>
                          <a:spcPct val="119000"/>
                        </a:lnSpc>
                        <a:spcBef>
                          <a:spcPts val="0"/>
                        </a:spcBef>
                        <a:spcAft>
                          <a:spcPts val="600"/>
                        </a:spcAft>
                      </a:pPr>
                      <a:r>
                        <a:rPr lang="en-GB" sz="1100" kern="1400" dirty="0">
                          <a:ln>
                            <a:noFill/>
                          </a:ln>
                          <a:effectLst/>
                        </a:rPr>
                        <a:t>Immediate objects of perception</a:t>
                      </a:r>
                      <a:endParaRPr lang="en-GB" sz="1100" kern="1400" dirty="0">
                        <a:ln>
                          <a:noFill/>
                        </a:ln>
                        <a:solidFill>
                          <a:srgbClr val="000000"/>
                        </a:solidFill>
                        <a:effectLst/>
                        <a:latin typeface="Calibri" panose="020F0502020204030204" pitchFamily="34" charset="0"/>
                      </a:endParaRPr>
                    </a:p>
                  </a:txBody>
                  <a:tcPr marL="22692" marR="22692" marT="22692" marB="22692"/>
                </a:tc>
                <a:tc>
                  <a:txBody>
                    <a:bodyPr/>
                    <a:lstStyle/>
                    <a:p>
                      <a:pPr marR="0" indent="0" algn="l" rtl="0">
                        <a:lnSpc>
                          <a:spcPct val="119000"/>
                        </a:lnSpc>
                        <a:spcBef>
                          <a:spcPts val="0"/>
                        </a:spcBef>
                        <a:spcAft>
                          <a:spcPts val="600"/>
                        </a:spcAft>
                      </a:pPr>
                      <a:r>
                        <a:rPr lang="en-GB" sz="1100" kern="1400" dirty="0">
                          <a:ln>
                            <a:noFill/>
                          </a:ln>
                          <a:effectLst/>
                        </a:rPr>
                        <a:t>What we are directly aware of in perception, which may be physical objects or sensations of these.</a:t>
                      </a:r>
                      <a:endParaRPr lang="en-GB" sz="1100" kern="1400" dirty="0">
                        <a:ln>
                          <a:noFill/>
                        </a:ln>
                        <a:solidFill>
                          <a:srgbClr val="000000"/>
                        </a:solidFill>
                        <a:effectLst/>
                        <a:latin typeface="Calibri" panose="020F0502020204030204" pitchFamily="34" charset="0"/>
                      </a:endParaRPr>
                    </a:p>
                  </a:txBody>
                  <a:tcPr marL="22692" marR="22692" marT="22692" marB="22692"/>
                </a:tc>
                <a:extLst>
                  <a:ext uri="{0D108BD9-81ED-4DB2-BD59-A6C34878D82A}">
                    <a16:rowId xmlns:a16="http://schemas.microsoft.com/office/drawing/2014/main" val="1343764836"/>
                  </a:ext>
                </a:extLst>
              </a:tr>
              <a:tr h="268968">
                <a:tc>
                  <a:txBody>
                    <a:bodyPr/>
                    <a:lstStyle/>
                    <a:p>
                      <a:pPr marR="0" indent="0" algn="l" rtl="0">
                        <a:lnSpc>
                          <a:spcPct val="119000"/>
                        </a:lnSpc>
                        <a:spcBef>
                          <a:spcPts val="0"/>
                        </a:spcBef>
                        <a:spcAft>
                          <a:spcPts val="600"/>
                        </a:spcAft>
                      </a:pPr>
                      <a:r>
                        <a:rPr lang="en-GB" sz="1100" kern="1400" dirty="0">
                          <a:ln>
                            <a:noFill/>
                          </a:ln>
                          <a:effectLst/>
                        </a:rPr>
                        <a:t>Mind- dependent</a:t>
                      </a:r>
                      <a:endParaRPr lang="en-GB" sz="1100" kern="1400" dirty="0">
                        <a:ln>
                          <a:noFill/>
                        </a:ln>
                        <a:solidFill>
                          <a:srgbClr val="000000"/>
                        </a:solidFill>
                        <a:effectLst/>
                        <a:latin typeface="Calibri" panose="020F0502020204030204" pitchFamily="34" charset="0"/>
                      </a:endParaRPr>
                    </a:p>
                  </a:txBody>
                  <a:tcPr marL="22692" marR="22692" marT="22692" marB="22692"/>
                </a:tc>
                <a:tc>
                  <a:txBody>
                    <a:bodyPr/>
                    <a:lstStyle/>
                    <a:p>
                      <a:pPr marR="0" indent="0" algn="l" rtl="0">
                        <a:lnSpc>
                          <a:spcPct val="119000"/>
                        </a:lnSpc>
                        <a:spcBef>
                          <a:spcPts val="0"/>
                        </a:spcBef>
                        <a:spcAft>
                          <a:spcPts val="600"/>
                        </a:spcAft>
                      </a:pPr>
                      <a:r>
                        <a:rPr lang="en-GB" sz="1100" kern="1400" dirty="0">
                          <a:ln>
                            <a:noFill/>
                          </a:ln>
                          <a:effectLst/>
                        </a:rPr>
                        <a:t>Depending on a mind for existence or definition.</a:t>
                      </a:r>
                      <a:endParaRPr lang="en-GB" sz="1100" kern="1400" dirty="0">
                        <a:ln>
                          <a:noFill/>
                        </a:ln>
                        <a:solidFill>
                          <a:srgbClr val="000000"/>
                        </a:solidFill>
                        <a:effectLst/>
                        <a:latin typeface="Calibri" panose="020F0502020204030204" pitchFamily="34" charset="0"/>
                      </a:endParaRPr>
                    </a:p>
                  </a:txBody>
                  <a:tcPr marL="22692" marR="22692" marT="22692" marB="22692"/>
                </a:tc>
                <a:extLst>
                  <a:ext uri="{0D108BD9-81ED-4DB2-BD59-A6C34878D82A}">
                    <a16:rowId xmlns:a16="http://schemas.microsoft.com/office/drawing/2014/main" val="1846416355"/>
                  </a:ext>
                </a:extLst>
              </a:tr>
              <a:tr h="412467">
                <a:tc>
                  <a:txBody>
                    <a:bodyPr/>
                    <a:lstStyle/>
                    <a:p>
                      <a:pPr marR="0" indent="0" algn="l" rtl="0">
                        <a:lnSpc>
                          <a:spcPct val="119000"/>
                        </a:lnSpc>
                        <a:spcBef>
                          <a:spcPts val="0"/>
                        </a:spcBef>
                        <a:spcAft>
                          <a:spcPts val="600"/>
                        </a:spcAft>
                      </a:pPr>
                      <a:r>
                        <a:rPr lang="en-GB" sz="1100" kern="1400">
                          <a:ln>
                            <a:noFill/>
                          </a:ln>
                          <a:effectLst/>
                        </a:rPr>
                        <a:t>Mind- independent</a:t>
                      </a:r>
                      <a:endParaRPr lang="en-GB" sz="1100" kern="1400">
                        <a:ln>
                          <a:noFill/>
                        </a:ln>
                        <a:solidFill>
                          <a:srgbClr val="000000"/>
                        </a:solidFill>
                        <a:effectLst/>
                        <a:latin typeface="Calibri" panose="020F0502020204030204" pitchFamily="34" charset="0"/>
                      </a:endParaRPr>
                    </a:p>
                  </a:txBody>
                  <a:tcPr marL="22692" marR="22692" marT="22692" marB="22692"/>
                </a:tc>
                <a:tc>
                  <a:txBody>
                    <a:bodyPr/>
                    <a:lstStyle/>
                    <a:p>
                      <a:pPr marR="0" indent="0" algn="l" rtl="0">
                        <a:lnSpc>
                          <a:spcPct val="119000"/>
                        </a:lnSpc>
                        <a:spcBef>
                          <a:spcPts val="0"/>
                        </a:spcBef>
                        <a:spcAft>
                          <a:spcPts val="600"/>
                        </a:spcAft>
                      </a:pPr>
                      <a:r>
                        <a:rPr lang="en-GB" sz="1100" kern="1400" dirty="0">
                          <a:ln>
                            <a:noFill/>
                          </a:ln>
                          <a:effectLst/>
                        </a:rPr>
                        <a:t>Not depending on a mind for existence or definition.</a:t>
                      </a:r>
                      <a:endParaRPr lang="en-GB" sz="1100" kern="1400" dirty="0">
                        <a:ln>
                          <a:noFill/>
                        </a:ln>
                        <a:solidFill>
                          <a:srgbClr val="000000"/>
                        </a:solidFill>
                        <a:effectLst/>
                        <a:latin typeface="Calibri" panose="020F0502020204030204" pitchFamily="34" charset="0"/>
                      </a:endParaRPr>
                    </a:p>
                  </a:txBody>
                  <a:tcPr marL="22692" marR="22692" marT="22692" marB="22692"/>
                </a:tc>
                <a:extLst>
                  <a:ext uri="{0D108BD9-81ED-4DB2-BD59-A6C34878D82A}">
                    <a16:rowId xmlns:a16="http://schemas.microsoft.com/office/drawing/2014/main" val="4261090440"/>
                  </a:ext>
                </a:extLst>
              </a:tr>
              <a:tr h="488091">
                <a:tc>
                  <a:txBody>
                    <a:bodyPr/>
                    <a:lstStyle/>
                    <a:p>
                      <a:pPr marR="0" indent="0" algn="l" rtl="0">
                        <a:lnSpc>
                          <a:spcPct val="119000"/>
                        </a:lnSpc>
                        <a:spcBef>
                          <a:spcPts val="0"/>
                        </a:spcBef>
                        <a:spcAft>
                          <a:spcPts val="600"/>
                        </a:spcAft>
                      </a:pPr>
                      <a:r>
                        <a:rPr lang="en-GB" sz="1100" kern="1400">
                          <a:ln>
                            <a:noFill/>
                          </a:ln>
                          <a:effectLst/>
                        </a:rPr>
                        <a:t>Perception</a:t>
                      </a:r>
                      <a:endParaRPr lang="en-GB" sz="1100" kern="1400">
                        <a:ln>
                          <a:noFill/>
                        </a:ln>
                        <a:solidFill>
                          <a:srgbClr val="000000"/>
                        </a:solidFill>
                        <a:effectLst/>
                        <a:latin typeface="Calibri" panose="020F0502020204030204" pitchFamily="34" charset="0"/>
                      </a:endParaRPr>
                    </a:p>
                  </a:txBody>
                  <a:tcPr marL="22692" marR="22692" marT="22692" marB="22692"/>
                </a:tc>
                <a:tc>
                  <a:txBody>
                    <a:bodyPr/>
                    <a:lstStyle/>
                    <a:p>
                      <a:pPr marR="0" indent="0" algn="l" rtl="0">
                        <a:lnSpc>
                          <a:spcPct val="119000"/>
                        </a:lnSpc>
                        <a:spcBef>
                          <a:spcPts val="0"/>
                        </a:spcBef>
                        <a:spcAft>
                          <a:spcPts val="600"/>
                        </a:spcAft>
                      </a:pPr>
                      <a:r>
                        <a:rPr lang="en-GB" sz="1100" kern="1400" dirty="0">
                          <a:ln>
                            <a:noFill/>
                          </a:ln>
                          <a:effectLst/>
                        </a:rPr>
                        <a:t>Awareness of apparently external objects through use of the senses</a:t>
                      </a:r>
                      <a:endParaRPr lang="en-GB" sz="1100" kern="1400" dirty="0">
                        <a:ln>
                          <a:noFill/>
                        </a:ln>
                        <a:solidFill>
                          <a:srgbClr val="000000"/>
                        </a:solidFill>
                        <a:effectLst/>
                        <a:latin typeface="Calibri" panose="020F0502020204030204" pitchFamily="34" charset="0"/>
                      </a:endParaRPr>
                    </a:p>
                  </a:txBody>
                  <a:tcPr marL="22692" marR="22692" marT="22692" marB="22692"/>
                </a:tc>
                <a:extLst>
                  <a:ext uri="{0D108BD9-81ED-4DB2-BD59-A6C34878D82A}">
                    <a16:rowId xmlns:a16="http://schemas.microsoft.com/office/drawing/2014/main" val="2935854993"/>
                  </a:ext>
                </a:extLst>
              </a:tr>
              <a:tr h="488091">
                <a:tc>
                  <a:txBody>
                    <a:bodyPr/>
                    <a:lstStyle/>
                    <a:p>
                      <a:pPr marR="0" indent="0" algn="l" rtl="0">
                        <a:lnSpc>
                          <a:spcPct val="119000"/>
                        </a:lnSpc>
                        <a:spcBef>
                          <a:spcPts val="0"/>
                        </a:spcBef>
                        <a:spcAft>
                          <a:spcPts val="600"/>
                        </a:spcAft>
                      </a:pPr>
                      <a:r>
                        <a:rPr lang="en-GB" sz="1100" kern="1400">
                          <a:ln>
                            <a:noFill/>
                          </a:ln>
                          <a:effectLst/>
                        </a:rPr>
                        <a:t>Perceptual variation</a:t>
                      </a:r>
                      <a:endParaRPr lang="en-GB" sz="1100" kern="1400">
                        <a:ln>
                          <a:noFill/>
                        </a:ln>
                        <a:solidFill>
                          <a:srgbClr val="000000"/>
                        </a:solidFill>
                        <a:effectLst/>
                        <a:latin typeface="Calibri" panose="020F0502020204030204" pitchFamily="34" charset="0"/>
                      </a:endParaRPr>
                    </a:p>
                  </a:txBody>
                  <a:tcPr marL="22692" marR="22692" marT="22692" marB="22692"/>
                </a:tc>
                <a:tc>
                  <a:txBody>
                    <a:bodyPr/>
                    <a:lstStyle/>
                    <a:p>
                      <a:pPr marR="0" indent="0" algn="l" rtl="0">
                        <a:lnSpc>
                          <a:spcPct val="119000"/>
                        </a:lnSpc>
                        <a:spcBef>
                          <a:spcPts val="0"/>
                        </a:spcBef>
                        <a:spcAft>
                          <a:spcPts val="600"/>
                        </a:spcAft>
                      </a:pPr>
                      <a:r>
                        <a:rPr lang="en-GB" sz="1100" kern="1400" dirty="0">
                          <a:ln>
                            <a:noFill/>
                          </a:ln>
                          <a:effectLst/>
                        </a:rPr>
                        <a:t>Different people perceive the same physical object differently.</a:t>
                      </a:r>
                      <a:endParaRPr lang="en-GB" sz="1100" kern="1400" dirty="0">
                        <a:ln>
                          <a:noFill/>
                        </a:ln>
                        <a:solidFill>
                          <a:srgbClr val="000000"/>
                        </a:solidFill>
                        <a:effectLst/>
                        <a:latin typeface="Calibri" panose="020F0502020204030204" pitchFamily="34" charset="0"/>
                      </a:endParaRPr>
                    </a:p>
                  </a:txBody>
                  <a:tcPr marL="22692" marR="22692" marT="22692" marB="22692"/>
                </a:tc>
                <a:extLst>
                  <a:ext uri="{0D108BD9-81ED-4DB2-BD59-A6C34878D82A}">
                    <a16:rowId xmlns:a16="http://schemas.microsoft.com/office/drawing/2014/main" val="780613379"/>
                  </a:ext>
                </a:extLst>
              </a:tr>
              <a:tr h="488091">
                <a:tc>
                  <a:txBody>
                    <a:bodyPr/>
                    <a:lstStyle/>
                    <a:p>
                      <a:pPr marR="0" indent="0" algn="l" rtl="0">
                        <a:lnSpc>
                          <a:spcPct val="119000"/>
                        </a:lnSpc>
                        <a:spcBef>
                          <a:spcPts val="0"/>
                        </a:spcBef>
                        <a:spcAft>
                          <a:spcPts val="600"/>
                        </a:spcAft>
                      </a:pPr>
                      <a:r>
                        <a:rPr lang="en-GB" sz="1100" kern="1400">
                          <a:ln>
                            <a:noFill/>
                          </a:ln>
                          <a:effectLst/>
                        </a:rPr>
                        <a:t>Primary quality</a:t>
                      </a:r>
                      <a:endParaRPr lang="en-GB" sz="1100" kern="1400">
                        <a:ln>
                          <a:noFill/>
                        </a:ln>
                        <a:solidFill>
                          <a:srgbClr val="000000"/>
                        </a:solidFill>
                        <a:effectLst/>
                        <a:latin typeface="Calibri" panose="020F0502020204030204" pitchFamily="34" charset="0"/>
                      </a:endParaRPr>
                    </a:p>
                  </a:txBody>
                  <a:tcPr marL="22692" marR="22692" marT="22692" marB="22692"/>
                </a:tc>
                <a:tc>
                  <a:txBody>
                    <a:bodyPr/>
                    <a:lstStyle/>
                    <a:p>
                      <a:pPr marR="0" indent="0" algn="l" rtl="0">
                        <a:lnSpc>
                          <a:spcPct val="119000"/>
                        </a:lnSpc>
                        <a:spcBef>
                          <a:spcPts val="0"/>
                        </a:spcBef>
                        <a:spcAft>
                          <a:spcPts val="600"/>
                        </a:spcAft>
                      </a:pPr>
                      <a:r>
                        <a:rPr lang="en-GB" sz="1100" kern="1400" dirty="0">
                          <a:ln>
                            <a:noFill/>
                          </a:ln>
                          <a:effectLst/>
                        </a:rPr>
                        <a:t>Properties that are ‘utterly inseparable’ from the objects, whatever changes it goes through.</a:t>
                      </a:r>
                      <a:endParaRPr lang="en-GB" sz="1100" kern="1400" dirty="0">
                        <a:ln>
                          <a:noFill/>
                        </a:ln>
                        <a:solidFill>
                          <a:srgbClr val="000000"/>
                        </a:solidFill>
                        <a:effectLst/>
                        <a:latin typeface="Calibri" panose="020F0502020204030204" pitchFamily="34" charset="0"/>
                      </a:endParaRPr>
                    </a:p>
                  </a:txBody>
                  <a:tcPr marL="22692" marR="22692" marT="22692" marB="22692"/>
                </a:tc>
                <a:extLst>
                  <a:ext uri="{0D108BD9-81ED-4DB2-BD59-A6C34878D82A}">
                    <a16:rowId xmlns:a16="http://schemas.microsoft.com/office/drawing/2014/main" val="2762024003"/>
                  </a:ext>
                </a:extLst>
              </a:tr>
              <a:tr h="268968">
                <a:tc>
                  <a:txBody>
                    <a:bodyPr/>
                    <a:lstStyle/>
                    <a:p>
                      <a:pPr marR="0" indent="0" algn="l" rtl="0">
                        <a:lnSpc>
                          <a:spcPct val="119000"/>
                        </a:lnSpc>
                        <a:spcBef>
                          <a:spcPts val="0"/>
                        </a:spcBef>
                        <a:spcAft>
                          <a:spcPts val="600"/>
                        </a:spcAft>
                      </a:pPr>
                      <a:r>
                        <a:rPr lang="en-GB" sz="1100" kern="1400" dirty="0">
                          <a:ln>
                            <a:noFill/>
                          </a:ln>
                          <a:effectLst/>
                        </a:rPr>
                        <a:t>Property</a:t>
                      </a:r>
                      <a:endParaRPr lang="en-GB" sz="1100" kern="1400" dirty="0">
                        <a:ln>
                          <a:noFill/>
                        </a:ln>
                        <a:solidFill>
                          <a:srgbClr val="000000"/>
                        </a:solidFill>
                        <a:effectLst/>
                        <a:latin typeface="Calibri" panose="020F0502020204030204" pitchFamily="34" charset="0"/>
                      </a:endParaRPr>
                    </a:p>
                  </a:txBody>
                  <a:tcPr marL="22692" marR="22692" marT="22692" marB="22692"/>
                </a:tc>
                <a:tc>
                  <a:txBody>
                    <a:bodyPr/>
                    <a:lstStyle/>
                    <a:p>
                      <a:pPr marR="0" indent="0" algn="l" rtl="0">
                        <a:lnSpc>
                          <a:spcPct val="119000"/>
                        </a:lnSpc>
                        <a:spcBef>
                          <a:spcPts val="0"/>
                        </a:spcBef>
                        <a:spcAft>
                          <a:spcPts val="600"/>
                        </a:spcAft>
                      </a:pPr>
                      <a:r>
                        <a:rPr lang="en-GB" sz="1100" kern="1400">
                          <a:ln>
                            <a:noFill/>
                          </a:ln>
                          <a:effectLst/>
                        </a:rPr>
                        <a:t>An attribute or characteristic of an object.</a:t>
                      </a:r>
                      <a:endParaRPr lang="en-GB" sz="1100" kern="1400">
                        <a:ln>
                          <a:noFill/>
                        </a:ln>
                        <a:solidFill>
                          <a:srgbClr val="000000"/>
                        </a:solidFill>
                        <a:effectLst/>
                        <a:latin typeface="Calibri" panose="020F0502020204030204" pitchFamily="34" charset="0"/>
                      </a:endParaRPr>
                    </a:p>
                  </a:txBody>
                  <a:tcPr marL="22692" marR="22692" marT="22692" marB="22692"/>
                </a:tc>
                <a:extLst>
                  <a:ext uri="{0D108BD9-81ED-4DB2-BD59-A6C34878D82A}">
                    <a16:rowId xmlns:a16="http://schemas.microsoft.com/office/drawing/2014/main" val="2287997098"/>
                  </a:ext>
                </a:extLst>
              </a:tr>
              <a:tr h="597640">
                <a:tc>
                  <a:txBody>
                    <a:bodyPr/>
                    <a:lstStyle/>
                    <a:p>
                      <a:pPr marR="0" indent="0" algn="l" rtl="0">
                        <a:lnSpc>
                          <a:spcPct val="119000"/>
                        </a:lnSpc>
                        <a:spcBef>
                          <a:spcPts val="0"/>
                        </a:spcBef>
                        <a:spcAft>
                          <a:spcPts val="600"/>
                        </a:spcAft>
                      </a:pPr>
                      <a:r>
                        <a:rPr lang="en-GB" sz="1100" kern="1400" dirty="0">
                          <a:ln>
                            <a:noFill/>
                          </a:ln>
                          <a:effectLst/>
                        </a:rPr>
                        <a:t>Secondary quality</a:t>
                      </a:r>
                      <a:endParaRPr lang="en-GB" sz="1100" kern="1400" dirty="0">
                        <a:ln>
                          <a:noFill/>
                        </a:ln>
                        <a:solidFill>
                          <a:srgbClr val="000000"/>
                        </a:solidFill>
                        <a:effectLst/>
                        <a:latin typeface="Calibri" panose="020F0502020204030204" pitchFamily="34" charset="0"/>
                      </a:endParaRPr>
                    </a:p>
                  </a:txBody>
                  <a:tcPr marL="22692" marR="22692" marT="22692" marB="22692"/>
                </a:tc>
                <a:tc>
                  <a:txBody>
                    <a:bodyPr/>
                    <a:lstStyle/>
                    <a:p>
                      <a:pPr marR="0" indent="0" algn="l" rtl="0">
                        <a:lnSpc>
                          <a:spcPct val="119000"/>
                        </a:lnSpc>
                        <a:spcBef>
                          <a:spcPts val="0"/>
                        </a:spcBef>
                        <a:spcAft>
                          <a:spcPts val="600"/>
                        </a:spcAft>
                      </a:pPr>
                      <a:r>
                        <a:rPr lang="en-GB" sz="1100" kern="1400" dirty="0">
                          <a:ln>
                            <a:noFill/>
                          </a:ln>
                          <a:effectLst/>
                        </a:rPr>
                        <a:t>Properties that physical objects have that are ‘nothing but powers to produce various sensations in us’.</a:t>
                      </a:r>
                      <a:endParaRPr lang="en-GB" sz="1100" kern="1400" dirty="0">
                        <a:ln>
                          <a:noFill/>
                        </a:ln>
                        <a:solidFill>
                          <a:srgbClr val="000000"/>
                        </a:solidFill>
                        <a:effectLst/>
                        <a:latin typeface="Calibri" panose="020F0502020204030204" pitchFamily="34" charset="0"/>
                      </a:endParaRPr>
                    </a:p>
                  </a:txBody>
                  <a:tcPr marL="22692" marR="22692" marT="22692" marB="22692"/>
                </a:tc>
                <a:extLst>
                  <a:ext uri="{0D108BD9-81ED-4DB2-BD59-A6C34878D82A}">
                    <a16:rowId xmlns:a16="http://schemas.microsoft.com/office/drawing/2014/main" val="3278156871"/>
                  </a:ext>
                </a:extLst>
              </a:tr>
              <a:tr h="412467">
                <a:tc>
                  <a:txBody>
                    <a:bodyPr/>
                    <a:lstStyle/>
                    <a:p>
                      <a:pPr marR="0" indent="0" algn="l" rtl="0">
                        <a:lnSpc>
                          <a:spcPct val="119000"/>
                        </a:lnSpc>
                        <a:spcBef>
                          <a:spcPts val="0"/>
                        </a:spcBef>
                        <a:spcAft>
                          <a:spcPts val="600"/>
                        </a:spcAft>
                      </a:pPr>
                      <a:r>
                        <a:rPr lang="en-GB" sz="1100" kern="1400" dirty="0">
                          <a:ln>
                            <a:noFill/>
                          </a:ln>
                          <a:effectLst/>
                        </a:rPr>
                        <a:t>Sense data</a:t>
                      </a:r>
                      <a:endParaRPr lang="en-GB" sz="1100" kern="1400" dirty="0">
                        <a:ln>
                          <a:noFill/>
                        </a:ln>
                        <a:solidFill>
                          <a:srgbClr val="000000"/>
                        </a:solidFill>
                        <a:effectLst/>
                        <a:latin typeface="Calibri" panose="020F0502020204030204" pitchFamily="34" charset="0"/>
                      </a:endParaRPr>
                    </a:p>
                  </a:txBody>
                  <a:tcPr marL="22692" marR="22692" marT="22692" marB="22692"/>
                </a:tc>
                <a:tc>
                  <a:txBody>
                    <a:bodyPr/>
                    <a:lstStyle/>
                    <a:p>
                      <a:pPr marR="0" indent="0" algn="l" rtl="0">
                        <a:lnSpc>
                          <a:spcPct val="119000"/>
                        </a:lnSpc>
                        <a:spcBef>
                          <a:spcPts val="0"/>
                        </a:spcBef>
                        <a:spcAft>
                          <a:spcPts val="600"/>
                        </a:spcAft>
                      </a:pPr>
                      <a:r>
                        <a:rPr lang="en-GB" sz="1100" kern="1400" dirty="0">
                          <a:ln>
                            <a:noFill/>
                          </a:ln>
                          <a:effectLst/>
                        </a:rPr>
                        <a:t>Mental images or representations of what is perceived.</a:t>
                      </a:r>
                      <a:endParaRPr lang="en-GB" sz="1100" kern="1400" dirty="0">
                        <a:ln>
                          <a:noFill/>
                        </a:ln>
                        <a:solidFill>
                          <a:srgbClr val="000000"/>
                        </a:solidFill>
                        <a:effectLst/>
                        <a:latin typeface="Calibri" panose="020F0502020204030204" pitchFamily="34" charset="0"/>
                      </a:endParaRPr>
                    </a:p>
                  </a:txBody>
                  <a:tcPr marL="22692" marR="22692" marT="22692" marB="22692"/>
                </a:tc>
                <a:extLst>
                  <a:ext uri="{0D108BD9-81ED-4DB2-BD59-A6C34878D82A}">
                    <a16:rowId xmlns:a16="http://schemas.microsoft.com/office/drawing/2014/main" val="3336674832"/>
                  </a:ext>
                </a:extLst>
              </a:tr>
              <a:tr h="268968">
                <a:tc>
                  <a:txBody>
                    <a:bodyPr/>
                    <a:lstStyle/>
                    <a:p>
                      <a:pPr marR="0" indent="0" algn="l" rtl="0">
                        <a:lnSpc>
                          <a:spcPct val="119000"/>
                        </a:lnSpc>
                        <a:spcBef>
                          <a:spcPts val="0"/>
                        </a:spcBef>
                        <a:spcAft>
                          <a:spcPts val="600"/>
                        </a:spcAft>
                      </a:pPr>
                      <a:r>
                        <a:rPr lang="en-GB" sz="1100" kern="1400">
                          <a:ln>
                            <a:noFill/>
                          </a:ln>
                          <a:effectLst/>
                        </a:rPr>
                        <a:t>Solipsism</a:t>
                      </a:r>
                      <a:endParaRPr lang="en-GB" sz="1100" kern="1400">
                        <a:ln>
                          <a:noFill/>
                        </a:ln>
                        <a:solidFill>
                          <a:srgbClr val="000000"/>
                        </a:solidFill>
                        <a:effectLst/>
                        <a:latin typeface="Calibri" panose="020F0502020204030204" pitchFamily="34" charset="0"/>
                      </a:endParaRPr>
                    </a:p>
                  </a:txBody>
                  <a:tcPr marL="22692" marR="22692" marT="22692" marB="22692"/>
                </a:tc>
                <a:tc>
                  <a:txBody>
                    <a:bodyPr/>
                    <a:lstStyle/>
                    <a:p>
                      <a:pPr marR="0" indent="0" algn="l" rtl="0">
                        <a:lnSpc>
                          <a:spcPct val="119000"/>
                        </a:lnSpc>
                        <a:spcBef>
                          <a:spcPts val="0"/>
                        </a:spcBef>
                        <a:spcAft>
                          <a:spcPts val="600"/>
                        </a:spcAft>
                      </a:pPr>
                      <a:r>
                        <a:rPr lang="en-GB" sz="1100" kern="1400" dirty="0">
                          <a:ln>
                            <a:noFill/>
                          </a:ln>
                          <a:effectLst/>
                        </a:rPr>
                        <a:t>The view that only oneself, one’s mind, exists. </a:t>
                      </a:r>
                      <a:endParaRPr lang="en-GB" sz="1100" kern="1400" dirty="0">
                        <a:ln>
                          <a:noFill/>
                        </a:ln>
                        <a:solidFill>
                          <a:srgbClr val="000000"/>
                        </a:solidFill>
                        <a:effectLst/>
                        <a:latin typeface="Calibri" panose="020F0502020204030204" pitchFamily="34" charset="0"/>
                      </a:endParaRPr>
                    </a:p>
                  </a:txBody>
                  <a:tcPr marL="22692" marR="22692" marT="22692" marB="22692"/>
                </a:tc>
                <a:extLst>
                  <a:ext uri="{0D108BD9-81ED-4DB2-BD59-A6C34878D82A}">
                    <a16:rowId xmlns:a16="http://schemas.microsoft.com/office/drawing/2014/main" val="3249992428"/>
                  </a:ext>
                </a:extLst>
              </a:tr>
              <a:tr h="488091">
                <a:tc>
                  <a:txBody>
                    <a:bodyPr/>
                    <a:lstStyle/>
                    <a:p>
                      <a:pPr marR="0" indent="0" algn="l" rtl="0">
                        <a:lnSpc>
                          <a:spcPct val="119000"/>
                        </a:lnSpc>
                        <a:spcBef>
                          <a:spcPts val="0"/>
                        </a:spcBef>
                        <a:spcAft>
                          <a:spcPts val="600"/>
                        </a:spcAft>
                      </a:pPr>
                      <a:r>
                        <a:rPr lang="en-GB" sz="1100" kern="1400" dirty="0">
                          <a:ln>
                            <a:noFill/>
                          </a:ln>
                          <a:effectLst/>
                        </a:rPr>
                        <a:t>Veridical </a:t>
                      </a:r>
                      <a:endParaRPr lang="en-GB" sz="1100" kern="1400" dirty="0">
                        <a:ln>
                          <a:noFill/>
                        </a:ln>
                        <a:solidFill>
                          <a:srgbClr val="000000"/>
                        </a:solidFill>
                        <a:effectLst/>
                        <a:latin typeface="Calibri" panose="020F0502020204030204" pitchFamily="34" charset="0"/>
                      </a:endParaRPr>
                    </a:p>
                  </a:txBody>
                  <a:tcPr marL="22692" marR="22692" marT="22692" marB="22692"/>
                </a:tc>
                <a:tc>
                  <a:txBody>
                    <a:bodyPr/>
                    <a:lstStyle/>
                    <a:p>
                      <a:pPr marR="0" indent="0" algn="l" rtl="0">
                        <a:lnSpc>
                          <a:spcPct val="119000"/>
                        </a:lnSpc>
                        <a:spcBef>
                          <a:spcPts val="0"/>
                        </a:spcBef>
                        <a:spcAft>
                          <a:spcPts val="600"/>
                        </a:spcAft>
                      </a:pPr>
                      <a:r>
                        <a:rPr lang="en-GB" sz="1100" kern="1400" dirty="0">
                          <a:ln>
                            <a:noFill/>
                          </a:ln>
                          <a:effectLst/>
                        </a:rPr>
                        <a:t>A proposition that is true or an experience that represents the world as it actually is.</a:t>
                      </a:r>
                      <a:endParaRPr lang="en-GB" sz="1100" kern="1400" dirty="0">
                        <a:ln>
                          <a:noFill/>
                        </a:ln>
                        <a:solidFill>
                          <a:srgbClr val="000000"/>
                        </a:solidFill>
                        <a:effectLst/>
                        <a:latin typeface="Calibri" panose="020F0502020204030204" pitchFamily="34" charset="0"/>
                      </a:endParaRPr>
                    </a:p>
                  </a:txBody>
                  <a:tcPr marL="22692" marR="22692" marT="22692" marB="22692"/>
                </a:tc>
                <a:extLst>
                  <a:ext uri="{0D108BD9-81ED-4DB2-BD59-A6C34878D82A}">
                    <a16:rowId xmlns:a16="http://schemas.microsoft.com/office/drawing/2014/main" val="1375575949"/>
                  </a:ext>
                </a:extLst>
              </a:tr>
            </a:tbl>
          </a:graphicData>
        </a:graphic>
      </p:graphicFrame>
      <p:sp>
        <p:nvSpPr>
          <p:cNvPr id="12" name="Control 2"/>
          <p:cNvSpPr>
            <a:spLocks noChangeArrowheads="1" noChangeShapeType="1"/>
          </p:cNvSpPr>
          <p:nvPr/>
        </p:nvSpPr>
        <p:spPr bwMode="auto">
          <a:xfrm>
            <a:off x="1316038" y="3032125"/>
            <a:ext cx="4843462" cy="62992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13" name="Picture 12"/>
          <p:cNvPicPr>
            <a:picLocks noChangeAspect="1"/>
          </p:cNvPicPr>
          <p:nvPr/>
        </p:nvPicPr>
        <p:blipFill rotWithShape="1">
          <a:blip r:embed="rId2"/>
          <a:srcRect b="7455"/>
          <a:stretch/>
        </p:blipFill>
        <p:spPr>
          <a:xfrm>
            <a:off x="5438999" y="785365"/>
            <a:ext cx="1906360" cy="1299964"/>
          </a:xfrm>
          <a:prstGeom prst="rect">
            <a:avLst/>
          </a:prstGeom>
        </p:spPr>
      </p:pic>
      <p:pic>
        <p:nvPicPr>
          <p:cNvPr id="14" name="Picture 13"/>
          <p:cNvPicPr>
            <a:picLocks noChangeAspect="1"/>
          </p:cNvPicPr>
          <p:nvPr/>
        </p:nvPicPr>
        <p:blipFill>
          <a:blip r:embed="rId3"/>
          <a:stretch>
            <a:fillRect/>
          </a:stretch>
        </p:blipFill>
        <p:spPr>
          <a:xfrm>
            <a:off x="6119083" y="2472379"/>
            <a:ext cx="1226276" cy="1415791"/>
          </a:xfrm>
          <a:prstGeom prst="rect">
            <a:avLst/>
          </a:prstGeom>
        </p:spPr>
      </p:pic>
      <p:pic>
        <p:nvPicPr>
          <p:cNvPr id="15" name="Picture 14"/>
          <p:cNvPicPr>
            <a:picLocks noChangeAspect="1"/>
          </p:cNvPicPr>
          <p:nvPr/>
        </p:nvPicPr>
        <p:blipFill>
          <a:blip r:embed="rId4"/>
          <a:stretch>
            <a:fillRect/>
          </a:stretch>
        </p:blipFill>
        <p:spPr>
          <a:xfrm>
            <a:off x="6137840" y="3978275"/>
            <a:ext cx="1227727" cy="1315031"/>
          </a:xfrm>
          <a:prstGeom prst="rect">
            <a:avLst/>
          </a:prstGeom>
        </p:spPr>
      </p:pic>
      <p:pic>
        <p:nvPicPr>
          <p:cNvPr id="16" name="Picture 15"/>
          <p:cNvPicPr>
            <a:picLocks noChangeAspect="1"/>
          </p:cNvPicPr>
          <p:nvPr/>
        </p:nvPicPr>
        <p:blipFill>
          <a:blip r:embed="rId5"/>
          <a:stretch>
            <a:fillRect/>
          </a:stretch>
        </p:blipFill>
        <p:spPr>
          <a:xfrm>
            <a:off x="6068534" y="5407027"/>
            <a:ext cx="1366338" cy="1320793"/>
          </a:xfrm>
          <a:prstGeom prst="rect">
            <a:avLst/>
          </a:prstGeom>
        </p:spPr>
      </p:pic>
    </p:spTree>
    <p:extLst>
      <p:ext uri="{BB962C8B-B14F-4D97-AF65-F5344CB8AC3E}">
        <p14:creationId xmlns:p14="http://schemas.microsoft.com/office/powerpoint/2010/main" val="387422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60D319-E060-4D04-A2C6-5FA4A39612BA}"/>
              </a:ext>
            </a:extLst>
          </p:cNvPr>
          <p:cNvSpPr/>
          <p:nvPr/>
        </p:nvSpPr>
        <p:spPr>
          <a:xfrm>
            <a:off x="115166" y="55704"/>
            <a:ext cx="11903825" cy="2486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latin typeface="Chewy" panose="02000000000000000000" pitchFamily="2" charset="0"/>
                <a:ea typeface="Chewy" panose="02000000000000000000" pitchFamily="2" charset="0"/>
              </a:rPr>
              <a:t>Idealism: Problems with the role played by God, illusions and hallucinations.</a:t>
            </a:r>
          </a:p>
        </p:txBody>
      </p:sp>
      <p:sp>
        <p:nvSpPr>
          <p:cNvPr id="6" name="TextBox 5">
            <a:extLst>
              <a:ext uri="{FF2B5EF4-FFF2-40B4-BE49-F238E27FC236}">
                <a16:creationId xmlns:a16="http://schemas.microsoft.com/office/drawing/2014/main" id="{8EEA985D-BFBF-4DC0-A70A-95B77F71CD53}"/>
              </a:ext>
            </a:extLst>
          </p:cNvPr>
          <p:cNvSpPr txBox="1"/>
          <p:nvPr/>
        </p:nvSpPr>
        <p:spPr>
          <a:xfrm>
            <a:off x="144087" y="378435"/>
            <a:ext cx="3875463" cy="323165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200" dirty="0"/>
              <a:t>Berkeley thinks that the philosophical idea of matter is incoherent and that the only source of our sense data must be something that can itself possess sense data and which has active power to cause them in us. </a:t>
            </a:r>
          </a:p>
          <a:p>
            <a:pPr marL="285750" indent="-285750">
              <a:buFont typeface="Arial" panose="020B0604020202020204" pitchFamily="34" charset="0"/>
              <a:buChar char="•"/>
            </a:pPr>
            <a:r>
              <a:rPr lang="en-GB" sz="1200" dirty="0"/>
              <a:t>Matter can do neither as it is not sentient (able to perceive or feel things) or active.</a:t>
            </a:r>
          </a:p>
          <a:p>
            <a:pPr marL="285750" indent="-285750">
              <a:buFont typeface="Arial" panose="020B0604020202020204" pitchFamily="34" charset="0"/>
              <a:buChar char="•"/>
            </a:pPr>
            <a:r>
              <a:rPr lang="en-GB" sz="1200" dirty="0"/>
              <a:t>He also agrees with Locke and Russell that the regularity and predictability of our sense data, and that they are not subject to my will and that different senses cohere with each other, shows that the source of them is external to me. </a:t>
            </a:r>
          </a:p>
          <a:p>
            <a:pPr marL="285750" indent="-285750">
              <a:buFont typeface="Arial" panose="020B0604020202020204" pitchFamily="34" charset="0"/>
              <a:buChar char="•"/>
            </a:pPr>
            <a:r>
              <a:rPr lang="en-GB" sz="1200" dirty="0"/>
              <a:t>He concludes that the source of sense data must be  a mind, a powerful mind. </a:t>
            </a:r>
          </a:p>
          <a:p>
            <a:pPr marL="285750" indent="-285750">
              <a:buFont typeface="Arial" panose="020B0604020202020204" pitchFamily="34" charset="0"/>
              <a:buChar char="•"/>
            </a:pPr>
            <a:r>
              <a:rPr lang="en-GB" sz="1200" dirty="0"/>
              <a:t>So, Berkeley does not see it as bringing God in to save his theory, but that his arguments have led to the existence of God as the only possible explanation of our experience. </a:t>
            </a:r>
          </a:p>
        </p:txBody>
      </p:sp>
      <p:sp>
        <p:nvSpPr>
          <p:cNvPr id="9" name="TextBox 8">
            <a:extLst>
              <a:ext uri="{FF2B5EF4-FFF2-40B4-BE49-F238E27FC236}">
                <a16:creationId xmlns:a16="http://schemas.microsoft.com/office/drawing/2014/main" id="{581E2C98-C045-40E8-9893-FA27E6B39EB3}"/>
              </a:ext>
            </a:extLst>
          </p:cNvPr>
          <p:cNvSpPr txBox="1"/>
          <p:nvPr/>
        </p:nvSpPr>
        <p:spPr>
          <a:xfrm>
            <a:off x="115166" y="3652670"/>
            <a:ext cx="2352675" cy="278178"/>
          </a:xfrm>
          <a:prstGeom prst="rect">
            <a:avLst/>
          </a:prstGeom>
          <a:noFill/>
          <a:ln>
            <a:solidFill>
              <a:schemeClr val="tx1"/>
            </a:solidFill>
          </a:ln>
        </p:spPr>
        <p:txBody>
          <a:bodyPr wrap="square" rtlCol="0">
            <a:spAutoFit/>
          </a:bodyPr>
          <a:lstStyle/>
          <a:p>
            <a:r>
              <a:rPr lang="en-GB" sz="1200" b="1" u="sng" dirty="0"/>
              <a:t>Can God have sensations?</a:t>
            </a:r>
            <a:endParaRPr lang="en-US" sz="1200" b="1" u="sng" dirty="0"/>
          </a:p>
        </p:txBody>
      </p:sp>
      <p:sp>
        <p:nvSpPr>
          <p:cNvPr id="10" name="TextBox 9">
            <a:extLst>
              <a:ext uri="{FF2B5EF4-FFF2-40B4-BE49-F238E27FC236}">
                <a16:creationId xmlns:a16="http://schemas.microsoft.com/office/drawing/2014/main" id="{13B6DF68-EDE2-412B-A339-343F86A10977}"/>
              </a:ext>
            </a:extLst>
          </p:cNvPr>
          <p:cNvSpPr txBox="1"/>
          <p:nvPr/>
        </p:nvSpPr>
        <p:spPr>
          <a:xfrm>
            <a:off x="115166" y="3970988"/>
            <a:ext cx="6314210" cy="2862322"/>
          </a:xfrm>
          <a:prstGeom prst="rect">
            <a:avLst/>
          </a:prstGeom>
          <a:noFill/>
          <a:ln>
            <a:solidFill>
              <a:schemeClr val="tx1"/>
            </a:solidFill>
          </a:ln>
        </p:spPr>
        <p:txBody>
          <a:bodyPr wrap="square" rtlCol="0">
            <a:spAutoFit/>
          </a:bodyPr>
          <a:lstStyle/>
          <a:p>
            <a:r>
              <a:rPr lang="en-GB" sz="1200" dirty="0"/>
              <a:t>A problem is that if God is the source of sense experiences and perceives all then God is subject to sensations, including pain and so therefore, God cannot be perfect.</a:t>
            </a:r>
          </a:p>
          <a:p>
            <a:r>
              <a:rPr lang="en-GB" sz="1200" dirty="0"/>
              <a:t>P1: What we perceive is in the mind of God.</a:t>
            </a:r>
          </a:p>
          <a:p>
            <a:r>
              <a:rPr lang="en-GB" sz="1200" dirty="0"/>
              <a:t>C1: It follows that the idea of pain is in the mind of God; God suffers pain.</a:t>
            </a:r>
          </a:p>
          <a:p>
            <a:r>
              <a:rPr lang="en-GB" sz="1200" dirty="0"/>
              <a:t>P2: But if God suffers pain, then he is imperfect.</a:t>
            </a:r>
          </a:p>
          <a:p>
            <a:r>
              <a:rPr lang="en-GB" sz="1200" dirty="0"/>
              <a:t>P3: God is defined as a perfect being.</a:t>
            </a:r>
          </a:p>
          <a:p>
            <a:r>
              <a:rPr lang="en-GB" sz="1200" dirty="0"/>
              <a:t>C2: Therefore, Berkeley’s views lead to contradiction.</a:t>
            </a:r>
          </a:p>
          <a:p>
            <a:endParaRPr lang="en-GB" sz="1200" dirty="0"/>
          </a:p>
          <a:p>
            <a:r>
              <a:rPr lang="en-GB" sz="1200"/>
              <a:t>Berkeley’s </a:t>
            </a:r>
            <a:r>
              <a:rPr lang="en-GB" sz="1200" dirty="0"/>
              <a:t>response God knows what it is for us to suffer, but God does not suffer himself. We suffer because pain is caused in us by the laws of nature, we have no control over them. But God does not have a body, so God does not suffer pain or other sensations against his will. God is pure spirit and determines his ideas, he cannot passively ‘suffer’ from pain or any other sensations. </a:t>
            </a:r>
          </a:p>
          <a:p>
            <a:r>
              <a:rPr lang="en-GB" sz="1200" dirty="0"/>
              <a:t>But, there is still a problem, as sensations change and are fleeting, the world perceived by God is also one of change. If God has sensations, then he must change. And if he changes then he cannot be perfect and immutable, </a:t>
            </a:r>
          </a:p>
        </p:txBody>
      </p:sp>
      <p:sp>
        <p:nvSpPr>
          <p:cNvPr id="3" name="TextBox 2">
            <a:extLst>
              <a:ext uri="{FF2B5EF4-FFF2-40B4-BE49-F238E27FC236}">
                <a16:creationId xmlns:a16="http://schemas.microsoft.com/office/drawing/2014/main" id="{B183F3E8-558E-4BEA-A4BE-143DABBDFA5D}"/>
              </a:ext>
            </a:extLst>
          </p:cNvPr>
          <p:cNvSpPr txBox="1"/>
          <p:nvPr/>
        </p:nvSpPr>
        <p:spPr>
          <a:xfrm>
            <a:off x="4200526" y="378434"/>
            <a:ext cx="7847387" cy="2492990"/>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dirty="0"/>
              <a:t>How can we distinguish between reality and imagined objects if perception is dependent on the mind?</a:t>
            </a:r>
          </a:p>
          <a:p>
            <a:pPr marL="171450" indent="-171450">
              <a:buFont typeface="Arial" panose="020B0604020202020204" pitchFamily="34" charset="0"/>
              <a:buChar char="•"/>
            </a:pPr>
            <a:r>
              <a:rPr lang="en-GB" sz="1200" dirty="0"/>
              <a:t>Berkeley responds by saying the imagined is subject to my will, I am in control, I conjure their existence, when I imagine an object it is far less vivid and clear than when I am actually perceiving one. </a:t>
            </a:r>
          </a:p>
          <a:p>
            <a:pPr marL="171450" indent="-171450">
              <a:buFont typeface="Arial" panose="020B0604020202020204" pitchFamily="34" charset="0"/>
              <a:buChar char="•"/>
            </a:pPr>
            <a:r>
              <a:rPr lang="en-GB" sz="1200" dirty="0"/>
              <a:t>But, if there is no mind-independent reality, then illusions and hallucinations would appear no different from veridical perceptions, which does not fit with common sense.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Berkeley responds by saying when subject to an illusion, I am not mistaken about the actual sense data or ideas. An illusion and hallucination are subjectively indistinguishable from other sense experiences and it would be nonsense to say we could be wrong about these. They are illusory because they incline us to make false inferences about what we may perceive next.  If I try to grab a dagger which see before me, but clutch thin air, then I have been fooled by a hallucination. If I see an oar half bent in water, it will also feel bent to the touch, then I'm making an error.</a:t>
            </a:r>
          </a:p>
          <a:p>
            <a:pPr marL="171450" indent="-171450">
              <a:buFont typeface="Arial" panose="020B0604020202020204" pitchFamily="34" charset="0"/>
              <a:buChar char="•"/>
            </a:pPr>
            <a:r>
              <a:rPr lang="en-GB" sz="1200" dirty="0"/>
              <a:t>The error in both cases is with the inference made about further sense data because I judged I would have certain tactile sensations which are not forthcoming. </a:t>
            </a:r>
          </a:p>
        </p:txBody>
      </p:sp>
      <p:pic>
        <p:nvPicPr>
          <p:cNvPr id="4" name="Picture 3">
            <a:extLst>
              <a:ext uri="{FF2B5EF4-FFF2-40B4-BE49-F238E27FC236}">
                <a16:creationId xmlns:a16="http://schemas.microsoft.com/office/drawing/2014/main" id="{15D61CE5-247D-4496-AF02-1CFF3A74B9FC}"/>
              </a:ext>
            </a:extLst>
          </p:cNvPr>
          <p:cNvPicPr>
            <a:picLocks noChangeAspect="1"/>
          </p:cNvPicPr>
          <p:nvPr/>
        </p:nvPicPr>
        <p:blipFill rotWithShape="1">
          <a:blip r:embed="rId2"/>
          <a:srcRect l="21947" r="27928"/>
          <a:stretch/>
        </p:blipFill>
        <p:spPr>
          <a:xfrm>
            <a:off x="10181359" y="4968225"/>
            <a:ext cx="1895475" cy="1748406"/>
          </a:xfrm>
          <a:prstGeom prst="rect">
            <a:avLst/>
          </a:prstGeom>
        </p:spPr>
      </p:pic>
      <p:pic>
        <p:nvPicPr>
          <p:cNvPr id="7" name="Picture 6">
            <a:extLst>
              <a:ext uri="{FF2B5EF4-FFF2-40B4-BE49-F238E27FC236}">
                <a16:creationId xmlns:a16="http://schemas.microsoft.com/office/drawing/2014/main" id="{487542C4-A0ED-47F1-97AD-2AD6D7CE27B0}"/>
              </a:ext>
            </a:extLst>
          </p:cNvPr>
          <p:cNvPicPr>
            <a:picLocks noChangeAspect="1"/>
          </p:cNvPicPr>
          <p:nvPr/>
        </p:nvPicPr>
        <p:blipFill rotWithShape="1">
          <a:blip r:embed="rId3"/>
          <a:srcRect b="24253"/>
          <a:stretch/>
        </p:blipFill>
        <p:spPr>
          <a:xfrm>
            <a:off x="6638926" y="4897725"/>
            <a:ext cx="3448049" cy="1889406"/>
          </a:xfrm>
          <a:prstGeom prst="rect">
            <a:avLst/>
          </a:prstGeom>
        </p:spPr>
      </p:pic>
      <p:pic>
        <p:nvPicPr>
          <p:cNvPr id="14" name="Picture 13">
            <a:extLst>
              <a:ext uri="{FF2B5EF4-FFF2-40B4-BE49-F238E27FC236}">
                <a16:creationId xmlns:a16="http://schemas.microsoft.com/office/drawing/2014/main" id="{493F9345-30A6-4E2D-BE94-1F8E5CA9A601}"/>
              </a:ext>
            </a:extLst>
          </p:cNvPr>
          <p:cNvPicPr>
            <a:picLocks noChangeAspect="1"/>
          </p:cNvPicPr>
          <p:nvPr/>
        </p:nvPicPr>
        <p:blipFill rotWithShape="1">
          <a:blip r:embed="rId4"/>
          <a:srcRect l="11614" r="14058"/>
          <a:stretch/>
        </p:blipFill>
        <p:spPr>
          <a:xfrm>
            <a:off x="6429376" y="2926419"/>
            <a:ext cx="5618537" cy="1916311"/>
          </a:xfrm>
          <a:prstGeom prst="rect">
            <a:avLst/>
          </a:prstGeom>
        </p:spPr>
      </p:pic>
    </p:spTree>
    <p:extLst>
      <p:ext uri="{BB962C8B-B14F-4D97-AF65-F5344CB8AC3E}">
        <p14:creationId xmlns:p14="http://schemas.microsoft.com/office/powerpoint/2010/main" val="158322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5F40052-E4F9-41BC-8956-76A24674F0A8}"/>
              </a:ext>
            </a:extLst>
          </p:cNvPr>
          <p:cNvGraphicFramePr>
            <a:graphicFrameLocks noGrp="1"/>
          </p:cNvGraphicFramePr>
          <p:nvPr>
            <p:extLst>
              <p:ext uri="{D42A27DB-BD31-4B8C-83A1-F6EECF244321}">
                <p14:modId xmlns:p14="http://schemas.microsoft.com/office/powerpoint/2010/main" val="2411592067"/>
              </p:ext>
            </p:extLst>
          </p:nvPr>
        </p:nvGraphicFramePr>
        <p:xfrm>
          <a:off x="86134" y="79860"/>
          <a:ext cx="12007544" cy="6645406"/>
        </p:xfrm>
        <a:graphic>
          <a:graphicData uri="http://schemas.openxmlformats.org/drawingml/2006/table">
            <a:tbl>
              <a:tblPr firstRow="1" bandRow="1">
                <a:tableStyleId>{5940675A-B579-460E-94D1-54222C63F5DA}</a:tableStyleId>
              </a:tblPr>
              <a:tblGrid>
                <a:gridCol w="6003772">
                  <a:extLst>
                    <a:ext uri="{9D8B030D-6E8A-4147-A177-3AD203B41FA5}">
                      <a16:colId xmlns:a16="http://schemas.microsoft.com/office/drawing/2014/main" val="2691956328"/>
                    </a:ext>
                  </a:extLst>
                </a:gridCol>
                <a:gridCol w="6003772">
                  <a:extLst>
                    <a:ext uri="{9D8B030D-6E8A-4147-A177-3AD203B41FA5}">
                      <a16:colId xmlns:a16="http://schemas.microsoft.com/office/drawing/2014/main" val="2575363608"/>
                    </a:ext>
                  </a:extLst>
                </a:gridCol>
              </a:tblGrid>
              <a:tr h="475963">
                <a:tc gridSpan="2">
                  <a:txBody>
                    <a:bodyPr/>
                    <a:lstStyle/>
                    <a:p>
                      <a:pPr algn="ctr"/>
                      <a:r>
                        <a:rPr lang="en-GB" b="1" u="sng" dirty="0"/>
                        <a:t>Differences between idealism and indirect realism </a:t>
                      </a:r>
                      <a:endParaRPr lang="en-US" b="1" u="sng" dirty="0"/>
                    </a:p>
                  </a:txBody>
                  <a:tcPr/>
                </a:tc>
                <a:tc hMerge="1">
                  <a:txBody>
                    <a:bodyPr/>
                    <a:lstStyle/>
                    <a:p>
                      <a:endParaRPr lang="en-US" dirty="0"/>
                    </a:p>
                  </a:txBody>
                  <a:tcPr/>
                </a:tc>
                <a:extLst>
                  <a:ext uri="{0D108BD9-81ED-4DB2-BD59-A6C34878D82A}">
                    <a16:rowId xmlns:a16="http://schemas.microsoft.com/office/drawing/2014/main" val="1099978429"/>
                  </a:ext>
                </a:extLst>
              </a:tr>
              <a:tr h="475963">
                <a:tc>
                  <a:txBody>
                    <a:bodyPr/>
                    <a:lstStyle/>
                    <a:p>
                      <a:r>
                        <a:rPr lang="en-GB" sz="1800" dirty="0"/>
                        <a:t>Idealism </a:t>
                      </a:r>
                      <a:endParaRPr lang="en-US" sz="1800" dirty="0"/>
                    </a:p>
                  </a:txBody>
                  <a:tcPr/>
                </a:tc>
                <a:tc>
                  <a:txBody>
                    <a:bodyPr/>
                    <a:lstStyle/>
                    <a:p>
                      <a:r>
                        <a:rPr lang="en-GB" sz="1800" dirty="0"/>
                        <a:t>Indirect realism</a:t>
                      </a:r>
                      <a:endParaRPr lang="en-US" sz="1800" dirty="0"/>
                    </a:p>
                  </a:txBody>
                  <a:tcPr/>
                </a:tc>
                <a:extLst>
                  <a:ext uri="{0D108BD9-81ED-4DB2-BD59-A6C34878D82A}">
                    <a16:rowId xmlns:a16="http://schemas.microsoft.com/office/drawing/2014/main" val="2331898001"/>
                  </a:ext>
                </a:extLst>
              </a:tr>
              <a:tr h="821525">
                <a:tc>
                  <a:txBody>
                    <a:bodyPr/>
                    <a:lstStyle/>
                    <a:p>
                      <a:r>
                        <a:rPr lang="en-GB" sz="1800" dirty="0"/>
                        <a:t>Anti-realist theory, objects are mind-dependent.</a:t>
                      </a:r>
                      <a:endParaRPr lang="en-US" sz="1800" dirty="0"/>
                    </a:p>
                  </a:txBody>
                  <a:tcPr/>
                </a:tc>
                <a:tc>
                  <a:txBody>
                    <a:bodyPr/>
                    <a:lstStyle/>
                    <a:p>
                      <a:r>
                        <a:rPr lang="en-GB" sz="1800" dirty="0"/>
                        <a:t>Form of realism. Objects are mind-independent. </a:t>
                      </a:r>
                      <a:endParaRPr lang="en-US" sz="1800" dirty="0"/>
                    </a:p>
                  </a:txBody>
                  <a:tcPr/>
                </a:tc>
                <a:extLst>
                  <a:ext uri="{0D108BD9-81ED-4DB2-BD59-A6C34878D82A}">
                    <a16:rowId xmlns:a16="http://schemas.microsoft.com/office/drawing/2014/main" val="2092025942"/>
                  </a:ext>
                </a:extLst>
              </a:tr>
              <a:tr h="1525689">
                <a:tc>
                  <a:txBody>
                    <a:bodyPr/>
                    <a:lstStyle/>
                    <a:p>
                      <a:r>
                        <a:rPr lang="en-GB" sz="1800" dirty="0"/>
                        <a:t>Berkeley’s idealism is a direct theory of perception, physical objects are clusters of sensible qualities directly perceived by the mind.</a:t>
                      </a:r>
                      <a:endParaRPr lang="en-US" sz="1800" dirty="0"/>
                    </a:p>
                  </a:txBody>
                  <a:tcPr/>
                </a:tc>
                <a:tc>
                  <a:txBody>
                    <a:bodyPr/>
                    <a:lstStyle/>
                    <a:p>
                      <a:r>
                        <a:rPr lang="en-GB" sz="1800" dirty="0"/>
                        <a:t>We perceive the qualities of matter but that these qualities exist in a material substance which is not directly perceived. The existence and nature of material objects must be inferred from their representations in the mind.</a:t>
                      </a:r>
                      <a:endParaRPr lang="en-US" sz="1800" dirty="0"/>
                    </a:p>
                  </a:txBody>
                  <a:tcPr/>
                </a:tc>
                <a:extLst>
                  <a:ext uri="{0D108BD9-81ED-4DB2-BD59-A6C34878D82A}">
                    <a16:rowId xmlns:a16="http://schemas.microsoft.com/office/drawing/2014/main" val="4012621604"/>
                  </a:ext>
                </a:extLst>
              </a:tr>
              <a:tr h="2229853">
                <a:tc>
                  <a:txBody>
                    <a:bodyPr/>
                    <a:lstStyle/>
                    <a:p>
                      <a:r>
                        <a:rPr lang="en-GB" sz="1800" dirty="0"/>
                        <a:t>Regularity and predictability of our sense experiences and the persistence of objects unperceived by finite minds by appeal to the mind of God as a permanent perceiver and the source of our perceptions. </a:t>
                      </a:r>
                      <a:endParaRPr lang="en-US" sz="1800" dirty="0"/>
                    </a:p>
                  </a:txBody>
                  <a:tcPr/>
                </a:tc>
                <a:tc>
                  <a:txBody>
                    <a:bodyPr/>
                    <a:lstStyle/>
                    <a:p>
                      <a:r>
                        <a:rPr lang="en-GB" sz="1800" dirty="0"/>
                        <a:t>Matter is the best explanation of experience.</a:t>
                      </a:r>
                      <a:endParaRPr lang="en-US" sz="1800" dirty="0"/>
                    </a:p>
                  </a:txBody>
                  <a:tcPr/>
                </a:tc>
                <a:extLst>
                  <a:ext uri="{0D108BD9-81ED-4DB2-BD59-A6C34878D82A}">
                    <a16:rowId xmlns:a16="http://schemas.microsoft.com/office/drawing/2014/main" val="338191348"/>
                  </a:ext>
                </a:extLst>
              </a:tr>
              <a:tr h="475963">
                <a:tc>
                  <a:txBody>
                    <a:bodyPr/>
                    <a:lstStyle/>
                    <a:p>
                      <a:r>
                        <a:rPr lang="en-GB" sz="1800" dirty="0"/>
                        <a:t>Ideas cannot be like anything but other ideas.</a:t>
                      </a:r>
                      <a:endParaRPr lang="en-US" sz="1800" dirty="0"/>
                    </a:p>
                  </a:txBody>
                  <a:tcPr/>
                </a:tc>
                <a:tc>
                  <a:txBody>
                    <a:bodyPr/>
                    <a:lstStyle/>
                    <a:p>
                      <a:r>
                        <a:rPr lang="en-GB" sz="1800" dirty="0"/>
                        <a:t>Sense data and ideas are representations of material reality.</a:t>
                      </a:r>
                      <a:endParaRPr lang="en-US" sz="1800" dirty="0"/>
                    </a:p>
                  </a:txBody>
                  <a:tcPr/>
                </a:tc>
                <a:extLst>
                  <a:ext uri="{0D108BD9-81ED-4DB2-BD59-A6C34878D82A}">
                    <a16:rowId xmlns:a16="http://schemas.microsoft.com/office/drawing/2014/main" val="1754886199"/>
                  </a:ext>
                </a:extLst>
              </a:tr>
              <a:tr h="640450">
                <a:tc>
                  <a:txBody>
                    <a:bodyPr/>
                    <a:lstStyle/>
                    <a:p>
                      <a:r>
                        <a:rPr lang="en-GB" sz="1800" dirty="0"/>
                        <a:t>No distinction between primary and secondary qualities. </a:t>
                      </a:r>
                      <a:endParaRPr lang="en-US" sz="1800" dirty="0"/>
                    </a:p>
                  </a:txBody>
                  <a:tcPr/>
                </a:tc>
                <a:tc>
                  <a:txBody>
                    <a:bodyPr/>
                    <a:lstStyle/>
                    <a:p>
                      <a:r>
                        <a:rPr lang="en-GB" sz="1800" dirty="0"/>
                        <a:t>Traditionally, there is a distinction between primary and secondary qualities. </a:t>
                      </a:r>
                      <a:endParaRPr lang="en-US" sz="1800" dirty="0"/>
                    </a:p>
                  </a:txBody>
                  <a:tcPr/>
                </a:tc>
                <a:extLst>
                  <a:ext uri="{0D108BD9-81ED-4DB2-BD59-A6C34878D82A}">
                    <a16:rowId xmlns:a16="http://schemas.microsoft.com/office/drawing/2014/main" val="2486585250"/>
                  </a:ext>
                </a:extLst>
              </a:tr>
            </a:tbl>
          </a:graphicData>
        </a:graphic>
      </p:graphicFrame>
    </p:spTree>
    <p:extLst>
      <p:ext uri="{BB962C8B-B14F-4D97-AF65-F5344CB8AC3E}">
        <p14:creationId xmlns:p14="http://schemas.microsoft.com/office/powerpoint/2010/main" val="376975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97679"/>
            <a:ext cx="11903825" cy="1907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solidFill>
                  <a:schemeClr val="tx1"/>
                </a:solidFill>
                <a:latin typeface="Chewy" panose="02000000000000000000" pitchFamily="2" charset="0"/>
                <a:ea typeface="Chewy" panose="02000000000000000000" pitchFamily="2" charset="0"/>
              </a:rPr>
              <a:t>Perception</a:t>
            </a:r>
          </a:p>
        </p:txBody>
      </p:sp>
      <p:graphicFrame>
        <p:nvGraphicFramePr>
          <p:cNvPr id="9" name="Table 8"/>
          <p:cNvGraphicFramePr>
            <a:graphicFrameLocks noGrp="1"/>
          </p:cNvGraphicFramePr>
          <p:nvPr>
            <p:extLst>
              <p:ext uri="{D42A27DB-BD31-4B8C-83A1-F6EECF244321}">
                <p14:modId xmlns:p14="http://schemas.microsoft.com/office/powerpoint/2010/main" val="1833817250"/>
              </p:ext>
            </p:extLst>
          </p:nvPr>
        </p:nvGraphicFramePr>
        <p:xfrm>
          <a:off x="100973" y="380162"/>
          <a:ext cx="4577938" cy="1081820"/>
        </p:xfrm>
        <a:graphic>
          <a:graphicData uri="http://schemas.openxmlformats.org/drawingml/2006/table">
            <a:tbl>
              <a:tblPr>
                <a:tableStyleId>{BC89EF96-8CEA-46FF-86C4-4CE0E7609802}</a:tableStyleId>
              </a:tblPr>
              <a:tblGrid>
                <a:gridCol w="327765">
                  <a:extLst>
                    <a:ext uri="{9D8B030D-6E8A-4147-A177-3AD203B41FA5}">
                      <a16:colId xmlns:a16="http://schemas.microsoft.com/office/drawing/2014/main" val="833008421"/>
                    </a:ext>
                  </a:extLst>
                </a:gridCol>
                <a:gridCol w="4250173">
                  <a:extLst>
                    <a:ext uri="{9D8B030D-6E8A-4147-A177-3AD203B41FA5}">
                      <a16:colId xmlns:a16="http://schemas.microsoft.com/office/drawing/2014/main" val="4083700446"/>
                    </a:ext>
                  </a:extLst>
                </a:gridCol>
              </a:tblGrid>
              <a:tr h="159427">
                <a:tc gridSpan="2">
                  <a:txBody>
                    <a:bodyPr/>
                    <a:lstStyle/>
                    <a:p>
                      <a:pPr marR="0" indent="0" algn="ctr" rtl="0">
                        <a:lnSpc>
                          <a:spcPct val="119000"/>
                        </a:lnSpc>
                        <a:spcBef>
                          <a:spcPts val="0"/>
                        </a:spcBef>
                        <a:spcAft>
                          <a:spcPts val="600"/>
                        </a:spcAft>
                      </a:pPr>
                      <a:r>
                        <a:rPr lang="en-GB" sz="1050" b="1" i="0" u="sng" kern="1400" dirty="0">
                          <a:ln>
                            <a:noFill/>
                          </a:ln>
                          <a:effectLst/>
                        </a:rPr>
                        <a:t>Direct realism</a:t>
                      </a:r>
                      <a:endParaRPr lang="en-GB" sz="1050" b="1" i="0" u="sng" kern="1400" dirty="0">
                        <a:ln>
                          <a:noFill/>
                        </a:ln>
                        <a:solidFill>
                          <a:srgbClr val="000000"/>
                        </a:solidFill>
                        <a:effectLst/>
                        <a:latin typeface="Calibri" panose="020F0502020204030204" pitchFamily="34" charset="0"/>
                      </a:endParaRPr>
                    </a:p>
                  </a:txBody>
                  <a:tcPr marL="21572" marR="21572" marT="21572" marB="21572"/>
                </a:tc>
                <a:tc hMerge="1">
                  <a:txBody>
                    <a:bodyPr/>
                    <a:lstStyle/>
                    <a:p>
                      <a:endParaRPr lang="en-GB"/>
                    </a:p>
                  </a:txBody>
                  <a:tcPr/>
                </a:tc>
                <a:extLst>
                  <a:ext uri="{0D108BD9-81ED-4DB2-BD59-A6C34878D82A}">
                    <a16:rowId xmlns:a16="http://schemas.microsoft.com/office/drawing/2014/main" val="831718817"/>
                  </a:ext>
                </a:extLst>
              </a:tr>
              <a:tr h="418226">
                <a:tc>
                  <a:txBody>
                    <a:bodyPr/>
                    <a:lstStyle/>
                    <a:p>
                      <a:pPr marR="0" indent="0" algn="l" rtl="0">
                        <a:lnSpc>
                          <a:spcPct val="119000"/>
                        </a:lnSpc>
                        <a:spcBef>
                          <a:spcPts val="0"/>
                        </a:spcBef>
                        <a:spcAft>
                          <a:spcPts val="600"/>
                        </a:spcAft>
                      </a:pPr>
                      <a:r>
                        <a:rPr lang="en-GB" sz="1050" kern="1400">
                          <a:ln>
                            <a:noFill/>
                          </a:ln>
                          <a:effectLst/>
                        </a:rPr>
                        <a:t>P1:</a:t>
                      </a:r>
                      <a:endParaRPr lang="en-GB" sz="105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1050" kern="1400" dirty="0">
                          <a:ln>
                            <a:noFill/>
                          </a:ln>
                          <a:effectLst/>
                        </a:rPr>
                        <a:t>All objects are composed of matter, which gives them properties such as size, shape, texture, smell, taste and colour.</a:t>
                      </a:r>
                      <a:endParaRPr lang="en-GB" sz="105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2012357719"/>
                  </a:ext>
                </a:extLst>
              </a:tr>
              <a:tr h="197122">
                <a:tc>
                  <a:txBody>
                    <a:bodyPr/>
                    <a:lstStyle/>
                    <a:p>
                      <a:pPr marR="0" indent="0" algn="l" rtl="0">
                        <a:lnSpc>
                          <a:spcPct val="119000"/>
                        </a:lnSpc>
                        <a:spcBef>
                          <a:spcPts val="0"/>
                        </a:spcBef>
                        <a:spcAft>
                          <a:spcPts val="600"/>
                        </a:spcAft>
                      </a:pPr>
                      <a:r>
                        <a:rPr lang="en-GB" sz="1050" kern="1400">
                          <a:ln>
                            <a:noFill/>
                          </a:ln>
                          <a:effectLst/>
                        </a:rPr>
                        <a:t>P2:</a:t>
                      </a:r>
                      <a:endParaRPr lang="en-GB" sz="105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1050" kern="1400">
                          <a:ln>
                            <a:noFill/>
                          </a:ln>
                          <a:effectLst/>
                        </a:rPr>
                        <a:t>We use our senses to perceive these objects directly.</a:t>
                      </a:r>
                      <a:endParaRPr lang="en-GB" sz="1050" kern="140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2783687526"/>
                  </a:ext>
                </a:extLst>
              </a:tr>
              <a:tr h="170688">
                <a:tc>
                  <a:txBody>
                    <a:bodyPr/>
                    <a:lstStyle/>
                    <a:p>
                      <a:pPr marR="0" indent="0" algn="l" rtl="0">
                        <a:lnSpc>
                          <a:spcPct val="119000"/>
                        </a:lnSpc>
                        <a:spcBef>
                          <a:spcPts val="0"/>
                        </a:spcBef>
                        <a:spcAft>
                          <a:spcPts val="600"/>
                        </a:spcAft>
                      </a:pPr>
                      <a:r>
                        <a:rPr lang="en-GB" sz="1050" kern="1400">
                          <a:ln>
                            <a:noFill/>
                          </a:ln>
                          <a:effectLst/>
                        </a:rPr>
                        <a:t>C:</a:t>
                      </a:r>
                      <a:endParaRPr lang="en-GB" sz="105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1050" kern="1400" dirty="0">
                          <a:ln>
                            <a:noFill/>
                          </a:ln>
                          <a:effectLst/>
                        </a:rPr>
                        <a:t>The external world is as we perceive it.</a:t>
                      </a:r>
                      <a:endParaRPr lang="en-GB" sz="105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2639428518"/>
                  </a:ext>
                </a:extLst>
              </a:tr>
            </a:tbl>
          </a:graphicData>
        </a:graphic>
      </p:graphicFrame>
      <p:sp>
        <p:nvSpPr>
          <p:cNvPr id="10" name="Control 2"/>
          <p:cNvSpPr>
            <a:spLocks noChangeArrowheads="1" noChangeShapeType="1"/>
          </p:cNvSpPr>
          <p:nvPr/>
        </p:nvSpPr>
        <p:spPr bwMode="auto">
          <a:xfrm>
            <a:off x="2061212" y="2239424"/>
            <a:ext cx="7906702" cy="6660101"/>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300737166"/>
              </p:ext>
            </p:extLst>
          </p:nvPr>
        </p:nvGraphicFramePr>
        <p:xfrm>
          <a:off x="111627" y="1553743"/>
          <a:ext cx="4577938" cy="5150129"/>
        </p:xfrm>
        <a:graphic>
          <a:graphicData uri="http://schemas.openxmlformats.org/drawingml/2006/table">
            <a:tbl>
              <a:tblPr>
                <a:tableStyleId>{BC89EF96-8CEA-46FF-86C4-4CE0E7609802}</a:tableStyleId>
              </a:tblPr>
              <a:tblGrid>
                <a:gridCol w="333107">
                  <a:extLst>
                    <a:ext uri="{9D8B030D-6E8A-4147-A177-3AD203B41FA5}">
                      <a16:colId xmlns:a16="http://schemas.microsoft.com/office/drawing/2014/main" val="1868535837"/>
                    </a:ext>
                  </a:extLst>
                </a:gridCol>
                <a:gridCol w="4244831">
                  <a:extLst>
                    <a:ext uri="{9D8B030D-6E8A-4147-A177-3AD203B41FA5}">
                      <a16:colId xmlns:a16="http://schemas.microsoft.com/office/drawing/2014/main" val="4020080893"/>
                    </a:ext>
                  </a:extLst>
                </a:gridCol>
              </a:tblGrid>
              <a:tr h="211108">
                <a:tc gridSpan="2">
                  <a:txBody>
                    <a:bodyPr/>
                    <a:lstStyle/>
                    <a:p>
                      <a:pPr marR="0" indent="0" algn="ctr" rtl="0">
                        <a:lnSpc>
                          <a:spcPct val="119000"/>
                        </a:lnSpc>
                        <a:spcBef>
                          <a:spcPts val="0"/>
                        </a:spcBef>
                        <a:spcAft>
                          <a:spcPts val="600"/>
                        </a:spcAft>
                      </a:pPr>
                      <a:r>
                        <a:rPr lang="en-GB" sz="900" b="1" u="sng" kern="1400" dirty="0">
                          <a:ln>
                            <a:noFill/>
                          </a:ln>
                          <a:effectLst/>
                        </a:rPr>
                        <a:t>Argument from perceptual variation</a:t>
                      </a:r>
                      <a:endParaRPr lang="en-GB" sz="900" b="1" u="sng" kern="1400" dirty="0">
                        <a:ln>
                          <a:noFill/>
                        </a:ln>
                        <a:solidFill>
                          <a:srgbClr val="000000"/>
                        </a:solidFill>
                        <a:effectLst/>
                        <a:latin typeface="Calibri" panose="020F0502020204030204" pitchFamily="34" charset="0"/>
                      </a:endParaRPr>
                    </a:p>
                  </a:txBody>
                  <a:tcPr marL="21572" marR="21572" marT="21572" marB="21572"/>
                </a:tc>
                <a:tc hMerge="1">
                  <a:txBody>
                    <a:bodyPr/>
                    <a:lstStyle/>
                    <a:p>
                      <a:endParaRPr lang="en-GB"/>
                    </a:p>
                  </a:txBody>
                  <a:tcPr/>
                </a:tc>
                <a:extLst>
                  <a:ext uri="{0D108BD9-81ED-4DB2-BD59-A6C34878D82A}">
                    <a16:rowId xmlns:a16="http://schemas.microsoft.com/office/drawing/2014/main" val="3358766653"/>
                  </a:ext>
                </a:extLst>
              </a:tr>
              <a:tr h="211108">
                <a:tc>
                  <a:txBody>
                    <a:bodyPr/>
                    <a:lstStyle/>
                    <a:p>
                      <a:pPr marR="0" indent="0" algn="l" rtl="0">
                        <a:lnSpc>
                          <a:spcPct val="119000"/>
                        </a:lnSpc>
                        <a:spcBef>
                          <a:spcPts val="0"/>
                        </a:spcBef>
                        <a:spcAft>
                          <a:spcPts val="600"/>
                        </a:spcAft>
                      </a:pPr>
                      <a:r>
                        <a:rPr lang="en-GB" sz="900" kern="1400">
                          <a:ln>
                            <a:noFill/>
                          </a:ln>
                          <a:effectLst/>
                        </a:rPr>
                        <a:t>P1:</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There are variations in perception.</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1214509277"/>
                  </a:ext>
                </a:extLst>
              </a:tr>
              <a:tr h="338770">
                <a:tc>
                  <a:txBody>
                    <a:bodyPr/>
                    <a:lstStyle/>
                    <a:p>
                      <a:pPr marR="0" indent="0" algn="l" rtl="0">
                        <a:lnSpc>
                          <a:spcPct val="119000"/>
                        </a:lnSpc>
                        <a:spcBef>
                          <a:spcPts val="0"/>
                        </a:spcBef>
                        <a:spcAft>
                          <a:spcPts val="600"/>
                        </a:spcAft>
                      </a:pPr>
                      <a:r>
                        <a:rPr lang="en-GB" sz="900" kern="1400">
                          <a:ln>
                            <a:noFill/>
                          </a:ln>
                          <a:effectLst/>
                        </a:rPr>
                        <a:t>P2:</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Our perception varies without corresponding changes in the physical objects we perceive.</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3558948357"/>
                  </a:ext>
                </a:extLst>
              </a:tr>
              <a:tr h="338770">
                <a:tc>
                  <a:txBody>
                    <a:bodyPr/>
                    <a:lstStyle/>
                    <a:p>
                      <a:pPr marR="0" indent="0" algn="l" rtl="0">
                        <a:lnSpc>
                          <a:spcPct val="119000"/>
                        </a:lnSpc>
                        <a:spcBef>
                          <a:spcPts val="0"/>
                        </a:spcBef>
                        <a:spcAft>
                          <a:spcPts val="600"/>
                        </a:spcAft>
                      </a:pPr>
                      <a:r>
                        <a:rPr lang="en-GB" sz="900" kern="1400">
                          <a:ln>
                            <a:noFill/>
                          </a:ln>
                          <a:effectLst/>
                        </a:rPr>
                        <a:t>C1:</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Properties physical objects have and the properties they appear to have are not identical.</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469950223"/>
                  </a:ext>
                </a:extLst>
              </a:tr>
              <a:tr h="394471">
                <a:tc>
                  <a:txBody>
                    <a:bodyPr/>
                    <a:lstStyle/>
                    <a:p>
                      <a:pPr marR="0" indent="0" algn="l" rtl="0">
                        <a:lnSpc>
                          <a:spcPct val="119000"/>
                        </a:lnSpc>
                        <a:spcBef>
                          <a:spcPts val="0"/>
                        </a:spcBef>
                        <a:spcAft>
                          <a:spcPts val="600"/>
                        </a:spcAft>
                      </a:pPr>
                      <a:r>
                        <a:rPr lang="en-GB" sz="900" kern="1400">
                          <a:ln>
                            <a:noFill/>
                          </a:ln>
                          <a:effectLst/>
                        </a:rPr>
                        <a:t>C2:</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What we are immediately aware of in perception is </a:t>
                      </a:r>
                      <a:r>
                        <a:rPr lang="en-GB" sz="900" u="sng" kern="1400" dirty="0">
                          <a:ln>
                            <a:noFill/>
                          </a:ln>
                          <a:effectLst/>
                        </a:rPr>
                        <a:t>not</a:t>
                      </a:r>
                      <a:r>
                        <a:rPr lang="en-GB" sz="900" kern="1400" dirty="0">
                          <a:ln>
                            <a:noFill/>
                          </a:ln>
                          <a:effectLst/>
                        </a:rPr>
                        <a:t> exactly the same as what exists independently of our minds.</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2653389572"/>
                  </a:ext>
                </a:extLst>
              </a:tr>
              <a:tr h="195744">
                <a:tc>
                  <a:txBody>
                    <a:bodyPr/>
                    <a:lstStyle/>
                    <a:p>
                      <a:pPr marR="0" indent="0" algn="l" rtl="0">
                        <a:lnSpc>
                          <a:spcPct val="119000"/>
                        </a:lnSpc>
                        <a:spcBef>
                          <a:spcPts val="0"/>
                        </a:spcBef>
                        <a:spcAft>
                          <a:spcPts val="600"/>
                        </a:spcAft>
                      </a:pPr>
                      <a:r>
                        <a:rPr lang="en-GB" sz="900" kern="1400">
                          <a:ln>
                            <a:noFill/>
                          </a:ln>
                          <a:effectLst/>
                        </a:rPr>
                        <a:t>C3:</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We do not perceive physical objects directly.</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994066293"/>
                  </a:ext>
                </a:extLst>
              </a:tr>
              <a:tr h="211108">
                <a:tc gridSpan="2">
                  <a:txBody>
                    <a:bodyPr/>
                    <a:lstStyle/>
                    <a:p>
                      <a:pPr marR="0" indent="0" algn="ctr" rtl="0">
                        <a:lnSpc>
                          <a:spcPct val="119000"/>
                        </a:lnSpc>
                        <a:spcBef>
                          <a:spcPts val="0"/>
                        </a:spcBef>
                        <a:spcAft>
                          <a:spcPts val="600"/>
                        </a:spcAft>
                      </a:pPr>
                      <a:r>
                        <a:rPr lang="en-GB" sz="900" b="1" u="sng" kern="1400" dirty="0">
                          <a:ln>
                            <a:noFill/>
                          </a:ln>
                          <a:effectLst/>
                        </a:rPr>
                        <a:t>Argument from illusion</a:t>
                      </a:r>
                      <a:endParaRPr lang="en-GB" sz="900" b="1" u="sng" kern="1400" dirty="0">
                        <a:ln>
                          <a:noFill/>
                        </a:ln>
                        <a:solidFill>
                          <a:srgbClr val="000000"/>
                        </a:solidFill>
                        <a:effectLst/>
                        <a:latin typeface="Calibri" panose="020F0502020204030204" pitchFamily="34" charset="0"/>
                      </a:endParaRPr>
                    </a:p>
                  </a:txBody>
                  <a:tcPr marL="21572" marR="21572" marT="21572" marB="21572"/>
                </a:tc>
                <a:tc hMerge="1">
                  <a:txBody>
                    <a:bodyPr/>
                    <a:lstStyle/>
                    <a:p>
                      <a:endParaRPr lang="en-GB"/>
                    </a:p>
                  </a:txBody>
                  <a:tcPr/>
                </a:tc>
                <a:extLst>
                  <a:ext uri="{0D108BD9-81ED-4DB2-BD59-A6C34878D82A}">
                    <a16:rowId xmlns:a16="http://schemas.microsoft.com/office/drawing/2014/main" val="2646084340"/>
                  </a:ext>
                </a:extLst>
              </a:tr>
              <a:tr h="211108">
                <a:tc>
                  <a:txBody>
                    <a:bodyPr/>
                    <a:lstStyle/>
                    <a:p>
                      <a:pPr marR="0" indent="0" algn="l" rtl="0">
                        <a:lnSpc>
                          <a:spcPct val="119000"/>
                        </a:lnSpc>
                        <a:spcBef>
                          <a:spcPts val="0"/>
                        </a:spcBef>
                        <a:spcAft>
                          <a:spcPts val="600"/>
                        </a:spcAft>
                      </a:pPr>
                      <a:r>
                        <a:rPr lang="en-GB" sz="900" kern="1400">
                          <a:ln>
                            <a:noFill/>
                          </a:ln>
                          <a:effectLst/>
                        </a:rPr>
                        <a:t>P1:</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We perceive something having some property, F </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417262366"/>
                  </a:ext>
                </a:extLst>
              </a:tr>
              <a:tr h="394471">
                <a:tc>
                  <a:txBody>
                    <a:bodyPr/>
                    <a:lstStyle/>
                    <a:p>
                      <a:pPr marR="0" indent="0" algn="l" rtl="0">
                        <a:lnSpc>
                          <a:spcPct val="119000"/>
                        </a:lnSpc>
                        <a:spcBef>
                          <a:spcPts val="0"/>
                        </a:spcBef>
                        <a:spcAft>
                          <a:spcPts val="600"/>
                        </a:spcAft>
                      </a:pPr>
                      <a:r>
                        <a:rPr lang="en-GB" sz="900" kern="1400">
                          <a:ln>
                            <a:noFill/>
                          </a:ln>
                          <a:effectLst/>
                        </a:rPr>
                        <a:t>P2:</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When we perceive something having some property F, then there is something that has this property.</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2474786690"/>
                  </a:ext>
                </a:extLst>
              </a:tr>
              <a:tr h="211108">
                <a:tc>
                  <a:txBody>
                    <a:bodyPr/>
                    <a:lstStyle/>
                    <a:p>
                      <a:pPr marR="0" indent="0" algn="l" rtl="0">
                        <a:lnSpc>
                          <a:spcPct val="119000"/>
                        </a:lnSpc>
                        <a:spcBef>
                          <a:spcPts val="0"/>
                        </a:spcBef>
                        <a:spcAft>
                          <a:spcPts val="600"/>
                        </a:spcAft>
                      </a:pPr>
                      <a:r>
                        <a:rPr lang="en-GB" sz="900" kern="1400">
                          <a:ln>
                            <a:noFill/>
                          </a:ln>
                          <a:effectLst/>
                        </a:rPr>
                        <a:t>P3:</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In an illusion, the physical object does not have the property F </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220690054"/>
                  </a:ext>
                </a:extLst>
              </a:tr>
              <a:tr h="211108">
                <a:tc>
                  <a:txBody>
                    <a:bodyPr/>
                    <a:lstStyle/>
                    <a:p>
                      <a:pPr marR="0" indent="0" algn="l" rtl="0">
                        <a:lnSpc>
                          <a:spcPct val="119000"/>
                        </a:lnSpc>
                        <a:spcBef>
                          <a:spcPts val="0"/>
                        </a:spcBef>
                        <a:spcAft>
                          <a:spcPts val="600"/>
                        </a:spcAft>
                      </a:pPr>
                      <a:r>
                        <a:rPr lang="en-GB" sz="900" kern="1400">
                          <a:ln>
                            <a:noFill/>
                          </a:ln>
                          <a:effectLst/>
                        </a:rPr>
                        <a:t>C</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Therefore, what has the property F is something mental, a sense-datum.</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1857162406"/>
                  </a:ext>
                </a:extLst>
              </a:tr>
              <a:tr h="211108">
                <a:tc gridSpan="2">
                  <a:txBody>
                    <a:bodyPr/>
                    <a:lstStyle/>
                    <a:p>
                      <a:pPr marR="0" indent="0" algn="ctr" rtl="0">
                        <a:lnSpc>
                          <a:spcPct val="119000"/>
                        </a:lnSpc>
                        <a:spcBef>
                          <a:spcPts val="0"/>
                        </a:spcBef>
                        <a:spcAft>
                          <a:spcPts val="600"/>
                        </a:spcAft>
                      </a:pPr>
                      <a:r>
                        <a:rPr lang="en-GB" sz="900" b="1" u="sng" kern="1400" dirty="0">
                          <a:ln>
                            <a:noFill/>
                          </a:ln>
                          <a:effectLst/>
                        </a:rPr>
                        <a:t>Argument from hallucination </a:t>
                      </a:r>
                      <a:endParaRPr lang="en-GB" sz="900" b="1" u="sng" kern="1400" dirty="0">
                        <a:ln>
                          <a:noFill/>
                        </a:ln>
                        <a:solidFill>
                          <a:srgbClr val="000000"/>
                        </a:solidFill>
                        <a:effectLst/>
                        <a:latin typeface="Calibri" panose="020F0502020204030204" pitchFamily="34" charset="0"/>
                      </a:endParaRPr>
                    </a:p>
                  </a:txBody>
                  <a:tcPr marL="21572" marR="21572" marT="21572" marB="21572"/>
                </a:tc>
                <a:tc hMerge="1">
                  <a:txBody>
                    <a:bodyPr/>
                    <a:lstStyle/>
                    <a:p>
                      <a:endParaRPr lang="en-GB"/>
                    </a:p>
                  </a:txBody>
                  <a:tcPr/>
                </a:tc>
                <a:extLst>
                  <a:ext uri="{0D108BD9-81ED-4DB2-BD59-A6C34878D82A}">
                    <a16:rowId xmlns:a16="http://schemas.microsoft.com/office/drawing/2014/main" val="438822182"/>
                  </a:ext>
                </a:extLst>
              </a:tr>
              <a:tr h="211108">
                <a:tc>
                  <a:txBody>
                    <a:bodyPr/>
                    <a:lstStyle/>
                    <a:p>
                      <a:pPr marR="0" indent="0" algn="l" rtl="0">
                        <a:lnSpc>
                          <a:spcPct val="119000"/>
                        </a:lnSpc>
                        <a:spcBef>
                          <a:spcPts val="0"/>
                        </a:spcBef>
                        <a:spcAft>
                          <a:spcPts val="600"/>
                        </a:spcAft>
                      </a:pPr>
                      <a:r>
                        <a:rPr lang="en-GB" sz="900" kern="1400">
                          <a:ln>
                            <a:noFill/>
                          </a:ln>
                          <a:effectLst/>
                        </a:rPr>
                        <a:t>P1</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In a hallucination, we perceive something having some property F.</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2110376450"/>
                  </a:ext>
                </a:extLst>
              </a:tr>
              <a:tr h="359436">
                <a:tc>
                  <a:txBody>
                    <a:bodyPr/>
                    <a:lstStyle/>
                    <a:p>
                      <a:pPr marR="0" indent="0" algn="l" rtl="0">
                        <a:lnSpc>
                          <a:spcPct val="119000"/>
                        </a:lnSpc>
                        <a:spcBef>
                          <a:spcPts val="0"/>
                        </a:spcBef>
                        <a:spcAft>
                          <a:spcPts val="600"/>
                        </a:spcAft>
                      </a:pPr>
                      <a:r>
                        <a:rPr lang="en-GB" sz="900" kern="1400">
                          <a:ln>
                            <a:noFill/>
                          </a:ln>
                          <a:effectLst/>
                        </a:rPr>
                        <a:t>P2:</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When we perceive something having some property F, then there is something that has this property.</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2414800316"/>
                  </a:ext>
                </a:extLst>
              </a:tr>
              <a:tr h="211108">
                <a:tc>
                  <a:txBody>
                    <a:bodyPr/>
                    <a:lstStyle/>
                    <a:p>
                      <a:pPr marR="0" indent="0" algn="l" rtl="0">
                        <a:lnSpc>
                          <a:spcPct val="119000"/>
                        </a:lnSpc>
                        <a:spcBef>
                          <a:spcPts val="0"/>
                        </a:spcBef>
                        <a:spcAft>
                          <a:spcPts val="600"/>
                        </a:spcAft>
                      </a:pPr>
                      <a:r>
                        <a:rPr lang="en-GB" sz="900" kern="1400">
                          <a:ln>
                            <a:noFill/>
                          </a:ln>
                          <a:effectLst/>
                        </a:rPr>
                        <a:t>P3:</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In hallucinations we don’t perceive a physical object at all</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2641519490"/>
                  </a:ext>
                </a:extLst>
              </a:tr>
              <a:tr h="200700">
                <a:tc>
                  <a:txBody>
                    <a:bodyPr/>
                    <a:lstStyle/>
                    <a:p>
                      <a:pPr marR="0" indent="0" algn="l" rtl="0">
                        <a:lnSpc>
                          <a:spcPct val="119000"/>
                        </a:lnSpc>
                        <a:spcBef>
                          <a:spcPts val="0"/>
                        </a:spcBef>
                        <a:spcAft>
                          <a:spcPts val="600"/>
                        </a:spcAft>
                      </a:pPr>
                      <a:r>
                        <a:rPr lang="en-GB" sz="900" kern="1400">
                          <a:ln>
                            <a:noFill/>
                          </a:ln>
                          <a:effectLst/>
                        </a:rPr>
                        <a:t>C:</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Therefore, what we perceive must be mental – sense-data.</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4158448076"/>
                  </a:ext>
                </a:extLst>
              </a:tr>
              <a:tr h="211108">
                <a:tc gridSpan="2">
                  <a:txBody>
                    <a:bodyPr/>
                    <a:lstStyle/>
                    <a:p>
                      <a:pPr marR="0" indent="0" algn="ctr" rtl="0">
                        <a:lnSpc>
                          <a:spcPct val="119000"/>
                        </a:lnSpc>
                        <a:spcBef>
                          <a:spcPts val="0"/>
                        </a:spcBef>
                        <a:spcAft>
                          <a:spcPts val="600"/>
                        </a:spcAft>
                      </a:pPr>
                      <a:r>
                        <a:rPr lang="en-GB" sz="900" b="1" u="sng" kern="1400" dirty="0">
                          <a:ln>
                            <a:noFill/>
                          </a:ln>
                          <a:effectLst/>
                        </a:rPr>
                        <a:t>The time lag argument </a:t>
                      </a:r>
                      <a:endParaRPr lang="en-GB" sz="900" b="1" u="sng" kern="1400" dirty="0">
                        <a:ln>
                          <a:noFill/>
                        </a:ln>
                        <a:solidFill>
                          <a:srgbClr val="000000"/>
                        </a:solidFill>
                        <a:effectLst/>
                        <a:latin typeface="Calibri" panose="020F0502020204030204" pitchFamily="34" charset="0"/>
                      </a:endParaRPr>
                    </a:p>
                  </a:txBody>
                  <a:tcPr marL="21572" marR="21572" marT="21572" marB="21572"/>
                </a:tc>
                <a:tc hMerge="1">
                  <a:txBody>
                    <a:bodyPr/>
                    <a:lstStyle/>
                    <a:p>
                      <a:endParaRPr lang="en-GB"/>
                    </a:p>
                  </a:txBody>
                  <a:tcPr/>
                </a:tc>
                <a:extLst>
                  <a:ext uri="{0D108BD9-81ED-4DB2-BD59-A6C34878D82A}">
                    <a16:rowId xmlns:a16="http://schemas.microsoft.com/office/drawing/2014/main" val="2625012961"/>
                  </a:ext>
                </a:extLst>
              </a:tr>
              <a:tr h="394471">
                <a:tc>
                  <a:txBody>
                    <a:bodyPr/>
                    <a:lstStyle/>
                    <a:p>
                      <a:pPr marR="0" indent="0" algn="l" rtl="0">
                        <a:lnSpc>
                          <a:spcPct val="119000"/>
                        </a:lnSpc>
                        <a:spcBef>
                          <a:spcPts val="0"/>
                        </a:spcBef>
                        <a:spcAft>
                          <a:spcPts val="600"/>
                        </a:spcAft>
                      </a:pPr>
                      <a:r>
                        <a:rPr lang="en-GB" sz="900" kern="1400">
                          <a:ln>
                            <a:noFill/>
                          </a:ln>
                          <a:effectLst/>
                        </a:rPr>
                        <a:t>P1:</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It takes time for light waves, or sound waves, or smells, to get from physical objects to our sense organs.</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3907553862"/>
                  </a:ext>
                </a:extLst>
              </a:tr>
              <a:tr h="211108">
                <a:tc>
                  <a:txBody>
                    <a:bodyPr/>
                    <a:lstStyle/>
                    <a:p>
                      <a:pPr marR="0" indent="0" algn="l" rtl="0">
                        <a:lnSpc>
                          <a:spcPct val="119000"/>
                        </a:lnSpc>
                        <a:spcBef>
                          <a:spcPts val="0"/>
                        </a:spcBef>
                        <a:spcAft>
                          <a:spcPts val="600"/>
                        </a:spcAft>
                      </a:pPr>
                      <a:r>
                        <a:rPr lang="en-GB" sz="900" kern="1400">
                          <a:ln>
                            <a:noFill/>
                          </a:ln>
                          <a:effectLst/>
                        </a:rPr>
                        <a:t>P2: </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We can perceive something even after it ceases to exist (e.g. distant stars).</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2763319123"/>
                  </a:ext>
                </a:extLst>
              </a:tr>
              <a:tr h="211108">
                <a:tc>
                  <a:txBody>
                    <a:bodyPr/>
                    <a:lstStyle/>
                    <a:p>
                      <a:pPr marR="0" indent="0" algn="l" rtl="0">
                        <a:lnSpc>
                          <a:spcPct val="119000"/>
                        </a:lnSpc>
                        <a:spcBef>
                          <a:spcPts val="0"/>
                        </a:spcBef>
                        <a:spcAft>
                          <a:spcPts val="600"/>
                        </a:spcAft>
                      </a:pPr>
                      <a:r>
                        <a:rPr lang="en-GB" sz="900" kern="1400">
                          <a:ln>
                            <a:noFill/>
                          </a:ln>
                          <a:effectLst/>
                        </a:rPr>
                        <a:t>C:</a:t>
                      </a:r>
                      <a:endParaRPr lang="en-GB" sz="900" kern="1400">
                        <a:ln>
                          <a:noFill/>
                        </a:ln>
                        <a:solidFill>
                          <a:srgbClr val="000000"/>
                        </a:solidFill>
                        <a:effectLst/>
                        <a:latin typeface="Calibri" panose="020F0502020204030204" pitchFamily="34" charset="0"/>
                      </a:endParaRPr>
                    </a:p>
                  </a:txBody>
                  <a:tcPr marL="21572" marR="21572" marT="21572" marB="21572"/>
                </a:tc>
                <a:tc>
                  <a:txBody>
                    <a:bodyPr/>
                    <a:lstStyle/>
                    <a:p>
                      <a:pPr marR="0" indent="0" algn="l" rtl="0">
                        <a:lnSpc>
                          <a:spcPct val="119000"/>
                        </a:lnSpc>
                        <a:spcBef>
                          <a:spcPts val="0"/>
                        </a:spcBef>
                        <a:spcAft>
                          <a:spcPts val="600"/>
                        </a:spcAft>
                      </a:pPr>
                      <a:r>
                        <a:rPr lang="en-GB" sz="900" kern="1400" dirty="0">
                          <a:ln>
                            <a:noFill/>
                          </a:ln>
                          <a:effectLst/>
                        </a:rPr>
                        <a:t>We aren’t perceiving physical objects directly.</a:t>
                      </a:r>
                      <a:endParaRPr lang="en-GB" sz="900" kern="1400" dirty="0">
                        <a:ln>
                          <a:noFill/>
                        </a:ln>
                        <a:solidFill>
                          <a:srgbClr val="000000"/>
                        </a:solidFill>
                        <a:effectLst/>
                        <a:latin typeface="Calibri" panose="020F0502020204030204" pitchFamily="34" charset="0"/>
                      </a:endParaRPr>
                    </a:p>
                  </a:txBody>
                  <a:tcPr marL="21572" marR="21572" marT="21572" marB="21572"/>
                </a:tc>
                <a:extLst>
                  <a:ext uri="{0D108BD9-81ED-4DB2-BD59-A6C34878D82A}">
                    <a16:rowId xmlns:a16="http://schemas.microsoft.com/office/drawing/2014/main" val="72377191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20103894"/>
              </p:ext>
            </p:extLst>
          </p:nvPr>
        </p:nvGraphicFramePr>
        <p:xfrm>
          <a:off x="4789141" y="394761"/>
          <a:ext cx="3662989" cy="3854450"/>
        </p:xfrm>
        <a:graphic>
          <a:graphicData uri="http://schemas.openxmlformats.org/drawingml/2006/table">
            <a:tbl>
              <a:tblPr>
                <a:tableStyleId>{BC89EF96-8CEA-46FF-86C4-4CE0E7609802}</a:tableStyleId>
              </a:tblPr>
              <a:tblGrid>
                <a:gridCol w="262257">
                  <a:extLst>
                    <a:ext uri="{9D8B030D-6E8A-4147-A177-3AD203B41FA5}">
                      <a16:colId xmlns:a16="http://schemas.microsoft.com/office/drawing/2014/main" val="4049293664"/>
                    </a:ext>
                  </a:extLst>
                </a:gridCol>
                <a:gridCol w="3400732">
                  <a:extLst>
                    <a:ext uri="{9D8B030D-6E8A-4147-A177-3AD203B41FA5}">
                      <a16:colId xmlns:a16="http://schemas.microsoft.com/office/drawing/2014/main" val="1375858208"/>
                    </a:ext>
                  </a:extLst>
                </a:gridCol>
              </a:tblGrid>
              <a:tr h="131287">
                <a:tc gridSpan="2">
                  <a:txBody>
                    <a:bodyPr/>
                    <a:lstStyle/>
                    <a:p>
                      <a:pPr marR="0" indent="0" algn="ctr" rtl="0">
                        <a:lnSpc>
                          <a:spcPct val="119000"/>
                        </a:lnSpc>
                        <a:spcBef>
                          <a:spcPts val="0"/>
                        </a:spcBef>
                        <a:spcAft>
                          <a:spcPts val="600"/>
                        </a:spcAft>
                      </a:pPr>
                      <a:r>
                        <a:rPr lang="en-GB" sz="1100" b="1" u="sng" kern="1400" dirty="0">
                          <a:ln>
                            <a:noFill/>
                          </a:ln>
                          <a:effectLst/>
                        </a:rPr>
                        <a:t>Indirect realism</a:t>
                      </a:r>
                      <a:endParaRPr lang="en-GB" sz="1100" b="1" u="sng" kern="1400" dirty="0">
                        <a:ln>
                          <a:noFill/>
                        </a:ln>
                        <a:solidFill>
                          <a:srgbClr val="000000"/>
                        </a:solidFill>
                        <a:effectLst/>
                        <a:latin typeface="Calibri" panose="020F0502020204030204" pitchFamily="34" charset="0"/>
                      </a:endParaRPr>
                    </a:p>
                  </a:txBody>
                  <a:tcPr marL="36576" marR="36576" marT="36576" marB="36576"/>
                </a:tc>
                <a:tc hMerge="1">
                  <a:txBody>
                    <a:bodyPr/>
                    <a:lstStyle/>
                    <a:p>
                      <a:endParaRPr lang="en-GB"/>
                    </a:p>
                  </a:txBody>
                  <a:tcPr/>
                </a:tc>
                <a:extLst>
                  <a:ext uri="{0D108BD9-81ED-4DB2-BD59-A6C34878D82A}">
                    <a16:rowId xmlns:a16="http://schemas.microsoft.com/office/drawing/2014/main" val="4107411249"/>
                  </a:ext>
                </a:extLst>
              </a:tr>
              <a:tr h="410240">
                <a:tc>
                  <a:txBody>
                    <a:bodyPr/>
                    <a:lstStyle/>
                    <a:p>
                      <a:pPr marR="0" indent="0" algn="l" rtl="0">
                        <a:lnSpc>
                          <a:spcPct val="119000"/>
                        </a:lnSpc>
                        <a:spcBef>
                          <a:spcPts val="0"/>
                        </a:spcBef>
                        <a:spcAft>
                          <a:spcPts val="600"/>
                        </a:spcAft>
                      </a:pPr>
                      <a:r>
                        <a:rPr lang="en-GB" sz="1100" kern="1400">
                          <a:ln>
                            <a:noFill/>
                          </a:ln>
                          <a:effectLst/>
                        </a:rPr>
                        <a:t>P1:</a:t>
                      </a:r>
                      <a:endParaRPr lang="en-GB" sz="11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100" kern="1400" dirty="0">
                          <a:ln>
                            <a:noFill/>
                          </a:ln>
                          <a:effectLst/>
                        </a:rPr>
                        <a:t>We perceive physical objects which are mind-independent.</a:t>
                      </a:r>
                      <a:endParaRPr lang="en-GB" sz="11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558937959"/>
                  </a:ext>
                </a:extLst>
              </a:tr>
              <a:tr h="327526">
                <a:tc>
                  <a:txBody>
                    <a:bodyPr/>
                    <a:lstStyle/>
                    <a:p>
                      <a:pPr marR="0" indent="0" algn="l" rtl="0">
                        <a:lnSpc>
                          <a:spcPct val="119000"/>
                        </a:lnSpc>
                        <a:spcBef>
                          <a:spcPts val="0"/>
                        </a:spcBef>
                        <a:spcAft>
                          <a:spcPts val="600"/>
                        </a:spcAft>
                      </a:pPr>
                      <a:r>
                        <a:rPr lang="en-GB" sz="1100" kern="1400">
                          <a:ln>
                            <a:noFill/>
                          </a:ln>
                          <a:effectLst/>
                        </a:rPr>
                        <a:t>P2:</a:t>
                      </a:r>
                      <a:endParaRPr lang="en-GB" sz="11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100" kern="1400">
                          <a:ln>
                            <a:noFill/>
                          </a:ln>
                          <a:effectLst/>
                        </a:rPr>
                        <a:t>But we do so via, or in virtue of, perceiving mind-dependent sense-data. </a:t>
                      </a:r>
                      <a:endParaRPr lang="en-GB" sz="11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779291928"/>
                  </a:ext>
                </a:extLst>
              </a:tr>
              <a:tr h="204470">
                <a:tc>
                  <a:txBody>
                    <a:bodyPr/>
                    <a:lstStyle/>
                    <a:p>
                      <a:pPr marR="0" indent="0" algn="l" rtl="0">
                        <a:lnSpc>
                          <a:spcPct val="119000"/>
                        </a:lnSpc>
                        <a:spcBef>
                          <a:spcPts val="0"/>
                        </a:spcBef>
                        <a:spcAft>
                          <a:spcPts val="600"/>
                        </a:spcAft>
                      </a:pPr>
                      <a:r>
                        <a:rPr lang="en-GB" sz="1100" kern="1400">
                          <a:ln>
                            <a:noFill/>
                          </a:ln>
                          <a:effectLst/>
                        </a:rPr>
                        <a:t>P3:</a:t>
                      </a:r>
                      <a:endParaRPr lang="en-GB" sz="11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100" kern="1400" dirty="0">
                          <a:ln>
                            <a:noFill/>
                          </a:ln>
                          <a:effectLst/>
                        </a:rPr>
                        <a:t>Sense-data are caused by and represent physical objects.</a:t>
                      </a:r>
                      <a:endParaRPr lang="en-GB" sz="11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920755805"/>
                  </a:ext>
                </a:extLst>
              </a:tr>
              <a:tr h="415402">
                <a:tc>
                  <a:txBody>
                    <a:bodyPr/>
                    <a:lstStyle/>
                    <a:p>
                      <a:pPr marR="0" indent="0" algn="l" rtl="0">
                        <a:lnSpc>
                          <a:spcPct val="119000"/>
                        </a:lnSpc>
                        <a:spcBef>
                          <a:spcPts val="0"/>
                        </a:spcBef>
                        <a:spcAft>
                          <a:spcPts val="600"/>
                        </a:spcAft>
                      </a:pPr>
                      <a:r>
                        <a:rPr lang="en-GB" sz="1100" kern="1400">
                          <a:ln>
                            <a:noFill/>
                          </a:ln>
                          <a:effectLst/>
                        </a:rPr>
                        <a:t>C:</a:t>
                      </a:r>
                      <a:endParaRPr lang="en-GB" sz="11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100" kern="1400">
                          <a:ln>
                            <a:noFill/>
                          </a:ln>
                          <a:effectLst/>
                        </a:rPr>
                        <a:t>We perceive sense-data immediately, and physical objects indirectly. </a:t>
                      </a:r>
                      <a:endParaRPr lang="en-GB" sz="11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887730028"/>
                  </a:ext>
                </a:extLst>
              </a:tr>
              <a:tr h="211664">
                <a:tc gridSpan="2">
                  <a:txBody>
                    <a:bodyPr/>
                    <a:lstStyle/>
                    <a:p>
                      <a:pPr marR="0" indent="0" algn="ctr" rtl="0">
                        <a:lnSpc>
                          <a:spcPct val="119000"/>
                        </a:lnSpc>
                        <a:spcBef>
                          <a:spcPts val="0"/>
                        </a:spcBef>
                        <a:spcAft>
                          <a:spcPts val="600"/>
                        </a:spcAft>
                      </a:pPr>
                      <a:r>
                        <a:rPr lang="en-GB" sz="1100" b="1" u="sng" kern="1400" dirty="0">
                          <a:ln>
                            <a:noFill/>
                          </a:ln>
                          <a:effectLst/>
                        </a:rPr>
                        <a:t>The external world as the best hypothesis. Russell</a:t>
                      </a:r>
                      <a:endParaRPr lang="en-GB" sz="1100" b="1" u="sng" kern="1400" dirty="0">
                        <a:ln>
                          <a:noFill/>
                        </a:ln>
                        <a:solidFill>
                          <a:srgbClr val="000000"/>
                        </a:solidFill>
                        <a:effectLst/>
                        <a:latin typeface="Calibri" panose="020F0502020204030204" pitchFamily="34" charset="0"/>
                      </a:endParaRPr>
                    </a:p>
                  </a:txBody>
                  <a:tcPr marL="36576" marR="36576" marT="36576" marB="36576"/>
                </a:tc>
                <a:tc hMerge="1">
                  <a:txBody>
                    <a:bodyPr/>
                    <a:lstStyle/>
                    <a:p>
                      <a:endParaRPr lang="en-GB"/>
                    </a:p>
                  </a:txBody>
                  <a:tcPr/>
                </a:tc>
                <a:extLst>
                  <a:ext uri="{0D108BD9-81ED-4DB2-BD59-A6C34878D82A}">
                    <a16:rowId xmlns:a16="http://schemas.microsoft.com/office/drawing/2014/main" val="1605539579"/>
                  </a:ext>
                </a:extLst>
              </a:tr>
              <a:tr h="386715">
                <a:tc>
                  <a:txBody>
                    <a:bodyPr/>
                    <a:lstStyle/>
                    <a:p>
                      <a:pPr marR="0" indent="0" algn="l" rtl="0">
                        <a:lnSpc>
                          <a:spcPct val="119000"/>
                        </a:lnSpc>
                        <a:spcBef>
                          <a:spcPts val="0"/>
                        </a:spcBef>
                        <a:spcAft>
                          <a:spcPts val="600"/>
                        </a:spcAft>
                      </a:pPr>
                      <a:r>
                        <a:rPr lang="en-GB" sz="1100" kern="1400">
                          <a:ln>
                            <a:noFill/>
                          </a:ln>
                          <a:effectLst/>
                        </a:rPr>
                        <a:t>P1</a:t>
                      </a:r>
                      <a:endParaRPr lang="en-GB" sz="11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100" kern="1400" dirty="0">
                          <a:ln>
                            <a:noFill/>
                          </a:ln>
                          <a:effectLst/>
                        </a:rPr>
                        <a:t>Either physical objects exist and cause my sense-data or physical objects do not exist nor cause my sense-data.</a:t>
                      </a:r>
                      <a:endParaRPr lang="en-GB" sz="11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680855172"/>
                  </a:ext>
                </a:extLst>
              </a:tr>
              <a:tr h="217475">
                <a:tc>
                  <a:txBody>
                    <a:bodyPr/>
                    <a:lstStyle/>
                    <a:p>
                      <a:pPr marR="0" indent="0" algn="l" rtl="0">
                        <a:lnSpc>
                          <a:spcPct val="119000"/>
                        </a:lnSpc>
                        <a:spcBef>
                          <a:spcPts val="0"/>
                        </a:spcBef>
                        <a:spcAft>
                          <a:spcPts val="600"/>
                        </a:spcAft>
                      </a:pPr>
                      <a:r>
                        <a:rPr lang="en-GB" sz="1100" kern="1400">
                          <a:ln>
                            <a:noFill/>
                          </a:ln>
                          <a:effectLst/>
                        </a:rPr>
                        <a:t>P2:</a:t>
                      </a:r>
                      <a:endParaRPr lang="en-GB" sz="11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100" kern="1400" dirty="0">
                          <a:ln>
                            <a:noFill/>
                          </a:ln>
                          <a:effectLst/>
                        </a:rPr>
                        <a:t>I can’t prove either claim is true or false.</a:t>
                      </a:r>
                      <a:endParaRPr lang="en-GB" sz="11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2723737098"/>
                  </a:ext>
                </a:extLst>
              </a:tr>
              <a:tr h="224447">
                <a:tc>
                  <a:txBody>
                    <a:bodyPr/>
                    <a:lstStyle/>
                    <a:p>
                      <a:pPr marR="0" indent="0" algn="l" rtl="0">
                        <a:lnSpc>
                          <a:spcPct val="119000"/>
                        </a:lnSpc>
                        <a:spcBef>
                          <a:spcPts val="0"/>
                        </a:spcBef>
                        <a:spcAft>
                          <a:spcPts val="600"/>
                        </a:spcAft>
                      </a:pPr>
                      <a:r>
                        <a:rPr lang="en-GB" sz="1100" kern="1400">
                          <a:ln>
                            <a:noFill/>
                          </a:ln>
                          <a:effectLst/>
                        </a:rPr>
                        <a:t>C1:</a:t>
                      </a:r>
                      <a:endParaRPr lang="en-GB" sz="11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100" kern="1400">
                          <a:ln>
                            <a:noFill/>
                          </a:ln>
                          <a:effectLst/>
                        </a:rPr>
                        <a:t>I have to treat both claims as hypotheses.</a:t>
                      </a:r>
                      <a:endParaRPr lang="en-GB" sz="11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26721810"/>
                  </a:ext>
                </a:extLst>
              </a:tr>
              <a:tr h="453943">
                <a:tc>
                  <a:txBody>
                    <a:bodyPr/>
                    <a:lstStyle/>
                    <a:p>
                      <a:pPr marR="0" indent="0" algn="l" rtl="0">
                        <a:lnSpc>
                          <a:spcPct val="119000"/>
                        </a:lnSpc>
                        <a:spcBef>
                          <a:spcPts val="0"/>
                        </a:spcBef>
                        <a:spcAft>
                          <a:spcPts val="600"/>
                        </a:spcAft>
                      </a:pPr>
                      <a:r>
                        <a:rPr lang="en-GB" sz="1100" kern="1400">
                          <a:ln>
                            <a:noFill/>
                          </a:ln>
                          <a:effectLst/>
                        </a:rPr>
                        <a:t>P3:</a:t>
                      </a:r>
                      <a:endParaRPr lang="en-GB" sz="11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100" kern="1400" dirty="0">
                          <a:ln>
                            <a:noFill/>
                          </a:ln>
                          <a:effectLst/>
                        </a:rPr>
                        <a:t>The hypothesis that physical objects exist and cause my sense-data is better.</a:t>
                      </a:r>
                      <a:endParaRPr lang="en-GB" sz="11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216953433"/>
                  </a:ext>
                </a:extLst>
              </a:tr>
              <a:tr h="224447">
                <a:tc>
                  <a:txBody>
                    <a:bodyPr/>
                    <a:lstStyle/>
                    <a:p>
                      <a:pPr marR="0" indent="0" algn="l" rtl="0">
                        <a:lnSpc>
                          <a:spcPct val="119000"/>
                        </a:lnSpc>
                        <a:spcBef>
                          <a:spcPts val="0"/>
                        </a:spcBef>
                        <a:spcAft>
                          <a:spcPts val="600"/>
                        </a:spcAft>
                      </a:pPr>
                      <a:r>
                        <a:rPr lang="en-GB" sz="1100" kern="1400">
                          <a:ln>
                            <a:noFill/>
                          </a:ln>
                          <a:effectLst/>
                        </a:rPr>
                        <a:t>C2:</a:t>
                      </a:r>
                      <a:endParaRPr lang="en-GB" sz="110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100" kern="1400" dirty="0">
                          <a:ln>
                            <a:noFill/>
                          </a:ln>
                          <a:effectLst/>
                        </a:rPr>
                        <a:t>Physical objects exist and cause my sense-data</a:t>
                      </a:r>
                      <a:endParaRPr lang="en-GB" sz="11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2666243677"/>
                  </a:ext>
                </a:extLst>
              </a:tr>
            </a:tbl>
          </a:graphicData>
        </a:graphic>
      </p:graphicFrame>
      <p:sp>
        <p:nvSpPr>
          <p:cNvPr id="18" name="Control 3"/>
          <p:cNvSpPr>
            <a:spLocks noChangeArrowheads="1" noChangeShapeType="1"/>
          </p:cNvSpPr>
          <p:nvPr/>
        </p:nvSpPr>
        <p:spPr bwMode="auto">
          <a:xfrm>
            <a:off x="10266408" y="1249189"/>
            <a:ext cx="4843463" cy="25971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graphicFrame>
        <p:nvGraphicFramePr>
          <p:cNvPr id="19" name="Table 18"/>
          <p:cNvGraphicFramePr>
            <a:graphicFrameLocks noGrp="1"/>
          </p:cNvGraphicFramePr>
          <p:nvPr>
            <p:extLst>
              <p:ext uri="{D42A27DB-BD31-4B8C-83A1-F6EECF244321}">
                <p14:modId xmlns:p14="http://schemas.microsoft.com/office/powerpoint/2010/main" val="2213038474"/>
              </p:ext>
            </p:extLst>
          </p:nvPr>
        </p:nvGraphicFramePr>
        <p:xfrm>
          <a:off x="8562360" y="292045"/>
          <a:ext cx="3497186" cy="3974579"/>
        </p:xfrm>
        <a:graphic>
          <a:graphicData uri="http://schemas.openxmlformats.org/drawingml/2006/table">
            <a:tbl>
              <a:tblPr>
                <a:tableStyleId>{BC89EF96-8CEA-46FF-86C4-4CE0E7609802}</a:tableStyleId>
              </a:tblPr>
              <a:tblGrid>
                <a:gridCol w="250386">
                  <a:extLst>
                    <a:ext uri="{9D8B030D-6E8A-4147-A177-3AD203B41FA5}">
                      <a16:colId xmlns:a16="http://schemas.microsoft.com/office/drawing/2014/main" val="1559094560"/>
                    </a:ext>
                  </a:extLst>
                </a:gridCol>
                <a:gridCol w="3246800">
                  <a:extLst>
                    <a:ext uri="{9D8B030D-6E8A-4147-A177-3AD203B41FA5}">
                      <a16:colId xmlns:a16="http://schemas.microsoft.com/office/drawing/2014/main" val="3528932004"/>
                    </a:ext>
                  </a:extLst>
                </a:gridCol>
              </a:tblGrid>
              <a:tr h="146028">
                <a:tc gridSpan="2">
                  <a:txBody>
                    <a:bodyPr/>
                    <a:lstStyle/>
                    <a:p>
                      <a:pPr marR="0" indent="0" algn="ctr" rtl="0">
                        <a:lnSpc>
                          <a:spcPct val="119000"/>
                        </a:lnSpc>
                        <a:spcBef>
                          <a:spcPts val="0"/>
                        </a:spcBef>
                        <a:spcAft>
                          <a:spcPts val="600"/>
                        </a:spcAft>
                      </a:pPr>
                      <a:r>
                        <a:rPr lang="en-GB" sz="1000" b="1" u="sng" kern="1400" dirty="0">
                          <a:ln>
                            <a:noFill/>
                          </a:ln>
                          <a:effectLst/>
                        </a:rPr>
                        <a:t>Idealism</a:t>
                      </a:r>
                      <a:endParaRPr lang="en-GB" sz="1000" b="1" u="sng" kern="1400" dirty="0">
                        <a:ln>
                          <a:noFill/>
                        </a:ln>
                        <a:solidFill>
                          <a:srgbClr val="000000"/>
                        </a:solidFill>
                        <a:effectLst/>
                        <a:latin typeface="Calibri" panose="020F0502020204030204" pitchFamily="34" charset="0"/>
                      </a:endParaRPr>
                    </a:p>
                  </a:txBody>
                  <a:tcPr marL="36576" marR="36576" marT="36576" marB="36576"/>
                </a:tc>
                <a:tc hMerge="1">
                  <a:txBody>
                    <a:bodyPr/>
                    <a:lstStyle/>
                    <a:p>
                      <a:endParaRPr lang="en-GB"/>
                    </a:p>
                  </a:txBody>
                  <a:tcPr/>
                </a:tc>
                <a:extLst>
                  <a:ext uri="{0D108BD9-81ED-4DB2-BD59-A6C34878D82A}">
                    <a16:rowId xmlns:a16="http://schemas.microsoft.com/office/drawing/2014/main" val="1248944549"/>
                  </a:ext>
                </a:extLst>
              </a:tr>
              <a:tr h="224447">
                <a:tc>
                  <a:txBody>
                    <a:bodyPr/>
                    <a:lstStyle/>
                    <a:p>
                      <a:pPr marR="0" indent="0" algn="l" rtl="0">
                        <a:lnSpc>
                          <a:spcPct val="119000"/>
                        </a:lnSpc>
                        <a:spcBef>
                          <a:spcPts val="0"/>
                        </a:spcBef>
                        <a:spcAft>
                          <a:spcPts val="600"/>
                        </a:spcAft>
                      </a:pPr>
                      <a:r>
                        <a:rPr lang="en-GB" sz="1050" kern="1400">
                          <a:ln>
                            <a:noFill/>
                          </a:ln>
                          <a:effectLst/>
                        </a:rPr>
                        <a:t>P1:</a:t>
                      </a:r>
                      <a:endParaRPr lang="en-GB" sz="105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000" kern="1400" dirty="0">
                          <a:ln>
                            <a:noFill/>
                          </a:ln>
                          <a:effectLst/>
                        </a:rPr>
                        <a:t>Each sense perceives particular types of qualities.</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933646673"/>
                  </a:ext>
                </a:extLst>
              </a:tr>
              <a:tr h="386715">
                <a:tc>
                  <a:txBody>
                    <a:bodyPr/>
                    <a:lstStyle/>
                    <a:p>
                      <a:pPr marR="0" indent="0" algn="l" rtl="0">
                        <a:lnSpc>
                          <a:spcPct val="119000"/>
                        </a:lnSpc>
                        <a:spcBef>
                          <a:spcPts val="0"/>
                        </a:spcBef>
                        <a:spcAft>
                          <a:spcPts val="600"/>
                        </a:spcAft>
                      </a:pPr>
                      <a:r>
                        <a:rPr lang="en-GB" sz="1050" kern="1400">
                          <a:ln>
                            <a:noFill/>
                          </a:ln>
                          <a:effectLst/>
                        </a:rPr>
                        <a:t>P2:</a:t>
                      </a:r>
                      <a:endParaRPr lang="en-GB" sz="105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000" kern="1400" dirty="0">
                          <a:ln>
                            <a:noFill/>
                          </a:ln>
                          <a:effectLst/>
                        </a:rPr>
                        <a:t>When we perceive physical objects, we don’t perceive anything in addition to primary or secondary qualities.</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2196010370"/>
                  </a:ext>
                </a:extLst>
              </a:tr>
              <a:tr h="224447">
                <a:tc>
                  <a:txBody>
                    <a:bodyPr/>
                    <a:lstStyle/>
                    <a:p>
                      <a:pPr marR="0" indent="0" algn="l" rtl="0">
                        <a:lnSpc>
                          <a:spcPct val="119000"/>
                        </a:lnSpc>
                        <a:spcBef>
                          <a:spcPts val="0"/>
                        </a:spcBef>
                        <a:spcAft>
                          <a:spcPts val="600"/>
                        </a:spcAft>
                      </a:pPr>
                      <a:r>
                        <a:rPr lang="en-GB" sz="1050" kern="1400">
                          <a:ln>
                            <a:noFill/>
                          </a:ln>
                          <a:effectLst/>
                        </a:rPr>
                        <a:t>P3:</a:t>
                      </a:r>
                      <a:endParaRPr lang="en-GB" sz="105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000" kern="1400" dirty="0">
                          <a:ln>
                            <a:noFill/>
                          </a:ln>
                          <a:effectLst/>
                        </a:rPr>
                        <a:t>Everything we perceive is either a primary or secondary quality.</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080569528"/>
                  </a:ext>
                </a:extLst>
              </a:tr>
              <a:tr h="224447">
                <a:tc>
                  <a:txBody>
                    <a:bodyPr/>
                    <a:lstStyle/>
                    <a:p>
                      <a:pPr marR="0" indent="0" algn="l" rtl="0">
                        <a:lnSpc>
                          <a:spcPct val="119000"/>
                        </a:lnSpc>
                        <a:spcBef>
                          <a:spcPts val="0"/>
                        </a:spcBef>
                        <a:spcAft>
                          <a:spcPts val="600"/>
                        </a:spcAft>
                      </a:pPr>
                      <a:r>
                        <a:rPr lang="en-GB" sz="1050" kern="1400">
                          <a:ln>
                            <a:noFill/>
                          </a:ln>
                          <a:effectLst/>
                        </a:rPr>
                        <a:t>P4:</a:t>
                      </a:r>
                      <a:endParaRPr lang="en-GB" sz="105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000" kern="1400">
                          <a:ln>
                            <a:noFill/>
                          </a:ln>
                          <a:effectLst/>
                        </a:rPr>
                        <a:t>Both primary and secondary qualities are mind- dependent.</a:t>
                      </a:r>
                      <a:endParaRPr lang="en-GB" sz="1000" kern="140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497179162"/>
                  </a:ext>
                </a:extLst>
              </a:tr>
              <a:tr h="536943">
                <a:tc>
                  <a:txBody>
                    <a:bodyPr/>
                    <a:lstStyle/>
                    <a:p>
                      <a:pPr marR="0" indent="0" algn="l" rtl="0">
                        <a:lnSpc>
                          <a:spcPct val="119000"/>
                        </a:lnSpc>
                        <a:spcBef>
                          <a:spcPts val="0"/>
                        </a:spcBef>
                        <a:spcAft>
                          <a:spcPts val="600"/>
                        </a:spcAft>
                      </a:pPr>
                      <a:r>
                        <a:rPr lang="en-GB" sz="1050" kern="1400">
                          <a:ln>
                            <a:noFill/>
                          </a:ln>
                          <a:effectLst/>
                        </a:rPr>
                        <a:t>C:</a:t>
                      </a:r>
                      <a:endParaRPr lang="en-GB" sz="105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000" kern="1400" dirty="0">
                          <a:ln>
                            <a:noFill/>
                          </a:ln>
                          <a:effectLst/>
                        </a:rPr>
                        <a:t>Nothing that we perceive exists independently of our mind: the objects of perception are entirely mind-dependent.</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832718651"/>
                  </a:ext>
                </a:extLst>
              </a:tr>
              <a:tr h="224447">
                <a:tc gridSpan="2">
                  <a:txBody>
                    <a:bodyPr/>
                    <a:lstStyle/>
                    <a:p>
                      <a:pPr marR="0" indent="0" algn="ctr" rtl="0">
                        <a:lnSpc>
                          <a:spcPct val="119000"/>
                        </a:lnSpc>
                        <a:spcBef>
                          <a:spcPts val="0"/>
                        </a:spcBef>
                        <a:spcAft>
                          <a:spcPts val="600"/>
                        </a:spcAft>
                      </a:pPr>
                      <a:r>
                        <a:rPr lang="en-GB" sz="1000" b="1" u="sng" kern="1400" dirty="0">
                          <a:ln>
                            <a:noFill/>
                          </a:ln>
                          <a:effectLst/>
                        </a:rPr>
                        <a:t>Master argument</a:t>
                      </a:r>
                      <a:endParaRPr lang="en-GB" sz="1000" b="1" u="sng" kern="1400" dirty="0">
                        <a:ln>
                          <a:noFill/>
                        </a:ln>
                        <a:solidFill>
                          <a:srgbClr val="000000"/>
                        </a:solidFill>
                        <a:effectLst/>
                        <a:latin typeface="Calibri" panose="020F0502020204030204" pitchFamily="34" charset="0"/>
                      </a:endParaRPr>
                    </a:p>
                  </a:txBody>
                  <a:tcPr marL="36576" marR="36576" marT="36576" marB="36576"/>
                </a:tc>
                <a:tc hMerge="1">
                  <a:txBody>
                    <a:bodyPr/>
                    <a:lstStyle/>
                    <a:p>
                      <a:endParaRPr lang="en-GB"/>
                    </a:p>
                  </a:txBody>
                  <a:tcPr/>
                </a:tc>
                <a:extLst>
                  <a:ext uri="{0D108BD9-81ED-4DB2-BD59-A6C34878D82A}">
                    <a16:rowId xmlns:a16="http://schemas.microsoft.com/office/drawing/2014/main" val="2641975386"/>
                  </a:ext>
                </a:extLst>
              </a:tr>
              <a:tr h="224447">
                <a:tc>
                  <a:txBody>
                    <a:bodyPr/>
                    <a:lstStyle/>
                    <a:p>
                      <a:pPr marR="0" indent="0" algn="l" rtl="0">
                        <a:lnSpc>
                          <a:spcPct val="119000"/>
                        </a:lnSpc>
                        <a:spcBef>
                          <a:spcPts val="0"/>
                        </a:spcBef>
                        <a:spcAft>
                          <a:spcPts val="600"/>
                        </a:spcAft>
                      </a:pPr>
                      <a:r>
                        <a:rPr lang="en-GB" sz="1050" kern="1400">
                          <a:ln>
                            <a:noFill/>
                          </a:ln>
                          <a:effectLst/>
                        </a:rPr>
                        <a:t>P1:</a:t>
                      </a:r>
                      <a:endParaRPr lang="en-GB" sz="105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000" kern="1400" dirty="0">
                          <a:ln>
                            <a:noFill/>
                          </a:ln>
                          <a:effectLst/>
                        </a:rPr>
                        <a:t>We cannot conceive of a mind– dependent object.</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449555852"/>
                  </a:ext>
                </a:extLst>
              </a:tr>
              <a:tr h="375857">
                <a:tc>
                  <a:txBody>
                    <a:bodyPr/>
                    <a:lstStyle/>
                    <a:p>
                      <a:pPr marR="0" indent="0" algn="l" rtl="0">
                        <a:lnSpc>
                          <a:spcPct val="119000"/>
                        </a:lnSpc>
                        <a:spcBef>
                          <a:spcPts val="0"/>
                        </a:spcBef>
                        <a:spcAft>
                          <a:spcPts val="600"/>
                        </a:spcAft>
                      </a:pPr>
                      <a:r>
                        <a:rPr lang="en-GB" sz="1050" kern="1400">
                          <a:ln>
                            <a:noFill/>
                          </a:ln>
                          <a:effectLst/>
                        </a:rPr>
                        <a:t>P2</a:t>
                      </a:r>
                      <a:endParaRPr lang="en-GB" sz="105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000" kern="1400" dirty="0">
                          <a:ln>
                            <a:noFill/>
                          </a:ln>
                          <a:effectLst/>
                        </a:rPr>
                        <a:t>To conceive of a mind– dependent involves thinking about it, and therefore it becomes mind-dependent.</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2496621660"/>
                  </a:ext>
                </a:extLst>
              </a:tr>
              <a:tr h="224447">
                <a:tc>
                  <a:txBody>
                    <a:bodyPr/>
                    <a:lstStyle/>
                    <a:p>
                      <a:pPr marR="0" indent="0" algn="l" rtl="0">
                        <a:lnSpc>
                          <a:spcPct val="119000"/>
                        </a:lnSpc>
                        <a:spcBef>
                          <a:spcPts val="0"/>
                        </a:spcBef>
                        <a:spcAft>
                          <a:spcPts val="600"/>
                        </a:spcAft>
                      </a:pPr>
                      <a:r>
                        <a:rPr lang="en-GB" sz="1050" kern="1400">
                          <a:ln>
                            <a:noFill/>
                          </a:ln>
                          <a:effectLst/>
                        </a:rPr>
                        <a:t>C1:</a:t>
                      </a:r>
                      <a:endParaRPr lang="en-GB" sz="105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000" kern="1400" dirty="0">
                          <a:ln>
                            <a:noFill/>
                          </a:ln>
                          <a:effectLst/>
                        </a:rPr>
                        <a:t>The idea of a mind-independent object is contradictory</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4158118428"/>
                  </a:ext>
                </a:extLst>
              </a:tr>
              <a:tr h="211366">
                <a:tc>
                  <a:txBody>
                    <a:bodyPr/>
                    <a:lstStyle/>
                    <a:p>
                      <a:pPr marR="0" indent="0" algn="l" rtl="0">
                        <a:lnSpc>
                          <a:spcPct val="119000"/>
                        </a:lnSpc>
                        <a:spcBef>
                          <a:spcPts val="0"/>
                        </a:spcBef>
                        <a:spcAft>
                          <a:spcPts val="600"/>
                        </a:spcAft>
                      </a:pPr>
                      <a:r>
                        <a:rPr lang="en-GB" sz="1050" kern="1400">
                          <a:ln>
                            <a:noFill/>
                          </a:ln>
                          <a:effectLst/>
                        </a:rPr>
                        <a:t>C2:</a:t>
                      </a:r>
                      <a:endParaRPr lang="en-GB" sz="105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000" kern="1400" dirty="0">
                          <a:ln>
                            <a:noFill/>
                          </a:ln>
                          <a:effectLst/>
                        </a:rPr>
                        <a:t>Any thought of an object outside of any mind can only take place in the mind.</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1533020556"/>
                  </a:ext>
                </a:extLst>
              </a:tr>
              <a:tr h="224447">
                <a:tc>
                  <a:txBody>
                    <a:bodyPr/>
                    <a:lstStyle/>
                    <a:p>
                      <a:pPr marR="0" indent="0" algn="l" rtl="0">
                        <a:lnSpc>
                          <a:spcPct val="119000"/>
                        </a:lnSpc>
                        <a:spcBef>
                          <a:spcPts val="0"/>
                        </a:spcBef>
                        <a:spcAft>
                          <a:spcPts val="600"/>
                        </a:spcAft>
                      </a:pPr>
                      <a:r>
                        <a:rPr lang="en-GB" sz="1050" kern="1400">
                          <a:ln>
                            <a:noFill/>
                          </a:ln>
                          <a:effectLst/>
                        </a:rPr>
                        <a:t>C3:</a:t>
                      </a:r>
                      <a:endParaRPr lang="en-GB" sz="1050" kern="1400">
                        <a:ln>
                          <a:noFill/>
                        </a:ln>
                        <a:solidFill>
                          <a:srgbClr val="000000"/>
                        </a:solidFill>
                        <a:effectLst/>
                        <a:latin typeface="Calibri" panose="020F0502020204030204" pitchFamily="34" charset="0"/>
                      </a:endParaRPr>
                    </a:p>
                  </a:txBody>
                  <a:tcPr marL="36576" marR="36576" marT="36576" marB="36576"/>
                </a:tc>
                <a:tc>
                  <a:txBody>
                    <a:bodyPr/>
                    <a:lstStyle/>
                    <a:p>
                      <a:pPr marR="0" indent="0" algn="l" rtl="0">
                        <a:lnSpc>
                          <a:spcPct val="119000"/>
                        </a:lnSpc>
                        <a:spcBef>
                          <a:spcPts val="0"/>
                        </a:spcBef>
                        <a:spcAft>
                          <a:spcPts val="600"/>
                        </a:spcAft>
                      </a:pPr>
                      <a:r>
                        <a:rPr lang="en-GB" sz="1000" kern="1400" dirty="0">
                          <a:ln>
                            <a:noFill/>
                          </a:ln>
                          <a:effectLst/>
                        </a:rPr>
                        <a:t>Only mind-dependent objects exist.</a:t>
                      </a:r>
                      <a:endParaRPr lang="en-GB" sz="1000" kern="1400" dirty="0">
                        <a:ln>
                          <a:noFill/>
                        </a:ln>
                        <a:solidFill>
                          <a:srgbClr val="000000"/>
                        </a:solidFill>
                        <a:effectLst/>
                        <a:latin typeface="Calibri" panose="020F0502020204030204" pitchFamily="34" charset="0"/>
                      </a:endParaRPr>
                    </a:p>
                  </a:txBody>
                  <a:tcPr marL="36576" marR="36576" marT="36576" marB="36576"/>
                </a:tc>
                <a:extLst>
                  <a:ext uri="{0D108BD9-81ED-4DB2-BD59-A6C34878D82A}">
                    <a16:rowId xmlns:a16="http://schemas.microsoft.com/office/drawing/2014/main" val="3893374235"/>
                  </a:ext>
                </a:extLst>
              </a:tr>
            </a:tbl>
          </a:graphicData>
        </a:graphic>
      </p:graphicFrame>
      <p:sp>
        <p:nvSpPr>
          <p:cNvPr id="20" name="Control 4"/>
          <p:cNvSpPr>
            <a:spLocks noChangeArrowheads="1" noChangeShapeType="1"/>
          </p:cNvSpPr>
          <p:nvPr/>
        </p:nvSpPr>
        <p:spPr bwMode="auto">
          <a:xfrm>
            <a:off x="9064625" y="5672138"/>
            <a:ext cx="4843463" cy="31559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1" name="Rectangle 20"/>
          <p:cNvSpPr/>
          <p:nvPr/>
        </p:nvSpPr>
        <p:spPr>
          <a:xfrm>
            <a:off x="4789142" y="4355571"/>
            <a:ext cx="6398812" cy="2536592"/>
          </a:xfrm>
          <a:prstGeom prst="rect">
            <a:avLst/>
          </a:prstGeom>
          <a:ln>
            <a:solidFill>
              <a:srgbClr val="00B0F0"/>
            </a:solidFill>
          </a:ln>
        </p:spPr>
        <p:txBody>
          <a:bodyPr wrap="square">
            <a:spAutoFit/>
          </a:bodyPr>
          <a:lstStyle/>
          <a:p>
            <a:pPr>
              <a:lnSpc>
                <a:spcPct val="115000"/>
              </a:lnSpc>
              <a:spcAft>
                <a:spcPts val="1000"/>
              </a:spcAft>
            </a:pPr>
            <a:r>
              <a:rPr lang="en-GB" sz="700" dirty="0">
                <a:latin typeface="Comic Sans MS" panose="030F0702030302020204" pitchFamily="66" charset="0"/>
                <a:ea typeface="Calibri" panose="020F0502020204030204" pitchFamily="34" charset="0"/>
                <a:cs typeface="Times New Roman" panose="02020603050405020304" pitchFamily="18" charset="0"/>
              </a:rPr>
              <a:t>What is direct realism?    What is indirect realism?  What is perceptual variation?  What is a Primary quality? </a:t>
            </a:r>
          </a:p>
          <a:p>
            <a:pPr>
              <a:lnSpc>
                <a:spcPct val="115000"/>
              </a:lnSpc>
              <a:spcAft>
                <a:spcPts val="1000"/>
              </a:spcAft>
            </a:pPr>
            <a:r>
              <a:rPr lang="en-GB" sz="700" dirty="0">
                <a:latin typeface="Comic Sans MS" panose="030F0702030302020204" pitchFamily="66" charset="0"/>
                <a:ea typeface="Calibri" panose="020F0502020204030204" pitchFamily="34" charset="0"/>
                <a:cs typeface="Times New Roman" panose="02020603050405020304" pitchFamily="18" charset="0"/>
              </a:rPr>
              <a:t> What is a Secondary quality?    What is perceptual variation? 3 marks</a:t>
            </a:r>
          </a:p>
          <a:p>
            <a:pPr>
              <a:lnSpc>
                <a:spcPct val="115000"/>
              </a:lnSpc>
              <a:spcAft>
                <a:spcPts val="1000"/>
              </a:spcAft>
            </a:pPr>
            <a:r>
              <a:rPr lang="en-GB" sz="700" dirty="0">
                <a:latin typeface="Comic Sans MS" panose="030F0702030302020204" pitchFamily="66" charset="0"/>
                <a:ea typeface="Calibri" panose="020F0502020204030204" pitchFamily="34" charset="0"/>
                <a:cs typeface="Times New Roman" panose="02020603050405020304" pitchFamily="18" charset="0"/>
              </a:rPr>
              <a:t>Outline and explain Berkeley’s idealism and explain how it leads to solipsism. 5 marks</a:t>
            </a:r>
            <a:r>
              <a:rPr lang="en-GB" sz="700" kern="1400" dirty="0">
                <a:latin typeface="Comic Sans MS" panose="030F0702030302020204" pitchFamily="66" charset="0"/>
                <a:ea typeface="Times New Roman" panose="02020603050405020304" pitchFamily="18" charset="0"/>
                <a:cs typeface="Times New Roman" panose="02020603050405020304" pitchFamily="18" charset="0"/>
              </a:rPr>
              <a:t> </a:t>
            </a:r>
            <a:endParaRPr lang="en-GB" sz="700" dirty="0">
              <a:latin typeface="Comic Sans MS" panose="030F0702030302020204" pitchFamily="66" charset="0"/>
              <a:ea typeface="Calibri" panose="020F0502020204030204" pitchFamily="34" charset="0"/>
              <a:cs typeface="Times New Roman" panose="02020603050405020304" pitchFamily="18" charset="0"/>
            </a:endParaRPr>
          </a:p>
          <a:p>
            <a:pPr>
              <a:lnSpc>
                <a:spcPct val="118000"/>
              </a:lnSpc>
              <a:spcAft>
                <a:spcPts val="600"/>
              </a:spcAft>
            </a:pPr>
            <a:r>
              <a:rPr lang="en-GB" sz="700" kern="1400" dirty="0">
                <a:latin typeface="Comic Sans MS" panose="030F0702030302020204" pitchFamily="66" charset="0"/>
                <a:ea typeface="Times New Roman" panose="02020603050405020304" pitchFamily="18" charset="0"/>
                <a:cs typeface="Times New Roman" panose="02020603050405020304" pitchFamily="18" charset="0"/>
              </a:rPr>
              <a:t>Explain the distinction between primary and secondary qualities. 5 marks. </a:t>
            </a:r>
            <a:endParaRPr lang="en-GB" sz="700" dirty="0">
              <a:latin typeface="Comic Sans MS" panose="030F0702030302020204" pitchFamily="66" charset="0"/>
              <a:ea typeface="Calibri" panose="020F0502020204030204" pitchFamily="34" charset="0"/>
              <a:cs typeface="Times New Roman" panose="02020603050405020304" pitchFamily="18" charset="0"/>
            </a:endParaRPr>
          </a:p>
          <a:p>
            <a:pPr>
              <a:lnSpc>
                <a:spcPct val="118000"/>
              </a:lnSpc>
              <a:spcAft>
                <a:spcPts val="600"/>
              </a:spcAft>
            </a:pPr>
            <a:r>
              <a:rPr lang="en-GB" sz="700" kern="1400" dirty="0">
                <a:latin typeface="Comic Sans MS" panose="030F0702030302020204" pitchFamily="66" charset="0"/>
                <a:ea typeface="Times New Roman" panose="02020603050405020304" pitchFamily="18" charset="0"/>
                <a:cs typeface="Times New Roman" panose="02020603050405020304" pitchFamily="18" charset="0"/>
              </a:rPr>
              <a:t>Briefly explain direct realism AND Explain how the ‘argument from illusion’ can be used to argue against this view. 5 Marks. </a:t>
            </a:r>
            <a:endParaRPr lang="en-GB" sz="700" dirty="0">
              <a:latin typeface="Comic Sans MS" panose="030F0702030302020204" pitchFamily="66" charset="0"/>
              <a:ea typeface="Calibri" panose="020F0502020204030204" pitchFamily="34" charset="0"/>
              <a:cs typeface="Times New Roman" panose="02020603050405020304" pitchFamily="18" charset="0"/>
            </a:endParaRPr>
          </a:p>
          <a:p>
            <a:pPr>
              <a:lnSpc>
                <a:spcPct val="118000"/>
              </a:lnSpc>
              <a:spcAft>
                <a:spcPts val="600"/>
              </a:spcAft>
            </a:pPr>
            <a:r>
              <a:rPr lang="en-GB" sz="700" kern="1400" dirty="0">
                <a:latin typeface="Comic Sans MS" panose="030F0702030302020204" pitchFamily="66" charset="0"/>
                <a:ea typeface="Times New Roman" panose="02020603050405020304" pitchFamily="18" charset="0"/>
                <a:cs typeface="Times New Roman" panose="02020603050405020304" pitchFamily="18" charset="0"/>
              </a:rPr>
              <a:t>Explain why for Locke extension is a primary quality. 5 marks    Briefly explain Berkeley’s master argument. 5 marks</a:t>
            </a:r>
          </a:p>
          <a:p>
            <a:pPr>
              <a:lnSpc>
                <a:spcPct val="118000"/>
              </a:lnSpc>
              <a:spcAft>
                <a:spcPts val="600"/>
              </a:spcAft>
            </a:pPr>
            <a:r>
              <a:rPr lang="en-GB" sz="700" kern="1400" dirty="0">
                <a:latin typeface="Comic Sans MS" panose="030F0702030302020204" pitchFamily="66" charset="0"/>
                <a:ea typeface="Times New Roman" panose="02020603050405020304" pitchFamily="18" charset="0"/>
                <a:cs typeface="Times New Roman" panose="02020603050405020304" pitchFamily="18" charset="0"/>
              </a:rPr>
              <a:t>Briefly explain direct realism </a:t>
            </a:r>
            <a:r>
              <a:rPr lang="en-GB" sz="700" b="1" kern="1400" dirty="0">
                <a:latin typeface="Comic Sans MS" panose="030F0702030302020204" pitchFamily="66" charset="0"/>
                <a:ea typeface="Times New Roman" panose="02020603050405020304" pitchFamily="18" charset="0"/>
                <a:cs typeface="Times New Roman" panose="02020603050405020304" pitchFamily="18" charset="0"/>
              </a:rPr>
              <a:t>AND</a:t>
            </a:r>
            <a:r>
              <a:rPr lang="en-GB" sz="700" kern="1400" dirty="0">
                <a:latin typeface="Comic Sans MS" panose="030F0702030302020204" pitchFamily="66" charset="0"/>
                <a:ea typeface="Times New Roman" panose="02020603050405020304" pitchFamily="18" charset="0"/>
                <a:cs typeface="Times New Roman" panose="02020603050405020304" pitchFamily="18" charset="0"/>
              </a:rPr>
              <a:t> explain how the ‘argument from hallucination’ can be used to argue against this view 12 Marks.</a:t>
            </a:r>
            <a:endParaRPr lang="en-GB" sz="700" dirty="0">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1000"/>
              </a:spcAft>
            </a:pPr>
            <a:r>
              <a:rPr lang="en-GB" sz="700" dirty="0">
                <a:latin typeface="Comic Sans MS" panose="030F0702030302020204" pitchFamily="66" charset="0"/>
                <a:ea typeface="Calibri" panose="020F0502020204030204" pitchFamily="34" charset="0"/>
                <a:cs typeface="Times New Roman" panose="02020603050405020304" pitchFamily="18" charset="0"/>
              </a:rPr>
              <a:t>Are direct realists right to claim that the immediate objects of perception are mind-independent? 25 marks</a:t>
            </a:r>
          </a:p>
          <a:p>
            <a:pPr>
              <a:lnSpc>
                <a:spcPct val="115000"/>
              </a:lnSpc>
              <a:spcAft>
                <a:spcPts val="1000"/>
              </a:spcAft>
            </a:pPr>
            <a:r>
              <a:rPr lang="en-GB" sz="700" dirty="0">
                <a:latin typeface="Comic Sans MS" panose="030F0702030302020204" pitchFamily="66" charset="0"/>
                <a:ea typeface="Calibri" panose="020F0502020204030204" pitchFamily="34" charset="0"/>
                <a:cs typeface="Times New Roman" panose="02020603050405020304" pitchFamily="18" charset="0"/>
              </a:rPr>
              <a:t>Are indirect realists right to claim that immediate objects of perception are mind-dependent? 25 marks</a:t>
            </a:r>
          </a:p>
          <a:p>
            <a:pPr>
              <a:lnSpc>
                <a:spcPct val="115000"/>
              </a:lnSpc>
              <a:spcAft>
                <a:spcPts val="1000"/>
              </a:spcAft>
            </a:pPr>
            <a:r>
              <a:rPr lang="en-GB" sz="700" dirty="0">
                <a:latin typeface="Comic Sans MS" panose="030F0702030302020204" pitchFamily="66" charset="0"/>
                <a:ea typeface="Calibri" panose="020F0502020204030204" pitchFamily="34" charset="0"/>
                <a:cs typeface="Times New Roman" panose="02020603050405020304" pitchFamily="18" charset="0"/>
              </a:rPr>
              <a:t>Is Berkeley right in claiming the immediate objects of perception are mind-dependent? 25 marks</a:t>
            </a:r>
          </a:p>
          <a:p>
            <a:pPr>
              <a:lnSpc>
                <a:spcPct val="115000"/>
              </a:lnSpc>
              <a:spcAft>
                <a:spcPts val="1000"/>
              </a:spcAft>
            </a:pPr>
            <a:r>
              <a:rPr lang="en-GB" sz="700" dirty="0">
                <a:latin typeface="Comic Sans MS" panose="030F0702030302020204" pitchFamily="66" charset="0"/>
                <a:ea typeface="Calibri" panose="020F0502020204030204" pitchFamily="34" charset="0"/>
                <a:cs typeface="Times New Roman" panose="02020603050405020304" pitchFamily="18" charset="0"/>
              </a:rPr>
              <a:t>Is Russell right in claiming that the external world is the best hypothesis? 25 marks</a:t>
            </a:r>
          </a:p>
        </p:txBody>
      </p:sp>
      <p:sp>
        <p:nvSpPr>
          <p:cNvPr id="22" name="TextBox 21"/>
          <p:cNvSpPr txBox="1"/>
          <p:nvPr/>
        </p:nvSpPr>
        <p:spPr>
          <a:xfrm>
            <a:off x="11287531" y="4803483"/>
            <a:ext cx="871592" cy="646331"/>
          </a:xfrm>
          <a:prstGeom prst="rect">
            <a:avLst/>
          </a:prstGeom>
          <a:noFill/>
          <a:ln>
            <a:solidFill>
              <a:srgbClr val="00B0F0"/>
            </a:solidFill>
          </a:ln>
        </p:spPr>
        <p:txBody>
          <a:bodyPr wrap="square" rtlCol="0">
            <a:spAutoFit/>
          </a:bodyPr>
          <a:lstStyle/>
          <a:p>
            <a:r>
              <a:rPr lang="en-GB" sz="1200" b="1" u="sng" dirty="0"/>
              <a:t>Possible exam questions</a:t>
            </a:r>
          </a:p>
        </p:txBody>
      </p:sp>
    </p:spTree>
    <p:extLst>
      <p:ext uri="{BB962C8B-B14F-4D97-AF65-F5344CB8AC3E}">
        <p14:creationId xmlns:p14="http://schemas.microsoft.com/office/powerpoint/2010/main" val="120275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60D319-E060-4D04-A2C6-5FA4A39612BA}"/>
              </a:ext>
            </a:extLst>
          </p:cNvPr>
          <p:cNvSpPr/>
          <p:nvPr/>
        </p:nvSpPr>
        <p:spPr>
          <a:xfrm>
            <a:off x="115166" y="55704"/>
            <a:ext cx="11903825" cy="2486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latin typeface="Chewy" panose="02000000000000000000" pitchFamily="2" charset="0"/>
                <a:ea typeface="Chewy" panose="02000000000000000000" pitchFamily="2" charset="0"/>
              </a:rPr>
              <a:t>Direct Realism</a:t>
            </a:r>
          </a:p>
        </p:txBody>
      </p:sp>
      <p:sp>
        <p:nvSpPr>
          <p:cNvPr id="3" name="TextBox 2">
            <a:extLst>
              <a:ext uri="{FF2B5EF4-FFF2-40B4-BE49-F238E27FC236}">
                <a16:creationId xmlns:a16="http://schemas.microsoft.com/office/drawing/2014/main" id="{522CA440-9823-4229-873E-E255492FDEBA}"/>
              </a:ext>
            </a:extLst>
          </p:cNvPr>
          <p:cNvSpPr txBox="1"/>
          <p:nvPr/>
        </p:nvSpPr>
        <p:spPr>
          <a:xfrm>
            <a:off x="124690" y="489024"/>
            <a:ext cx="1239520" cy="307777"/>
          </a:xfrm>
          <a:prstGeom prst="rect">
            <a:avLst/>
          </a:prstGeom>
          <a:noFill/>
          <a:ln>
            <a:solidFill>
              <a:schemeClr val="tx1"/>
            </a:solidFill>
          </a:ln>
        </p:spPr>
        <p:txBody>
          <a:bodyPr wrap="square" rtlCol="0">
            <a:spAutoFit/>
          </a:bodyPr>
          <a:lstStyle/>
          <a:p>
            <a:r>
              <a:rPr lang="en-GB" sz="1400" u="sng" dirty="0"/>
              <a:t>What is it? </a:t>
            </a:r>
          </a:p>
        </p:txBody>
      </p:sp>
      <p:sp>
        <p:nvSpPr>
          <p:cNvPr id="4" name="TextBox 3">
            <a:extLst>
              <a:ext uri="{FF2B5EF4-FFF2-40B4-BE49-F238E27FC236}">
                <a16:creationId xmlns:a16="http://schemas.microsoft.com/office/drawing/2014/main" id="{937F35C3-8342-4759-AEAE-9857CD954CD2}"/>
              </a:ext>
            </a:extLst>
          </p:cNvPr>
          <p:cNvSpPr txBox="1"/>
          <p:nvPr/>
        </p:nvSpPr>
        <p:spPr>
          <a:xfrm>
            <a:off x="115166" y="837632"/>
            <a:ext cx="4666384" cy="2246769"/>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400" dirty="0"/>
              <a:t>There are only two things in perception: the person perceiving an object and the object itself. There is no third thing mediating between the two.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Direct realism rejects therefore, the notion of sense data (indirect realism).</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We immediately perceive physical objects, when we perceive the world we are directly aware of the objects themselves, (no sense data).</a:t>
            </a:r>
            <a:endParaRPr lang="en-GB" sz="2000" dirty="0"/>
          </a:p>
        </p:txBody>
      </p:sp>
      <p:sp>
        <p:nvSpPr>
          <p:cNvPr id="5" name="TextBox 4">
            <a:extLst>
              <a:ext uri="{FF2B5EF4-FFF2-40B4-BE49-F238E27FC236}">
                <a16:creationId xmlns:a16="http://schemas.microsoft.com/office/drawing/2014/main" id="{2F8E44BF-4CEB-49AD-89E3-F024365CE5EB}"/>
              </a:ext>
            </a:extLst>
          </p:cNvPr>
          <p:cNvSpPr txBox="1"/>
          <p:nvPr/>
        </p:nvSpPr>
        <p:spPr>
          <a:xfrm>
            <a:off x="124690" y="3298195"/>
            <a:ext cx="2923309" cy="307777"/>
          </a:xfrm>
          <a:prstGeom prst="rect">
            <a:avLst/>
          </a:prstGeom>
          <a:noFill/>
          <a:ln>
            <a:solidFill>
              <a:schemeClr val="tx1"/>
            </a:solidFill>
          </a:ln>
        </p:spPr>
        <p:txBody>
          <a:bodyPr wrap="square" rtlCol="0">
            <a:spAutoFit/>
          </a:bodyPr>
          <a:lstStyle/>
          <a:p>
            <a:r>
              <a:rPr lang="en-GB" sz="1400" u="sng" dirty="0"/>
              <a:t>How we perceive physical objects </a:t>
            </a:r>
            <a:endParaRPr lang="en-US" sz="1400" u="sng" dirty="0"/>
          </a:p>
        </p:txBody>
      </p:sp>
      <p:sp>
        <p:nvSpPr>
          <p:cNvPr id="6" name="TextBox 5">
            <a:extLst>
              <a:ext uri="{FF2B5EF4-FFF2-40B4-BE49-F238E27FC236}">
                <a16:creationId xmlns:a16="http://schemas.microsoft.com/office/drawing/2014/main" id="{8EEA985D-BFBF-4DC0-A70A-95B77F71CD53}"/>
              </a:ext>
            </a:extLst>
          </p:cNvPr>
          <p:cNvSpPr txBox="1"/>
          <p:nvPr/>
        </p:nvSpPr>
        <p:spPr>
          <a:xfrm>
            <a:off x="115166" y="3696681"/>
            <a:ext cx="4761633" cy="289310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400" dirty="0"/>
              <a:t>Physical objects are mind independent, this is a realist view as it means that objects exist outside of our minds, so if you close your eyes, it does not cease to exist.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Senses detect properties of objects e.g. colour, shapes etc. which exist in the world, therefore, it is also properties of objects which exist mind-independently.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Objects retain their properties when unperceived, so if you leave an apple in a drawer and forget about it, it remains round, hard, crisp, red, retaining its flavour and smell. When a tree falls in a forest and there is no one there to hear it, it still makes a sound.</a:t>
            </a:r>
          </a:p>
        </p:txBody>
      </p:sp>
      <p:sp>
        <p:nvSpPr>
          <p:cNvPr id="7" name="TextBox 6">
            <a:extLst>
              <a:ext uri="{FF2B5EF4-FFF2-40B4-BE49-F238E27FC236}">
                <a16:creationId xmlns:a16="http://schemas.microsoft.com/office/drawing/2014/main" id="{D480ECAB-9AF3-45EF-9B5F-3EFCCE75A34C}"/>
              </a:ext>
            </a:extLst>
          </p:cNvPr>
          <p:cNvSpPr txBox="1"/>
          <p:nvPr/>
        </p:nvSpPr>
        <p:spPr>
          <a:xfrm>
            <a:off x="7306010" y="331899"/>
            <a:ext cx="2646947" cy="276999"/>
          </a:xfrm>
          <a:prstGeom prst="rect">
            <a:avLst/>
          </a:prstGeom>
          <a:noFill/>
          <a:ln>
            <a:solidFill>
              <a:schemeClr val="tx1"/>
            </a:solidFill>
          </a:ln>
        </p:spPr>
        <p:txBody>
          <a:bodyPr wrap="square" rtlCol="0">
            <a:spAutoFit/>
          </a:bodyPr>
          <a:lstStyle/>
          <a:p>
            <a:pPr algn="ctr"/>
            <a:r>
              <a:rPr lang="en-GB" sz="1200" b="1" u="sng" dirty="0"/>
              <a:t>Support for Direct Realism</a:t>
            </a:r>
            <a:endParaRPr lang="en-US" sz="1200" b="1" u="sng" dirty="0"/>
          </a:p>
        </p:txBody>
      </p:sp>
      <p:sp>
        <p:nvSpPr>
          <p:cNvPr id="11" name="TextBox 10">
            <a:extLst>
              <a:ext uri="{FF2B5EF4-FFF2-40B4-BE49-F238E27FC236}">
                <a16:creationId xmlns:a16="http://schemas.microsoft.com/office/drawing/2014/main" id="{96492940-E952-4E6A-A907-BCE70D206101}"/>
              </a:ext>
            </a:extLst>
          </p:cNvPr>
          <p:cNvSpPr txBox="1"/>
          <p:nvPr/>
        </p:nvSpPr>
        <p:spPr>
          <a:xfrm>
            <a:off x="5129826" y="649054"/>
            <a:ext cx="6999316" cy="3539430"/>
          </a:xfrm>
          <a:prstGeom prst="rect">
            <a:avLst/>
          </a:prstGeom>
          <a:noFill/>
          <a:ln>
            <a:solidFill>
              <a:schemeClr val="tx1"/>
            </a:solidFill>
          </a:ln>
        </p:spPr>
        <p:txBody>
          <a:bodyPr wrap="square" rtlCol="0">
            <a:spAutoFit/>
          </a:bodyPr>
          <a:lstStyle/>
          <a:p>
            <a:pPr marL="342900" indent="-342900">
              <a:buFont typeface="+mj-lt"/>
              <a:buAutoNum type="arabicPeriod"/>
            </a:pPr>
            <a:r>
              <a:rPr lang="en-GB" sz="1400" dirty="0"/>
              <a:t>DR links to common-sense. Russell says we should accept common-sense.</a:t>
            </a:r>
          </a:p>
          <a:p>
            <a:pPr marL="342900" indent="-342900">
              <a:buFont typeface="+mj-lt"/>
              <a:buAutoNum type="arabicPeriod"/>
            </a:pPr>
            <a:endParaRPr lang="en-GB" sz="1400" dirty="0"/>
          </a:p>
          <a:p>
            <a:pPr marL="342900" indent="-342900">
              <a:buFont typeface="+mj-lt"/>
              <a:buAutoNum type="arabicPeriod"/>
            </a:pPr>
            <a:r>
              <a:rPr lang="en-GB" sz="1400" dirty="0"/>
              <a:t>It avoids scepticism, gives us a clear account of how we come to have knowledge of the world, because our senses provide immediate access to its true nature. </a:t>
            </a:r>
          </a:p>
          <a:p>
            <a:pPr marL="342900" indent="-342900">
              <a:buFont typeface="+mj-lt"/>
              <a:buAutoNum type="arabicPeriod"/>
            </a:pPr>
            <a:endParaRPr lang="en-GB" sz="1400" dirty="0"/>
          </a:p>
          <a:p>
            <a:pPr marL="342900" indent="-342900">
              <a:buFont typeface="+mj-lt"/>
              <a:buAutoNum type="arabicPeriod"/>
            </a:pPr>
            <a:r>
              <a:rPr lang="en-GB" sz="1400" dirty="0"/>
              <a:t>If it is true then it explains why I am able to do a whole range of practical actions on a daily basis, for example, find food that I need to survive. </a:t>
            </a:r>
          </a:p>
          <a:p>
            <a:pPr marL="342900" indent="-342900">
              <a:buFont typeface="+mj-lt"/>
              <a:buAutoNum type="arabicPeriod"/>
            </a:pPr>
            <a:endParaRPr lang="en-GB" sz="1400" dirty="0"/>
          </a:p>
          <a:p>
            <a:pPr marL="342900" indent="-342900">
              <a:buFont typeface="+mj-lt"/>
              <a:buAutoNum type="arabicPeriod"/>
            </a:pPr>
            <a:r>
              <a:rPr lang="en-GB" sz="1400" dirty="0"/>
              <a:t>It explains why I perceive what I do. I see a tree as green because the tree is green. My perception of the tree is predictable and regular because there is a real tree that exists beyond my mind, I have no control over what I see when I open my eyes because there really is a mind-independent reality. </a:t>
            </a:r>
          </a:p>
          <a:p>
            <a:pPr marL="342900" indent="-342900">
              <a:buFont typeface="+mj-lt"/>
              <a:buAutoNum type="arabicPeriod"/>
            </a:pPr>
            <a:endParaRPr lang="en-GB" sz="1400" dirty="0"/>
          </a:p>
          <a:p>
            <a:pPr marL="342900" indent="-342900">
              <a:buFont typeface="+mj-lt"/>
              <a:buAutoNum type="arabicPeriod"/>
            </a:pPr>
            <a:r>
              <a:rPr lang="en-GB" sz="1400" dirty="0"/>
              <a:t>It explains why we agree with others about what we perceive, as we occupy the same world as everyone else, therefore, there is a high chance that there will be agreement about what people perceive.</a:t>
            </a:r>
          </a:p>
        </p:txBody>
      </p:sp>
      <p:pic>
        <p:nvPicPr>
          <p:cNvPr id="8" name="Picture 7">
            <a:extLst>
              <a:ext uri="{FF2B5EF4-FFF2-40B4-BE49-F238E27FC236}">
                <a16:creationId xmlns:a16="http://schemas.microsoft.com/office/drawing/2014/main" id="{9DD5A3A1-DA9A-4BDF-9ED3-58E6214722D2}"/>
              </a:ext>
            </a:extLst>
          </p:cNvPr>
          <p:cNvPicPr>
            <a:picLocks noChangeAspect="1"/>
          </p:cNvPicPr>
          <p:nvPr/>
        </p:nvPicPr>
        <p:blipFill>
          <a:blip r:embed="rId2"/>
          <a:stretch>
            <a:fillRect/>
          </a:stretch>
        </p:blipFill>
        <p:spPr>
          <a:xfrm>
            <a:off x="5129826" y="4237271"/>
            <a:ext cx="7062174" cy="2565025"/>
          </a:xfrm>
          <a:prstGeom prst="rect">
            <a:avLst/>
          </a:prstGeom>
        </p:spPr>
      </p:pic>
    </p:spTree>
    <p:extLst>
      <p:ext uri="{BB962C8B-B14F-4D97-AF65-F5344CB8AC3E}">
        <p14:creationId xmlns:p14="http://schemas.microsoft.com/office/powerpoint/2010/main" val="156662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A2B5AA-BEE4-4542-A5AA-463EAD37C220}"/>
              </a:ext>
            </a:extLst>
          </p:cNvPr>
          <p:cNvSpPr txBox="1"/>
          <p:nvPr/>
        </p:nvSpPr>
        <p:spPr>
          <a:xfrm>
            <a:off x="96253" y="83050"/>
            <a:ext cx="11993078" cy="276999"/>
          </a:xfrm>
          <a:prstGeom prst="rect">
            <a:avLst/>
          </a:prstGeom>
          <a:noFill/>
          <a:ln>
            <a:solidFill>
              <a:schemeClr val="tx1"/>
            </a:solidFill>
          </a:ln>
        </p:spPr>
        <p:txBody>
          <a:bodyPr wrap="square" rtlCol="0">
            <a:spAutoFit/>
          </a:bodyPr>
          <a:lstStyle/>
          <a:p>
            <a:pPr algn="ctr"/>
            <a:r>
              <a:rPr lang="en-GB" sz="1200" b="1" u="sng" dirty="0"/>
              <a:t>DIRECT REALISM       Argument from illusion and hallucination: Criticisms and responses</a:t>
            </a:r>
            <a:endParaRPr lang="en-US" sz="1200" b="1" u="sng" dirty="0"/>
          </a:p>
        </p:txBody>
      </p:sp>
      <p:sp>
        <p:nvSpPr>
          <p:cNvPr id="3" name="TextBox 2">
            <a:extLst>
              <a:ext uri="{FF2B5EF4-FFF2-40B4-BE49-F238E27FC236}">
                <a16:creationId xmlns:a16="http://schemas.microsoft.com/office/drawing/2014/main" id="{C8D65BEF-2DA1-48F3-B782-5B55FE74B2D1}"/>
              </a:ext>
            </a:extLst>
          </p:cNvPr>
          <p:cNvSpPr txBox="1"/>
          <p:nvPr/>
        </p:nvSpPr>
        <p:spPr>
          <a:xfrm>
            <a:off x="96250" y="437781"/>
            <a:ext cx="11993078" cy="1615827"/>
          </a:xfrm>
          <a:prstGeom prst="rect">
            <a:avLst/>
          </a:prstGeom>
          <a:noFill/>
          <a:ln>
            <a:solidFill>
              <a:schemeClr val="tx1"/>
            </a:solidFill>
          </a:ln>
        </p:spPr>
        <p:txBody>
          <a:bodyPr wrap="square" rtlCol="0">
            <a:spAutoFit/>
          </a:bodyPr>
          <a:lstStyle/>
          <a:p>
            <a:r>
              <a:rPr lang="en-GB" sz="1100" b="1" u="sng" dirty="0"/>
              <a:t>Illusions</a:t>
            </a:r>
          </a:p>
          <a:p>
            <a:pPr marL="171450" indent="-171450">
              <a:buFont typeface="Arial" panose="020B0604020202020204" pitchFamily="34" charset="0"/>
              <a:buChar char="•"/>
            </a:pPr>
            <a:r>
              <a:rPr lang="en-GB" sz="1100" dirty="0"/>
              <a:t>Senses can be subject to illusions, our senses become distorted  and so the true nature of physical reality is not the same as what is actually out there in the world. When looking at a straw at a certain angle  in water, it appears broken, or bent. We are therefore, directly aware of the bent-looking straw and cannot doubt that this is the way it appears to us, yet, we can also know that the real straw is not broken or bent. If the world appears to us like it can in illusions, then we must conclude that the immediate objects of perception cannot be material objects</a:t>
            </a:r>
          </a:p>
          <a:p>
            <a:r>
              <a:rPr lang="en-GB" sz="1100" dirty="0"/>
              <a:t>P1: We perceive something having property e.g. the straw appears to be bent. </a:t>
            </a:r>
          </a:p>
          <a:p>
            <a:r>
              <a:rPr lang="en-GB" sz="1100" dirty="0"/>
              <a:t>P2: Perceiver is directly aware of the property.</a:t>
            </a:r>
          </a:p>
          <a:p>
            <a:r>
              <a:rPr lang="en-GB" sz="1100" dirty="0"/>
              <a:t>P3: But, the object does not have this property in reality.</a:t>
            </a:r>
          </a:p>
          <a:p>
            <a:r>
              <a:rPr lang="en-GB" sz="1100" dirty="0"/>
              <a:t>C1; So what the perceiver is directly aware of (the bent straw) and what is real (the straight straw) are distinct. </a:t>
            </a:r>
          </a:p>
          <a:p>
            <a:r>
              <a:rPr lang="en-GB" sz="1100" dirty="0"/>
              <a:t>C2: So direct realism is false, we do not perceive physical objects directly. </a:t>
            </a:r>
          </a:p>
        </p:txBody>
      </p:sp>
      <p:sp>
        <p:nvSpPr>
          <p:cNvPr id="4" name="TextBox 3">
            <a:extLst>
              <a:ext uri="{FF2B5EF4-FFF2-40B4-BE49-F238E27FC236}">
                <a16:creationId xmlns:a16="http://schemas.microsoft.com/office/drawing/2014/main" id="{6CE39276-F0FA-4D0F-8740-088D7449A7D7}"/>
              </a:ext>
            </a:extLst>
          </p:cNvPr>
          <p:cNvSpPr txBox="1"/>
          <p:nvPr/>
        </p:nvSpPr>
        <p:spPr>
          <a:xfrm>
            <a:off x="96250" y="2187503"/>
            <a:ext cx="6676025" cy="1785104"/>
          </a:xfrm>
          <a:prstGeom prst="rect">
            <a:avLst/>
          </a:prstGeom>
          <a:noFill/>
          <a:ln>
            <a:solidFill>
              <a:schemeClr val="tx1"/>
            </a:solidFill>
          </a:ln>
        </p:spPr>
        <p:txBody>
          <a:bodyPr wrap="square" rtlCol="0">
            <a:spAutoFit/>
          </a:bodyPr>
          <a:lstStyle/>
          <a:p>
            <a:r>
              <a:rPr lang="en-GB" sz="1100" b="1" u="sng" dirty="0"/>
              <a:t>Response</a:t>
            </a:r>
          </a:p>
          <a:p>
            <a:pPr marL="342900" indent="-342900">
              <a:buFont typeface="+mj-lt"/>
              <a:buAutoNum type="arabicPeriod"/>
            </a:pPr>
            <a:r>
              <a:rPr lang="en-GB" sz="1100" dirty="0"/>
              <a:t>Direct realists may claim that I am not directly aware of anything distinct from the physical object, as I am still perceiving a physical object.</a:t>
            </a:r>
          </a:p>
          <a:p>
            <a:pPr marL="342900" indent="-342900">
              <a:buFont typeface="+mj-lt"/>
              <a:buAutoNum type="arabicPeriod"/>
            </a:pPr>
            <a:r>
              <a:rPr lang="en-GB" sz="1100" dirty="0"/>
              <a:t>I am not immediately aware of the straws appearance, as we are directly aware of the real straw and it not being bent. It only appears bent due to the light and angle of which a person perceives it.  There is no mediation between the straw and my perception of it.</a:t>
            </a:r>
          </a:p>
          <a:p>
            <a:pPr marL="342900" indent="-342900">
              <a:buFont typeface="+mj-lt"/>
              <a:buAutoNum type="arabicPeriod"/>
            </a:pPr>
            <a:r>
              <a:rPr lang="en-GB" sz="1100" dirty="0"/>
              <a:t>So objects can appear differently because of the way they relate to the perceiver, therefore there is no need for sense data. </a:t>
            </a:r>
          </a:p>
          <a:p>
            <a:pPr marL="342900" indent="-342900">
              <a:buFont typeface="+mj-lt"/>
              <a:buAutoNum type="arabicPeriod"/>
            </a:pPr>
            <a:r>
              <a:rPr lang="en-GB" sz="1100" dirty="0"/>
              <a:t>Indirect realists are wrong when they talk about appearance and sense data, as these things are directly observed. </a:t>
            </a:r>
          </a:p>
        </p:txBody>
      </p:sp>
      <p:sp>
        <p:nvSpPr>
          <p:cNvPr id="6" name="TextBox 5">
            <a:extLst>
              <a:ext uri="{FF2B5EF4-FFF2-40B4-BE49-F238E27FC236}">
                <a16:creationId xmlns:a16="http://schemas.microsoft.com/office/drawing/2014/main" id="{47826DB5-9229-4FE6-B748-47AF5118A3CF}"/>
              </a:ext>
            </a:extLst>
          </p:cNvPr>
          <p:cNvSpPr txBox="1"/>
          <p:nvPr/>
        </p:nvSpPr>
        <p:spPr>
          <a:xfrm>
            <a:off x="96248" y="4060851"/>
            <a:ext cx="11993077" cy="1708160"/>
          </a:xfrm>
          <a:prstGeom prst="rect">
            <a:avLst/>
          </a:prstGeom>
          <a:noFill/>
          <a:ln>
            <a:solidFill>
              <a:schemeClr val="tx1"/>
            </a:solidFill>
          </a:ln>
        </p:spPr>
        <p:txBody>
          <a:bodyPr wrap="square" rtlCol="0">
            <a:spAutoFit/>
          </a:bodyPr>
          <a:lstStyle/>
          <a:p>
            <a:r>
              <a:rPr lang="en-GB" sz="1050" b="1" u="sng" dirty="0"/>
              <a:t>Argument from hallucination</a:t>
            </a:r>
          </a:p>
          <a:p>
            <a:pPr marL="171450" indent="-171450">
              <a:buFont typeface="Arial" panose="020B0604020202020204" pitchFamily="34" charset="0"/>
              <a:buChar char="•"/>
            </a:pPr>
            <a:r>
              <a:rPr lang="en-GB" sz="1050" dirty="0"/>
              <a:t>Hallucinations occur when a person perceives something which isn’t actually there, and they cannot distinguish between their hallucination from a truthful perception (veridical one).</a:t>
            </a:r>
          </a:p>
          <a:p>
            <a:pPr marL="171450" indent="-171450">
              <a:buFont typeface="Arial" panose="020B0604020202020204" pitchFamily="34" charset="0"/>
              <a:buChar char="•"/>
            </a:pPr>
            <a:r>
              <a:rPr lang="en-GB" sz="1050" dirty="0"/>
              <a:t>If a hallucination and veridical perception are indistinguishable, this must mean they are both in the mind.</a:t>
            </a:r>
          </a:p>
          <a:p>
            <a:pPr marL="171450" indent="-171450">
              <a:buFont typeface="Arial" panose="020B0604020202020204" pitchFamily="34" charset="0"/>
              <a:buChar char="•"/>
            </a:pPr>
            <a:r>
              <a:rPr lang="en-GB" sz="1050" dirty="0"/>
              <a:t>  So during veridical perception, we are directly perceiving sense data in the mind, we perceive the material world indirectly.</a:t>
            </a:r>
          </a:p>
          <a:p>
            <a:r>
              <a:rPr lang="en-GB" sz="1050" dirty="0"/>
              <a:t>P1: Hallucinations occur when someone perceives something which does not exist outside of the mind.</a:t>
            </a:r>
          </a:p>
          <a:p>
            <a:r>
              <a:rPr lang="en-GB" sz="1050" dirty="0"/>
              <a:t>C: So what they perceive, the hallucination, exists only in their mind.</a:t>
            </a:r>
          </a:p>
          <a:p>
            <a:r>
              <a:rPr lang="en-GB" sz="1050" dirty="0"/>
              <a:t>P2: Hallucinations can be subjectively indistinguishable from veridical perceptions.</a:t>
            </a:r>
          </a:p>
          <a:p>
            <a:r>
              <a:rPr lang="en-GB" sz="1050" dirty="0"/>
              <a:t>P3: But if hallucinations and veridical perceptions are indistinguishable then the person must be aware of something in both cases.</a:t>
            </a:r>
          </a:p>
          <a:p>
            <a:r>
              <a:rPr lang="en-GB" sz="1050" dirty="0"/>
              <a:t>C2: So, from C1, P2 and P3, what they are directly aware of during veridical perceptions must also be in the mind.</a:t>
            </a:r>
          </a:p>
          <a:p>
            <a:r>
              <a:rPr lang="en-GB" sz="1050" dirty="0"/>
              <a:t>C3: Hence we perceive the world indirectly and direct realism is false. </a:t>
            </a:r>
          </a:p>
        </p:txBody>
      </p:sp>
      <p:sp>
        <p:nvSpPr>
          <p:cNvPr id="7" name="TextBox 6">
            <a:extLst>
              <a:ext uri="{FF2B5EF4-FFF2-40B4-BE49-F238E27FC236}">
                <a16:creationId xmlns:a16="http://schemas.microsoft.com/office/drawing/2014/main" id="{6B50E19F-FC67-417B-892E-42003C2D65F1}"/>
              </a:ext>
            </a:extLst>
          </p:cNvPr>
          <p:cNvSpPr txBox="1"/>
          <p:nvPr/>
        </p:nvSpPr>
        <p:spPr>
          <a:xfrm>
            <a:off x="96249" y="5836231"/>
            <a:ext cx="11993077" cy="938719"/>
          </a:xfrm>
          <a:prstGeom prst="rect">
            <a:avLst/>
          </a:prstGeom>
          <a:noFill/>
          <a:ln>
            <a:solidFill>
              <a:schemeClr val="tx1"/>
            </a:solidFill>
          </a:ln>
        </p:spPr>
        <p:txBody>
          <a:bodyPr wrap="square" rtlCol="0">
            <a:spAutoFit/>
          </a:bodyPr>
          <a:lstStyle/>
          <a:p>
            <a:r>
              <a:rPr lang="en-GB" sz="1100" b="1" u="sng" dirty="0"/>
              <a:t>Response</a:t>
            </a:r>
          </a:p>
          <a:p>
            <a:pPr marL="171450" indent="-171450">
              <a:buFont typeface="Arial" panose="020B0604020202020204" pitchFamily="34" charset="0"/>
              <a:buChar char="•"/>
            </a:pPr>
            <a:r>
              <a:rPr lang="en-GB" sz="1100" dirty="0"/>
              <a:t>Just because they may be indistinguishable from veridical perceptions, does not show that they are the same phenomenon in reality.</a:t>
            </a:r>
          </a:p>
          <a:p>
            <a:pPr marL="171450" indent="-171450">
              <a:buFont typeface="Arial" panose="020B0604020202020204" pitchFamily="34" charset="0"/>
              <a:buChar char="•"/>
            </a:pPr>
            <a:r>
              <a:rPr lang="en-GB" sz="1100" dirty="0"/>
              <a:t>Hallucinations, rather being caused by a physical object impacting on our sense organs, hallucinations are produced by some sort of malfunction in the brain. </a:t>
            </a:r>
          </a:p>
          <a:p>
            <a:pPr marL="171450" indent="-171450">
              <a:buFont typeface="Arial" panose="020B0604020202020204" pitchFamily="34" charset="0"/>
              <a:buChar char="•"/>
            </a:pPr>
            <a:r>
              <a:rPr lang="en-GB" sz="1100" dirty="0"/>
              <a:t>Hallucinations and veridical perceptions are not identical phenomena, even if they are indistinguishable to the person subject to them, it does not follow from the fact that hallucinations occur in the mind  that veridical perceptions involve a purely mental element.</a:t>
            </a:r>
          </a:p>
        </p:txBody>
      </p:sp>
      <p:pic>
        <p:nvPicPr>
          <p:cNvPr id="8" name="Picture 7" descr="A picture containing colorful&#10;&#10;Description automatically generated">
            <a:extLst>
              <a:ext uri="{FF2B5EF4-FFF2-40B4-BE49-F238E27FC236}">
                <a16:creationId xmlns:a16="http://schemas.microsoft.com/office/drawing/2014/main" id="{D03976D3-97BC-404A-98A4-3AA12B083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2120829"/>
            <a:ext cx="2646950" cy="1785104"/>
          </a:xfrm>
          <a:prstGeom prst="rect">
            <a:avLst/>
          </a:prstGeom>
        </p:spPr>
      </p:pic>
      <p:pic>
        <p:nvPicPr>
          <p:cNvPr id="1026" name="Picture 2" descr="Image result for illusion pencil in a water">
            <a:extLst>
              <a:ext uri="{FF2B5EF4-FFF2-40B4-BE49-F238E27FC236}">
                <a16:creationId xmlns:a16="http://schemas.microsoft.com/office/drawing/2014/main" id="{4AB2BADC-C912-4C89-BFBB-01E4F9285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025" y="2141395"/>
            <a:ext cx="2219325" cy="183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828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A2B5AA-BEE4-4542-A5AA-463EAD37C220}"/>
              </a:ext>
            </a:extLst>
          </p:cNvPr>
          <p:cNvSpPr txBox="1"/>
          <p:nvPr/>
        </p:nvSpPr>
        <p:spPr>
          <a:xfrm>
            <a:off x="96253" y="83050"/>
            <a:ext cx="11993078" cy="276999"/>
          </a:xfrm>
          <a:prstGeom prst="rect">
            <a:avLst/>
          </a:prstGeom>
          <a:noFill/>
          <a:ln>
            <a:solidFill>
              <a:schemeClr val="tx1"/>
            </a:solidFill>
          </a:ln>
        </p:spPr>
        <p:txBody>
          <a:bodyPr wrap="square" rtlCol="0">
            <a:spAutoFit/>
          </a:bodyPr>
          <a:lstStyle/>
          <a:p>
            <a:pPr algn="ctr"/>
            <a:r>
              <a:rPr lang="en-GB" sz="1200" b="1" u="sng" dirty="0"/>
              <a:t>DIRECT REALISM      Argument from perceptual variation and responses</a:t>
            </a:r>
            <a:endParaRPr lang="en-US" sz="1200" b="1" u="sng" dirty="0"/>
          </a:p>
        </p:txBody>
      </p:sp>
      <p:sp>
        <p:nvSpPr>
          <p:cNvPr id="5" name="TextBox 4">
            <a:extLst>
              <a:ext uri="{FF2B5EF4-FFF2-40B4-BE49-F238E27FC236}">
                <a16:creationId xmlns:a16="http://schemas.microsoft.com/office/drawing/2014/main" id="{D283E9C7-F5D4-4F94-AA27-63D3A6D7FD03}"/>
              </a:ext>
            </a:extLst>
          </p:cNvPr>
          <p:cNvSpPr txBox="1"/>
          <p:nvPr/>
        </p:nvSpPr>
        <p:spPr>
          <a:xfrm>
            <a:off x="96254" y="489113"/>
            <a:ext cx="7476121" cy="4662815"/>
          </a:xfrm>
          <a:prstGeom prst="rect">
            <a:avLst/>
          </a:prstGeom>
          <a:noFill/>
          <a:ln>
            <a:solidFill>
              <a:schemeClr val="tx1"/>
            </a:solidFill>
          </a:ln>
        </p:spPr>
        <p:txBody>
          <a:bodyPr wrap="square" rtlCol="0">
            <a:spAutoFit/>
          </a:bodyPr>
          <a:lstStyle/>
          <a:p>
            <a:r>
              <a:rPr lang="en-GB" sz="1100" b="1" u="sng" dirty="0"/>
              <a:t>Perceptual variation</a:t>
            </a:r>
          </a:p>
          <a:p>
            <a:r>
              <a:rPr lang="en-GB" sz="1100" dirty="0"/>
              <a:t>The appearance of physical objects can vary depending on the conditions in which they are perceived. </a:t>
            </a:r>
          </a:p>
          <a:p>
            <a:r>
              <a:rPr lang="en-GB" sz="1100" dirty="0"/>
              <a:t>Russell’s table example</a:t>
            </a:r>
          </a:p>
          <a:p>
            <a:pPr marL="285750" indent="-285750">
              <a:buFont typeface="Arial" panose="020B0604020202020204" pitchFamily="34" charset="0"/>
              <a:buChar char="•"/>
            </a:pPr>
            <a:r>
              <a:rPr lang="en-GB" sz="1100" dirty="0"/>
              <a:t>A table can appear different colours due to light reflecting off of it. Therefore, the table cannot be said to have a particular colour. </a:t>
            </a:r>
          </a:p>
          <a:p>
            <a:pPr marL="285750" indent="-285750">
              <a:buFont typeface="Arial" panose="020B0604020202020204" pitchFamily="34" charset="0"/>
              <a:buChar char="•"/>
            </a:pPr>
            <a:r>
              <a:rPr lang="en-GB" sz="1100" dirty="0"/>
              <a:t>The shape can also vary depending on the angle from which I perceive it. Since the table does not change shape, we must distinguish the real table from the one appearing in our minds. Russell says the table is not known to us immediately, but is an inference from what is immediately known to us via our perception. </a:t>
            </a:r>
          </a:p>
          <a:p>
            <a:r>
              <a:rPr lang="en-GB" sz="1100" dirty="0"/>
              <a:t>P1: DR immediate objects of perception are material objects and their properties.</a:t>
            </a:r>
          </a:p>
          <a:p>
            <a:r>
              <a:rPr lang="en-GB" sz="1100" dirty="0"/>
              <a:t>P2: But, the appearance of physical objects when perceived can vary. </a:t>
            </a:r>
          </a:p>
          <a:p>
            <a:r>
              <a:rPr lang="en-GB" sz="1100" dirty="0"/>
              <a:t>P3: The properties of the objects themselves do not vary.</a:t>
            </a:r>
          </a:p>
          <a:p>
            <a:r>
              <a:rPr lang="en-GB" sz="1100" dirty="0"/>
              <a:t>C: So DR is false, the apparent properties are not the same as the real properties of physical objects. </a:t>
            </a:r>
          </a:p>
          <a:p>
            <a:pPr marL="171450" indent="-171450">
              <a:buFont typeface="Arial" panose="020B0604020202020204" pitchFamily="34" charset="0"/>
              <a:buChar char="•"/>
            </a:pPr>
            <a:r>
              <a:rPr lang="en-GB" sz="1100" dirty="0"/>
              <a:t>Therefore, the immediate objects of perception are appearances or sense data, so we do not perceive the world directly. As we must infer the existence and the real properties of objects on the direct acquaintance with sense data.</a:t>
            </a:r>
          </a:p>
          <a:p>
            <a:pPr marL="171450" indent="-171450">
              <a:buFont typeface="Arial" panose="020B0604020202020204" pitchFamily="34" charset="0"/>
              <a:buChar char="•"/>
            </a:pPr>
            <a:endParaRPr lang="en-GB" sz="1100" dirty="0"/>
          </a:p>
          <a:p>
            <a:r>
              <a:rPr lang="en-GB" sz="1100" b="1" u="sng" dirty="0"/>
              <a:t>Berkeley's example</a:t>
            </a:r>
          </a:p>
          <a:p>
            <a:pPr marL="171450" indent="-171450">
              <a:buFont typeface="Arial" panose="020B0604020202020204" pitchFamily="34" charset="0"/>
              <a:buChar char="•"/>
            </a:pPr>
            <a:r>
              <a:rPr lang="en-GB" sz="1100" dirty="0"/>
              <a:t>If you place one hot hand and one cold hand into a bowl of lukewarm water the water will appear cold to one and hot to the other. He uses this example to show that it is absurd for realists to claim that the perceived qualities exist in matter as they are perceived. </a:t>
            </a:r>
          </a:p>
          <a:p>
            <a:r>
              <a:rPr lang="en-GB" sz="1100" dirty="0"/>
              <a:t>P1: DR claims material objects possess mind-independent properties (such as heat/cold, tastes, smells and colours) which we directly perceive. </a:t>
            </a:r>
          </a:p>
          <a:p>
            <a:r>
              <a:rPr lang="en-GB" sz="1100" dirty="0"/>
              <a:t>P2: But, material objects are perceived to have incompatible properties (for example, cold and hot at the same time).</a:t>
            </a:r>
          </a:p>
          <a:p>
            <a:r>
              <a:rPr lang="en-GB" sz="1100" dirty="0"/>
              <a:t>P3: They cannot possess incompatible properties in reality as it is contradictory.</a:t>
            </a:r>
          </a:p>
          <a:p>
            <a:r>
              <a:rPr lang="en-GB" sz="1100" dirty="0"/>
              <a:t>C; Therefore, DR is false, material objects do not possess such properties. </a:t>
            </a:r>
          </a:p>
          <a:p>
            <a:endParaRPr lang="en-GB" sz="1100" dirty="0"/>
          </a:p>
          <a:p>
            <a:r>
              <a:rPr lang="en-GB" sz="1100" dirty="0"/>
              <a:t>Russell  denying that objects have real properties, as we do not perceive them directly as they are,  but Berkeley's conclusion is that the perceived qualities of objects are in the mind, rather than the object.</a:t>
            </a:r>
          </a:p>
        </p:txBody>
      </p:sp>
      <p:sp>
        <p:nvSpPr>
          <p:cNvPr id="6" name="TextBox 5">
            <a:extLst>
              <a:ext uri="{FF2B5EF4-FFF2-40B4-BE49-F238E27FC236}">
                <a16:creationId xmlns:a16="http://schemas.microsoft.com/office/drawing/2014/main" id="{DDA1AE73-09AD-478D-B686-16AB2D3AAADA}"/>
              </a:ext>
            </a:extLst>
          </p:cNvPr>
          <p:cNvSpPr txBox="1"/>
          <p:nvPr/>
        </p:nvSpPr>
        <p:spPr>
          <a:xfrm>
            <a:off x="96253" y="5374371"/>
            <a:ext cx="11993077" cy="1384995"/>
          </a:xfrm>
          <a:prstGeom prst="rect">
            <a:avLst/>
          </a:prstGeom>
          <a:noFill/>
          <a:ln>
            <a:solidFill>
              <a:schemeClr val="tx1"/>
            </a:solidFill>
          </a:ln>
        </p:spPr>
        <p:txBody>
          <a:bodyPr wrap="square" rtlCol="0">
            <a:spAutoFit/>
          </a:bodyPr>
          <a:lstStyle/>
          <a:p>
            <a:r>
              <a:rPr lang="en-GB" sz="1200" b="1" u="sng" dirty="0"/>
              <a:t>Response</a:t>
            </a:r>
          </a:p>
          <a:p>
            <a:pPr marL="171450" indent="-171450">
              <a:buFont typeface="Arial" panose="020B0604020202020204" pitchFamily="34" charset="0"/>
              <a:buChar char="•"/>
            </a:pPr>
            <a:r>
              <a:rPr lang="en-GB" sz="1200" dirty="0"/>
              <a:t>DR can accept that objects may appear differently to perceivers, but, insist that they are nonetheless directly perceived. Water can appear cold to a perceiver even if it is lukewarm, this does not mean it is not directly perceived.</a:t>
            </a:r>
          </a:p>
          <a:p>
            <a:pPr marL="171450" indent="-171450">
              <a:buFont typeface="Arial" panose="020B0604020202020204" pitchFamily="34" charset="0"/>
              <a:buChar char="•"/>
            </a:pPr>
            <a:r>
              <a:rPr lang="en-GB" sz="1200" dirty="0"/>
              <a:t>We have agreed methods for determining the correct temperature of the water or colour of the table. We rarely find ourselves in disagreements about such things, if we are in any doubt, then we can move around the table to avoid any glare to tell the real colour of the table. </a:t>
            </a:r>
          </a:p>
          <a:p>
            <a:pPr marL="171450" indent="-171450">
              <a:buFont typeface="Arial" panose="020B0604020202020204" pitchFamily="34" charset="0"/>
              <a:buChar char="•"/>
            </a:pPr>
            <a:r>
              <a:rPr lang="en-GB" sz="1200" dirty="0"/>
              <a:t>We can explain why the colour of the table can vary, this is due to the reflection of light from its surface, also, the water feels warm or cold as this is relative to the temperature of our hands to that of the water.</a:t>
            </a:r>
          </a:p>
        </p:txBody>
      </p:sp>
      <p:pic>
        <p:nvPicPr>
          <p:cNvPr id="3" name="Picture 2">
            <a:extLst>
              <a:ext uri="{FF2B5EF4-FFF2-40B4-BE49-F238E27FC236}">
                <a16:creationId xmlns:a16="http://schemas.microsoft.com/office/drawing/2014/main" id="{705A9CE8-1B13-4DDD-9112-0CD14009E01A}"/>
              </a:ext>
            </a:extLst>
          </p:cNvPr>
          <p:cNvPicPr>
            <a:picLocks noChangeAspect="1"/>
          </p:cNvPicPr>
          <p:nvPr/>
        </p:nvPicPr>
        <p:blipFill>
          <a:blip r:embed="rId2"/>
          <a:stretch>
            <a:fillRect/>
          </a:stretch>
        </p:blipFill>
        <p:spPr>
          <a:xfrm>
            <a:off x="7739062" y="489113"/>
            <a:ext cx="2809875" cy="3581400"/>
          </a:xfrm>
          <a:prstGeom prst="rect">
            <a:avLst/>
          </a:prstGeom>
        </p:spPr>
      </p:pic>
      <p:pic>
        <p:nvPicPr>
          <p:cNvPr id="4" name="Picture 3">
            <a:extLst>
              <a:ext uri="{FF2B5EF4-FFF2-40B4-BE49-F238E27FC236}">
                <a16:creationId xmlns:a16="http://schemas.microsoft.com/office/drawing/2014/main" id="{B14AD54E-924A-4A12-AB41-25D6C339A838}"/>
              </a:ext>
            </a:extLst>
          </p:cNvPr>
          <p:cNvPicPr>
            <a:picLocks noChangeAspect="1"/>
          </p:cNvPicPr>
          <p:nvPr/>
        </p:nvPicPr>
        <p:blipFill>
          <a:blip r:embed="rId3"/>
          <a:stretch>
            <a:fillRect/>
          </a:stretch>
        </p:blipFill>
        <p:spPr>
          <a:xfrm>
            <a:off x="9063037" y="3056577"/>
            <a:ext cx="2971800" cy="2286000"/>
          </a:xfrm>
          <a:prstGeom prst="rect">
            <a:avLst/>
          </a:prstGeom>
        </p:spPr>
      </p:pic>
    </p:spTree>
    <p:extLst>
      <p:ext uri="{BB962C8B-B14F-4D97-AF65-F5344CB8AC3E}">
        <p14:creationId xmlns:p14="http://schemas.microsoft.com/office/powerpoint/2010/main" val="79620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A2B5AA-BEE4-4542-A5AA-463EAD37C220}"/>
              </a:ext>
            </a:extLst>
          </p:cNvPr>
          <p:cNvSpPr txBox="1"/>
          <p:nvPr/>
        </p:nvSpPr>
        <p:spPr>
          <a:xfrm>
            <a:off x="96253" y="83050"/>
            <a:ext cx="11993078" cy="276999"/>
          </a:xfrm>
          <a:prstGeom prst="rect">
            <a:avLst/>
          </a:prstGeom>
          <a:noFill/>
          <a:ln>
            <a:solidFill>
              <a:schemeClr val="tx1"/>
            </a:solidFill>
          </a:ln>
        </p:spPr>
        <p:txBody>
          <a:bodyPr wrap="square" rtlCol="0">
            <a:spAutoFit/>
          </a:bodyPr>
          <a:lstStyle/>
          <a:p>
            <a:pPr algn="ctr"/>
            <a:r>
              <a:rPr lang="en-GB" sz="1200" b="1" u="sng" dirty="0"/>
              <a:t>DIRECT REALISM      time-lag argument and responses</a:t>
            </a:r>
            <a:endParaRPr lang="en-US" sz="1200" b="1" u="sng" dirty="0"/>
          </a:p>
        </p:txBody>
      </p:sp>
      <p:sp>
        <p:nvSpPr>
          <p:cNvPr id="5" name="TextBox 4">
            <a:extLst>
              <a:ext uri="{FF2B5EF4-FFF2-40B4-BE49-F238E27FC236}">
                <a16:creationId xmlns:a16="http://schemas.microsoft.com/office/drawing/2014/main" id="{D283E9C7-F5D4-4F94-AA27-63D3A6D7FD03}"/>
              </a:ext>
            </a:extLst>
          </p:cNvPr>
          <p:cNvSpPr txBox="1"/>
          <p:nvPr/>
        </p:nvSpPr>
        <p:spPr>
          <a:xfrm>
            <a:off x="96253" y="423623"/>
            <a:ext cx="11993077" cy="2462213"/>
          </a:xfrm>
          <a:prstGeom prst="rect">
            <a:avLst/>
          </a:prstGeom>
          <a:noFill/>
          <a:ln>
            <a:solidFill>
              <a:schemeClr val="tx1"/>
            </a:solidFill>
          </a:ln>
        </p:spPr>
        <p:txBody>
          <a:bodyPr wrap="square" rtlCol="0">
            <a:spAutoFit/>
          </a:bodyPr>
          <a:lstStyle/>
          <a:p>
            <a:r>
              <a:rPr lang="en-GB" sz="1400" b="1" u="sng" dirty="0"/>
              <a:t>Time-lag argument</a:t>
            </a:r>
          </a:p>
          <a:p>
            <a:pPr marL="171450" indent="-171450">
              <a:buFont typeface="Arial" panose="020B0604020202020204" pitchFamily="34" charset="0"/>
              <a:buChar char="•"/>
            </a:pPr>
            <a:r>
              <a:rPr lang="en-GB" sz="1400" dirty="0"/>
              <a:t>Light from the sun takes a certain amount of time to travel to Earth, about 8 mins. </a:t>
            </a:r>
          </a:p>
          <a:p>
            <a:pPr marL="171450" indent="-171450">
              <a:buFont typeface="Arial" panose="020B0604020202020204" pitchFamily="34" charset="0"/>
              <a:buChar char="•"/>
            </a:pPr>
            <a:r>
              <a:rPr lang="en-GB" sz="1400" dirty="0"/>
              <a:t>So when we look at the sun, we are not seeing the sun as it is now, but as it was 8 mins ago.</a:t>
            </a:r>
          </a:p>
          <a:p>
            <a:pPr marL="171450" indent="-171450">
              <a:buFont typeface="Arial" panose="020B0604020202020204" pitchFamily="34" charset="0"/>
              <a:buChar char="•"/>
            </a:pPr>
            <a:r>
              <a:rPr lang="en-GB" sz="1400" dirty="0"/>
              <a:t>So what we are seeing is sense data caused in you by the Sun’s light impacting on your visual system, and not the sun itself.</a:t>
            </a:r>
          </a:p>
          <a:p>
            <a:pPr marL="171450" indent="-171450">
              <a:buFont typeface="Arial" panose="020B0604020202020204" pitchFamily="34" charset="0"/>
              <a:buChar char="•"/>
            </a:pPr>
            <a:r>
              <a:rPr lang="en-GB" sz="1400" dirty="0"/>
              <a:t>What is true of distant objects is no less true of objects close to you, it’s just that the time-lag is far shorter.</a:t>
            </a:r>
          </a:p>
          <a:p>
            <a:pPr marL="171450" indent="-171450">
              <a:buFont typeface="Arial" panose="020B0604020202020204" pitchFamily="34" charset="0"/>
              <a:buChar char="•"/>
            </a:pPr>
            <a:r>
              <a:rPr lang="en-GB" sz="1400" dirty="0"/>
              <a:t>So we can generalise and say that the immediate objects of perception are sense data, and our perception of all physical objects is indirect.</a:t>
            </a:r>
          </a:p>
          <a:p>
            <a:r>
              <a:rPr lang="en-GB" sz="1400" dirty="0"/>
              <a:t>P1: The light from distant objects (such as the sun) takes time to reach our eyes.</a:t>
            </a:r>
          </a:p>
          <a:p>
            <a:r>
              <a:rPr lang="en-GB" sz="1400" dirty="0"/>
              <a:t>C1: So what we are seeing now may no longer exist.</a:t>
            </a:r>
          </a:p>
          <a:p>
            <a:r>
              <a:rPr lang="en-GB" sz="1400" dirty="0"/>
              <a:t>C2:: so what we are seeing and what is there are different</a:t>
            </a:r>
          </a:p>
          <a:p>
            <a:r>
              <a:rPr lang="en-GB" sz="1400" dirty="0"/>
              <a:t>P2: This is no less true for physical objects at any distance.</a:t>
            </a:r>
          </a:p>
          <a:p>
            <a:r>
              <a:rPr lang="en-GB" sz="1400" dirty="0"/>
              <a:t>C3: And so, what we directly see are appearances not the physical objects, and direct realism is false</a:t>
            </a:r>
            <a:r>
              <a:rPr lang="en-GB" sz="1050" dirty="0"/>
              <a:t>.</a:t>
            </a:r>
          </a:p>
        </p:txBody>
      </p:sp>
      <p:sp>
        <p:nvSpPr>
          <p:cNvPr id="6" name="TextBox 5">
            <a:extLst>
              <a:ext uri="{FF2B5EF4-FFF2-40B4-BE49-F238E27FC236}">
                <a16:creationId xmlns:a16="http://schemas.microsoft.com/office/drawing/2014/main" id="{DDA1AE73-09AD-478D-B686-16AB2D3AAADA}"/>
              </a:ext>
            </a:extLst>
          </p:cNvPr>
          <p:cNvSpPr txBox="1"/>
          <p:nvPr/>
        </p:nvSpPr>
        <p:spPr>
          <a:xfrm>
            <a:off x="96253" y="3018503"/>
            <a:ext cx="11993077" cy="1169551"/>
          </a:xfrm>
          <a:prstGeom prst="rect">
            <a:avLst/>
          </a:prstGeom>
          <a:noFill/>
          <a:ln>
            <a:solidFill>
              <a:schemeClr val="tx1"/>
            </a:solidFill>
          </a:ln>
        </p:spPr>
        <p:txBody>
          <a:bodyPr wrap="square" rtlCol="0">
            <a:spAutoFit/>
          </a:bodyPr>
          <a:lstStyle/>
          <a:p>
            <a:r>
              <a:rPr lang="en-GB" sz="1400" b="1" u="sng" dirty="0"/>
              <a:t>Response</a:t>
            </a:r>
          </a:p>
          <a:p>
            <a:pPr marL="285750" indent="-285750">
              <a:buFont typeface="Arial" panose="020B0604020202020204" pitchFamily="34" charset="0"/>
              <a:buChar char="•"/>
            </a:pPr>
            <a:r>
              <a:rPr lang="en-GB" sz="1400" dirty="0"/>
              <a:t>The time-lag does not mean we are seeing objects indirectly, it just means that we are seeing them as they were.</a:t>
            </a:r>
          </a:p>
          <a:p>
            <a:pPr marL="285750" indent="-285750">
              <a:buFont typeface="Arial" panose="020B0604020202020204" pitchFamily="34" charset="0"/>
              <a:buChar char="•"/>
            </a:pPr>
            <a:r>
              <a:rPr lang="en-GB" sz="1400" dirty="0"/>
              <a:t>These process of mediation are not sense data and none of this implies that we are directly aware of sense data or that we must use sense data to infer the existence of objects.</a:t>
            </a:r>
          </a:p>
          <a:p>
            <a:pPr marL="285750" indent="-285750">
              <a:buFont typeface="Arial" panose="020B0604020202020204" pitchFamily="34" charset="0"/>
              <a:buChar char="•"/>
            </a:pPr>
            <a:r>
              <a:rPr lang="en-GB" sz="1400" dirty="0"/>
              <a:t>Instead once we become aware of an object we are aware of the object itself.</a:t>
            </a:r>
          </a:p>
        </p:txBody>
      </p:sp>
      <p:pic>
        <p:nvPicPr>
          <p:cNvPr id="3" name="Picture 2">
            <a:extLst>
              <a:ext uri="{FF2B5EF4-FFF2-40B4-BE49-F238E27FC236}">
                <a16:creationId xmlns:a16="http://schemas.microsoft.com/office/drawing/2014/main" id="{201435B7-17CD-4356-82C0-639C99A4F239}"/>
              </a:ext>
            </a:extLst>
          </p:cNvPr>
          <p:cNvPicPr>
            <a:picLocks noChangeAspect="1"/>
          </p:cNvPicPr>
          <p:nvPr/>
        </p:nvPicPr>
        <p:blipFill>
          <a:blip r:embed="rId2"/>
          <a:stretch>
            <a:fillRect/>
          </a:stretch>
        </p:blipFill>
        <p:spPr>
          <a:xfrm>
            <a:off x="96252" y="4410381"/>
            <a:ext cx="2578121" cy="2578121"/>
          </a:xfrm>
          <a:prstGeom prst="rect">
            <a:avLst/>
          </a:prstGeom>
        </p:spPr>
      </p:pic>
      <p:pic>
        <p:nvPicPr>
          <p:cNvPr id="4" name="Picture 3">
            <a:extLst>
              <a:ext uri="{FF2B5EF4-FFF2-40B4-BE49-F238E27FC236}">
                <a16:creationId xmlns:a16="http://schemas.microsoft.com/office/drawing/2014/main" id="{33AA0F65-94EB-4392-AD93-9BB9C5CF212B}"/>
              </a:ext>
            </a:extLst>
          </p:cNvPr>
          <p:cNvPicPr>
            <a:picLocks noChangeAspect="1"/>
          </p:cNvPicPr>
          <p:nvPr/>
        </p:nvPicPr>
        <p:blipFill>
          <a:blip r:embed="rId3"/>
          <a:stretch>
            <a:fillRect/>
          </a:stretch>
        </p:blipFill>
        <p:spPr>
          <a:xfrm>
            <a:off x="4522839" y="4320721"/>
            <a:ext cx="2578121" cy="2429383"/>
          </a:xfrm>
          <a:prstGeom prst="rect">
            <a:avLst/>
          </a:prstGeom>
        </p:spPr>
      </p:pic>
      <p:pic>
        <p:nvPicPr>
          <p:cNvPr id="7" name="Picture 6">
            <a:extLst>
              <a:ext uri="{FF2B5EF4-FFF2-40B4-BE49-F238E27FC236}">
                <a16:creationId xmlns:a16="http://schemas.microsoft.com/office/drawing/2014/main" id="{C7F3CEF9-5909-42C9-8AE4-DA2F0A021894}"/>
              </a:ext>
            </a:extLst>
          </p:cNvPr>
          <p:cNvPicPr>
            <a:picLocks noChangeAspect="1"/>
          </p:cNvPicPr>
          <p:nvPr/>
        </p:nvPicPr>
        <p:blipFill>
          <a:blip r:embed="rId4"/>
          <a:stretch>
            <a:fillRect/>
          </a:stretch>
        </p:blipFill>
        <p:spPr>
          <a:xfrm>
            <a:off x="7669162" y="4517525"/>
            <a:ext cx="4267200" cy="2257425"/>
          </a:xfrm>
          <a:prstGeom prst="rect">
            <a:avLst/>
          </a:prstGeom>
        </p:spPr>
      </p:pic>
    </p:spTree>
    <p:extLst>
      <p:ext uri="{BB962C8B-B14F-4D97-AF65-F5344CB8AC3E}">
        <p14:creationId xmlns:p14="http://schemas.microsoft.com/office/powerpoint/2010/main" val="4152340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60D319-E060-4D04-A2C6-5FA4A39612BA}"/>
              </a:ext>
            </a:extLst>
          </p:cNvPr>
          <p:cNvSpPr/>
          <p:nvPr/>
        </p:nvSpPr>
        <p:spPr>
          <a:xfrm>
            <a:off x="115166" y="55704"/>
            <a:ext cx="11903825" cy="2486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latin typeface="Chewy" panose="02000000000000000000" pitchFamily="2" charset="0"/>
                <a:ea typeface="Chewy" panose="02000000000000000000" pitchFamily="2" charset="0"/>
              </a:rPr>
              <a:t>Indirect Realism</a:t>
            </a:r>
          </a:p>
        </p:txBody>
      </p:sp>
      <p:sp>
        <p:nvSpPr>
          <p:cNvPr id="3" name="TextBox 2">
            <a:extLst>
              <a:ext uri="{FF2B5EF4-FFF2-40B4-BE49-F238E27FC236}">
                <a16:creationId xmlns:a16="http://schemas.microsoft.com/office/drawing/2014/main" id="{522CA440-9823-4229-873E-E255492FDEBA}"/>
              </a:ext>
            </a:extLst>
          </p:cNvPr>
          <p:cNvSpPr txBox="1"/>
          <p:nvPr/>
        </p:nvSpPr>
        <p:spPr>
          <a:xfrm>
            <a:off x="115166" y="340489"/>
            <a:ext cx="1239520" cy="307777"/>
          </a:xfrm>
          <a:prstGeom prst="rect">
            <a:avLst/>
          </a:prstGeom>
          <a:noFill/>
          <a:ln>
            <a:solidFill>
              <a:schemeClr val="tx1"/>
            </a:solidFill>
          </a:ln>
        </p:spPr>
        <p:txBody>
          <a:bodyPr wrap="square" rtlCol="0">
            <a:spAutoFit/>
          </a:bodyPr>
          <a:lstStyle/>
          <a:p>
            <a:r>
              <a:rPr lang="en-GB" sz="1400" b="1" u="sng" dirty="0"/>
              <a:t>What is it? </a:t>
            </a:r>
          </a:p>
        </p:txBody>
      </p:sp>
      <p:sp>
        <p:nvSpPr>
          <p:cNvPr id="4" name="TextBox 3">
            <a:extLst>
              <a:ext uri="{FF2B5EF4-FFF2-40B4-BE49-F238E27FC236}">
                <a16:creationId xmlns:a16="http://schemas.microsoft.com/office/drawing/2014/main" id="{937F35C3-8342-4759-AEAE-9857CD954CD2}"/>
              </a:ext>
            </a:extLst>
          </p:cNvPr>
          <p:cNvSpPr txBox="1"/>
          <p:nvPr/>
        </p:nvSpPr>
        <p:spPr>
          <a:xfrm>
            <a:off x="115166" y="667882"/>
            <a:ext cx="3190009" cy="3046988"/>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dirty="0"/>
              <a:t>Due to the criticisms of direct realism, many philosophers embrace indirect realism. </a:t>
            </a:r>
          </a:p>
          <a:p>
            <a:pPr marL="171450" indent="-171450">
              <a:buFont typeface="Arial" panose="020B0604020202020204" pitchFamily="34" charset="0"/>
              <a:buChar char="•"/>
            </a:pPr>
            <a:r>
              <a:rPr lang="en-GB" sz="1200" dirty="0"/>
              <a:t>It is a realist theory, so maintains the belief that material objects exist independently of the mind.</a:t>
            </a:r>
          </a:p>
          <a:p>
            <a:pPr marL="171450" indent="-171450">
              <a:buFont typeface="Arial" panose="020B0604020202020204" pitchFamily="34" charset="0"/>
              <a:buChar char="•"/>
            </a:pPr>
            <a:r>
              <a:rPr lang="en-GB" sz="1200" dirty="0"/>
              <a:t>But, there is a distinction between the reality of these objects and the way they appear.</a:t>
            </a:r>
          </a:p>
          <a:p>
            <a:pPr marL="171450" indent="-171450">
              <a:buFont typeface="Arial" panose="020B0604020202020204" pitchFamily="34" charset="0"/>
              <a:buChar char="•"/>
            </a:pPr>
            <a:r>
              <a:rPr lang="en-GB" sz="1200" dirty="0"/>
              <a:t>3 elements in perception 1: the perceiver. 2: the real object. 3: the appearance of the object/s to the perceiver.</a:t>
            </a:r>
          </a:p>
          <a:p>
            <a:pPr marL="171450" indent="-171450">
              <a:buFont typeface="Arial" panose="020B0604020202020204" pitchFamily="34" charset="0"/>
              <a:buChar char="•"/>
            </a:pPr>
            <a:r>
              <a:rPr lang="en-GB" sz="1200" dirty="0"/>
              <a:t>We are directly aware of appearances, which Locke terms ideas and Russell, sense data. These are representations of reality.</a:t>
            </a:r>
          </a:p>
          <a:p>
            <a:pPr marL="171450" indent="-171450">
              <a:buFont typeface="Arial" panose="020B0604020202020204" pitchFamily="34" charset="0"/>
              <a:buChar char="•"/>
            </a:pPr>
            <a:r>
              <a:rPr lang="en-GB" sz="1200" dirty="0"/>
              <a:t>We infer, on the basis of sense data, the nature of reality, due to this inference, perception is indirect. </a:t>
            </a:r>
            <a:endParaRPr lang="en-GB" dirty="0"/>
          </a:p>
        </p:txBody>
      </p:sp>
      <p:sp>
        <p:nvSpPr>
          <p:cNvPr id="6" name="TextBox 5">
            <a:extLst>
              <a:ext uri="{FF2B5EF4-FFF2-40B4-BE49-F238E27FC236}">
                <a16:creationId xmlns:a16="http://schemas.microsoft.com/office/drawing/2014/main" id="{8EEA985D-BFBF-4DC0-A70A-95B77F71CD53}"/>
              </a:ext>
            </a:extLst>
          </p:cNvPr>
          <p:cNvSpPr txBox="1"/>
          <p:nvPr/>
        </p:nvSpPr>
        <p:spPr>
          <a:xfrm>
            <a:off x="3428294" y="579101"/>
            <a:ext cx="8713802" cy="304698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200" dirty="0"/>
              <a:t>Locke: ideas = what the mind perceives in itself, the immediate objects of perception, thought, or understanding is what Locke calls ‘ideas’.</a:t>
            </a:r>
          </a:p>
          <a:p>
            <a:pPr marL="285750" indent="-285750">
              <a:buFont typeface="Arial" panose="020B0604020202020204" pitchFamily="34" charset="0"/>
              <a:buChar char="•"/>
            </a:pPr>
            <a:r>
              <a:rPr lang="en-GB" sz="1200" dirty="0"/>
              <a:t>Qualities = the power to produce any idea in our mind</a:t>
            </a:r>
          </a:p>
          <a:p>
            <a:pPr marL="285750" indent="-285750">
              <a:buFont typeface="Arial" panose="020B0604020202020204" pitchFamily="34" charset="0"/>
              <a:buChar char="•"/>
            </a:pPr>
            <a:r>
              <a:rPr lang="en-GB" sz="1200" dirty="0"/>
              <a:t>Primary qualities = Real properties are primary qualities, when I look at a tree, my sense data of its size, shape position and motion.</a:t>
            </a:r>
          </a:p>
          <a:p>
            <a:pPr marL="285750" indent="-285750">
              <a:buFont typeface="Arial" panose="020B0604020202020204" pitchFamily="34" charset="0"/>
              <a:buChar char="•"/>
            </a:pPr>
            <a:r>
              <a:rPr lang="en-GB" sz="1200" dirty="0"/>
              <a:t>Secondary qualities = such as colour, taste and sound do not correspond directly to the object as these qualities are produced by my mind as they produce a sensation within us or an idea within us.</a:t>
            </a:r>
          </a:p>
          <a:p>
            <a:pPr marL="285750" indent="-285750">
              <a:buFont typeface="Arial" panose="020B0604020202020204" pitchFamily="34" charset="0"/>
              <a:buChar char="•"/>
            </a:pPr>
            <a:r>
              <a:rPr lang="en-GB" sz="1200" dirty="0"/>
              <a:t>Primary qualities are inseparable from the object, its parts remain the same no matter if we divide, pound an object, its parts must retain some shape, size, position and so on, even if we can no longer see the parts as without these qualities it would not be material at all.</a:t>
            </a:r>
          </a:p>
          <a:p>
            <a:pPr marL="285750" indent="-285750">
              <a:buFont typeface="Arial" panose="020B0604020202020204" pitchFamily="34" charset="0"/>
              <a:buChar char="•"/>
            </a:pPr>
            <a:r>
              <a:rPr lang="en-GB" sz="1200" dirty="0"/>
              <a:t>So primary qualities must be essential to material objects and are retained by them whether or not they are perceived. </a:t>
            </a:r>
          </a:p>
          <a:p>
            <a:pPr marL="285750" indent="-285750">
              <a:buFont typeface="Arial" panose="020B0604020202020204" pitchFamily="34" charset="0"/>
              <a:buChar char="•"/>
            </a:pPr>
            <a:r>
              <a:rPr lang="en-GB" sz="1200" dirty="0"/>
              <a:t>Secondary qualities do alter and vanish when not being perceived. Odours are only visible in light and change depending on the light. A pounded almond changes its colour and taste </a:t>
            </a:r>
          </a:p>
          <a:p>
            <a:pPr marL="285750" indent="-285750">
              <a:buFont typeface="Arial" panose="020B0604020202020204" pitchFamily="34" charset="0"/>
              <a:buChar char="•"/>
            </a:pPr>
            <a:r>
              <a:rPr lang="en-GB" sz="1200" dirty="0"/>
              <a:t>If we block our noses, or eyes, or do not put an object in our mouths, then it will not make a sound or have any odour or taste.</a:t>
            </a:r>
          </a:p>
          <a:p>
            <a:pPr marL="285750" indent="-285750">
              <a:buFont typeface="Arial" panose="020B0604020202020204" pitchFamily="34" charset="0"/>
              <a:buChar char="•"/>
            </a:pPr>
            <a:r>
              <a:rPr lang="en-GB" sz="1200" dirty="0"/>
              <a:t>Secondary qualities depend on the primary qualities and require a mind to appear and so are not in the object themselves as we perceive them.</a:t>
            </a:r>
          </a:p>
          <a:p>
            <a:pPr marL="285750" indent="-285750">
              <a:buFont typeface="Arial" panose="020B0604020202020204" pitchFamily="34" charset="0"/>
              <a:buChar char="•"/>
            </a:pPr>
            <a:r>
              <a:rPr lang="en-GB" sz="1200" dirty="0"/>
              <a:t>REMEMBER THE HAND IN THE LUKEWARM WATER EXAMPLE AS THIS EXPLAINS </a:t>
            </a:r>
            <a:r>
              <a:rPr lang="en-GB" sz="1200"/>
              <a:t>LOCKE’S </a:t>
            </a:r>
            <a:r>
              <a:rPr lang="en-GB" sz="1200" smtClean="0"/>
              <a:t>VIEW AS </a:t>
            </a:r>
            <a:r>
              <a:rPr lang="en-GB" sz="1200" dirty="0"/>
              <a:t>DOES PERCEPTUAL VARIATION.</a:t>
            </a:r>
            <a:endParaRPr lang="en-GB" sz="1400" dirty="0"/>
          </a:p>
        </p:txBody>
      </p:sp>
      <p:sp>
        <p:nvSpPr>
          <p:cNvPr id="7" name="TextBox 6">
            <a:extLst>
              <a:ext uri="{FF2B5EF4-FFF2-40B4-BE49-F238E27FC236}">
                <a16:creationId xmlns:a16="http://schemas.microsoft.com/office/drawing/2014/main" id="{D480ECAB-9AF3-45EF-9B5F-3EFCCE75A34C}"/>
              </a:ext>
            </a:extLst>
          </p:cNvPr>
          <p:cNvSpPr txBox="1"/>
          <p:nvPr/>
        </p:nvSpPr>
        <p:spPr>
          <a:xfrm>
            <a:off x="49905" y="3795785"/>
            <a:ext cx="2369445" cy="276999"/>
          </a:xfrm>
          <a:prstGeom prst="rect">
            <a:avLst/>
          </a:prstGeom>
          <a:noFill/>
          <a:ln>
            <a:solidFill>
              <a:schemeClr val="tx1"/>
            </a:solidFill>
          </a:ln>
        </p:spPr>
        <p:txBody>
          <a:bodyPr wrap="square" rtlCol="0">
            <a:spAutoFit/>
          </a:bodyPr>
          <a:lstStyle/>
          <a:p>
            <a:pPr algn="ctr"/>
            <a:r>
              <a:rPr lang="en-GB" sz="1200" b="1" u="sng" dirty="0"/>
              <a:t>Support for Indirect Realism</a:t>
            </a:r>
            <a:endParaRPr lang="en-US" sz="1200" b="1" u="sng" dirty="0"/>
          </a:p>
        </p:txBody>
      </p:sp>
      <p:sp>
        <p:nvSpPr>
          <p:cNvPr id="11" name="TextBox 10">
            <a:extLst>
              <a:ext uri="{FF2B5EF4-FFF2-40B4-BE49-F238E27FC236}">
                <a16:creationId xmlns:a16="http://schemas.microsoft.com/office/drawing/2014/main" id="{96492940-E952-4E6A-A907-BCE70D206101}"/>
              </a:ext>
            </a:extLst>
          </p:cNvPr>
          <p:cNvSpPr txBox="1"/>
          <p:nvPr/>
        </p:nvSpPr>
        <p:spPr>
          <a:xfrm>
            <a:off x="49906" y="4124640"/>
            <a:ext cx="2628254" cy="2677656"/>
          </a:xfrm>
          <a:prstGeom prst="rect">
            <a:avLst/>
          </a:prstGeom>
          <a:noFill/>
          <a:ln>
            <a:solidFill>
              <a:schemeClr val="tx1"/>
            </a:solidFill>
          </a:ln>
        </p:spPr>
        <p:txBody>
          <a:bodyPr wrap="square" rtlCol="0">
            <a:spAutoFit/>
          </a:bodyPr>
          <a:lstStyle/>
          <a:p>
            <a:r>
              <a:rPr lang="en-GB" sz="1200" dirty="0"/>
              <a:t>1: It accounts for perceptual variation, illusions, hallucinations, and time-lag.</a:t>
            </a:r>
          </a:p>
          <a:p>
            <a:r>
              <a:rPr lang="en-GB" sz="1200" dirty="0"/>
              <a:t>2: What we directly perceive need not be an accurate representation of reality.</a:t>
            </a:r>
          </a:p>
          <a:p>
            <a:r>
              <a:rPr lang="en-GB" sz="1200" dirty="0"/>
              <a:t>3: Perceptual variations can occur while the real object remains unchanged.</a:t>
            </a:r>
          </a:p>
          <a:p>
            <a:r>
              <a:rPr lang="en-GB" sz="1200" dirty="0"/>
              <a:t>4:Illusions occur when there is no real object corresponding to our sense data, and the time-lag can be explained because what I immediately aware of is not the same as what is really there, so strengths over Direct Realism.</a:t>
            </a:r>
          </a:p>
        </p:txBody>
      </p:sp>
      <p:pic>
        <p:nvPicPr>
          <p:cNvPr id="2050" name="Picture 2" descr="Image result for direct realism">
            <a:extLst>
              <a:ext uri="{FF2B5EF4-FFF2-40B4-BE49-F238E27FC236}">
                <a16:creationId xmlns:a16="http://schemas.microsoft.com/office/drawing/2014/main" id="{2E712555-5346-4042-A9E0-183D74022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109" y="4015529"/>
            <a:ext cx="3705224" cy="28684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E075D15-24AC-4C79-83A2-47814F9CC00A}"/>
              </a:ext>
            </a:extLst>
          </p:cNvPr>
          <p:cNvSpPr txBox="1"/>
          <p:nvPr/>
        </p:nvSpPr>
        <p:spPr>
          <a:xfrm>
            <a:off x="6903921" y="326183"/>
            <a:ext cx="2725854" cy="276999"/>
          </a:xfrm>
          <a:prstGeom prst="rect">
            <a:avLst/>
          </a:prstGeom>
          <a:noFill/>
          <a:ln>
            <a:solidFill>
              <a:schemeClr val="tx1"/>
            </a:solidFill>
          </a:ln>
        </p:spPr>
        <p:txBody>
          <a:bodyPr wrap="square" rtlCol="0">
            <a:spAutoFit/>
          </a:bodyPr>
          <a:lstStyle/>
          <a:p>
            <a:r>
              <a:rPr lang="en-GB" sz="1200" b="1" u="sng" dirty="0"/>
              <a:t>Locke Primary and secondary qualities</a:t>
            </a:r>
          </a:p>
        </p:txBody>
      </p:sp>
      <p:sp>
        <p:nvSpPr>
          <p:cNvPr id="14" name="TextBox 13">
            <a:extLst>
              <a:ext uri="{FF2B5EF4-FFF2-40B4-BE49-F238E27FC236}">
                <a16:creationId xmlns:a16="http://schemas.microsoft.com/office/drawing/2014/main" id="{AAB3A6BA-2966-48FE-8F61-3BBF8B3D1EBE}"/>
              </a:ext>
            </a:extLst>
          </p:cNvPr>
          <p:cNvSpPr txBox="1"/>
          <p:nvPr/>
        </p:nvSpPr>
        <p:spPr>
          <a:xfrm>
            <a:off x="6626974" y="4190406"/>
            <a:ext cx="5456266" cy="2492990"/>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dirty="0"/>
              <a:t>Locke’s examples show that primary and secondary qualities can change.</a:t>
            </a:r>
          </a:p>
          <a:p>
            <a:pPr marL="171450" indent="-171450">
              <a:buFont typeface="Arial" panose="020B0604020202020204" pitchFamily="34" charset="0"/>
              <a:buChar char="•"/>
            </a:pPr>
            <a:r>
              <a:rPr lang="en-GB" sz="1200" dirty="0"/>
              <a:t>When an almond is pounded, the shape, taste, smell and colour change. So if change is supposed to show that a quality is secondary , then by Locke's logic we should regard the shape and size of the pieces of almond as mind-dependent. </a:t>
            </a:r>
          </a:p>
          <a:p>
            <a:pPr marL="171450" indent="-171450">
              <a:buFont typeface="Arial" panose="020B0604020202020204" pitchFamily="34" charset="0"/>
              <a:buChar char="•"/>
            </a:pPr>
            <a:r>
              <a:rPr lang="en-GB" sz="1200" dirty="0"/>
              <a:t>If secondary qualities depend on the texture of the almond, this does not show that they are purely mind-dependent.</a:t>
            </a:r>
          </a:p>
          <a:p>
            <a:r>
              <a:rPr lang="en-GB" sz="1200" dirty="0"/>
              <a:t>P1: certain properties disappear if we block our senses.</a:t>
            </a:r>
          </a:p>
          <a:p>
            <a:r>
              <a:rPr lang="en-GB" sz="1200" dirty="0"/>
              <a:t>C: So these qualities depend on our sense organs and do not exist as perceived in reality.</a:t>
            </a:r>
          </a:p>
          <a:p>
            <a:pPr marL="171450" indent="-171450">
              <a:buFont typeface="Arial" panose="020B0604020202020204" pitchFamily="34" charset="0"/>
              <a:buChar char="•"/>
            </a:pPr>
            <a:r>
              <a:rPr lang="en-GB" sz="1200" dirty="0"/>
              <a:t>But, if we close our eyes, both the primary and secondary qualities disappear.</a:t>
            </a:r>
          </a:p>
          <a:p>
            <a:pPr marL="171450" indent="-171450">
              <a:buFont typeface="Arial" panose="020B0604020202020204" pitchFamily="34" charset="0"/>
              <a:buChar char="•"/>
            </a:pPr>
            <a:r>
              <a:rPr lang="en-GB" sz="1200" dirty="0"/>
              <a:t>We can handle objects to feel their shapes, but if we let go then these sense experiences stop, so it looks like primary qualities behave the same as secondary qualities.</a:t>
            </a:r>
          </a:p>
        </p:txBody>
      </p:sp>
      <p:sp>
        <p:nvSpPr>
          <p:cNvPr id="15" name="TextBox 14">
            <a:extLst>
              <a:ext uri="{FF2B5EF4-FFF2-40B4-BE49-F238E27FC236}">
                <a16:creationId xmlns:a16="http://schemas.microsoft.com/office/drawing/2014/main" id="{D53B7C35-B1CB-42AB-AA06-86BAC3485024}"/>
              </a:ext>
            </a:extLst>
          </p:cNvPr>
          <p:cNvSpPr txBox="1"/>
          <p:nvPr/>
        </p:nvSpPr>
        <p:spPr>
          <a:xfrm>
            <a:off x="7602939" y="3795785"/>
            <a:ext cx="3504335" cy="276999"/>
          </a:xfrm>
          <a:prstGeom prst="rect">
            <a:avLst/>
          </a:prstGeom>
          <a:noFill/>
          <a:ln>
            <a:solidFill>
              <a:schemeClr val="tx1"/>
            </a:solidFill>
          </a:ln>
        </p:spPr>
        <p:txBody>
          <a:bodyPr wrap="square" rtlCol="0">
            <a:spAutoFit/>
          </a:bodyPr>
          <a:lstStyle/>
          <a:p>
            <a:r>
              <a:rPr lang="en-GB" sz="1200" b="1" u="sng" dirty="0"/>
              <a:t>Criticism of Locke's Primary and secondary qualities  </a:t>
            </a:r>
          </a:p>
        </p:txBody>
      </p:sp>
    </p:spTree>
    <p:extLst>
      <p:ext uri="{BB962C8B-B14F-4D97-AF65-F5344CB8AC3E}">
        <p14:creationId xmlns:p14="http://schemas.microsoft.com/office/powerpoint/2010/main" val="170921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60D319-E060-4D04-A2C6-5FA4A39612BA}"/>
              </a:ext>
            </a:extLst>
          </p:cNvPr>
          <p:cNvSpPr/>
          <p:nvPr/>
        </p:nvSpPr>
        <p:spPr>
          <a:xfrm>
            <a:off x="115166" y="55704"/>
            <a:ext cx="11903825" cy="2486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latin typeface="Chewy" panose="02000000000000000000" pitchFamily="2" charset="0"/>
                <a:ea typeface="Chewy" panose="02000000000000000000" pitchFamily="2" charset="0"/>
              </a:rPr>
              <a:t>Issues with Indirect Realism and responses</a:t>
            </a:r>
          </a:p>
        </p:txBody>
      </p:sp>
      <p:sp>
        <p:nvSpPr>
          <p:cNvPr id="6" name="TextBox 5">
            <a:extLst>
              <a:ext uri="{FF2B5EF4-FFF2-40B4-BE49-F238E27FC236}">
                <a16:creationId xmlns:a16="http://schemas.microsoft.com/office/drawing/2014/main" id="{8EEA985D-BFBF-4DC0-A70A-95B77F71CD53}"/>
              </a:ext>
            </a:extLst>
          </p:cNvPr>
          <p:cNvSpPr txBox="1"/>
          <p:nvPr/>
        </p:nvSpPr>
        <p:spPr>
          <a:xfrm>
            <a:off x="115166" y="681572"/>
            <a:ext cx="4350956" cy="195438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100" dirty="0"/>
              <a:t>We must infer the existence of objects beyond the mind, as we are only aware of sense data. </a:t>
            </a:r>
          </a:p>
          <a:p>
            <a:pPr marL="285750" indent="-285750">
              <a:buFont typeface="Arial" panose="020B0604020202020204" pitchFamily="34" charset="0"/>
              <a:buChar char="•"/>
            </a:pPr>
            <a:r>
              <a:rPr lang="en-GB" sz="1100" dirty="0"/>
              <a:t>Our senses can deceive us.</a:t>
            </a:r>
          </a:p>
          <a:p>
            <a:pPr marL="285750" indent="-285750">
              <a:buFont typeface="Arial" panose="020B0604020202020204" pitchFamily="34" charset="0"/>
              <a:buChar char="•"/>
            </a:pPr>
            <a:r>
              <a:rPr lang="en-GB" sz="1100" dirty="0"/>
              <a:t>Our sense data does not correspond with any material reality, e.g. if I am a brain in a vat, or the Cartesian Demon is deceiving me. </a:t>
            </a:r>
          </a:p>
          <a:p>
            <a:pPr marL="285750" indent="-285750">
              <a:buFont typeface="Arial" panose="020B0604020202020204" pitchFamily="34" charset="0"/>
              <a:buChar char="•"/>
            </a:pPr>
            <a:r>
              <a:rPr lang="en-GB" sz="1100" dirty="0"/>
              <a:t>These show that the inferences are not valid, therefore, not sufficient for knowledge. </a:t>
            </a:r>
          </a:p>
          <a:p>
            <a:pPr marL="285750" indent="-285750">
              <a:buFont typeface="Arial" panose="020B0604020202020204" pitchFamily="34" charset="0"/>
              <a:buChar char="•"/>
            </a:pPr>
            <a:r>
              <a:rPr lang="en-GB" sz="1100" dirty="0"/>
              <a:t>Since we cannot directly observe reality, we cannot know it exists (THE VEIL OF PERCEPTION) our sense data creates a veil between us and reality which we cannot remove/penetrate to discover the material world.</a:t>
            </a:r>
          </a:p>
        </p:txBody>
      </p:sp>
      <p:sp>
        <p:nvSpPr>
          <p:cNvPr id="12" name="TextBox 11">
            <a:extLst>
              <a:ext uri="{FF2B5EF4-FFF2-40B4-BE49-F238E27FC236}">
                <a16:creationId xmlns:a16="http://schemas.microsoft.com/office/drawing/2014/main" id="{0E075D15-24AC-4C79-83A2-47814F9CC00A}"/>
              </a:ext>
            </a:extLst>
          </p:cNvPr>
          <p:cNvSpPr txBox="1"/>
          <p:nvPr/>
        </p:nvSpPr>
        <p:spPr>
          <a:xfrm>
            <a:off x="115166" y="369799"/>
            <a:ext cx="4112705" cy="276999"/>
          </a:xfrm>
          <a:prstGeom prst="rect">
            <a:avLst/>
          </a:prstGeom>
          <a:noFill/>
          <a:ln>
            <a:solidFill>
              <a:schemeClr val="tx1"/>
            </a:solidFill>
          </a:ln>
        </p:spPr>
        <p:txBody>
          <a:bodyPr wrap="square" rtlCol="0">
            <a:spAutoFit/>
          </a:bodyPr>
          <a:lstStyle/>
          <a:p>
            <a:r>
              <a:rPr lang="en-GB" sz="1200" b="1" u="sng" dirty="0"/>
              <a:t>Scepticism about the existence of mind-independent objects </a:t>
            </a:r>
          </a:p>
        </p:txBody>
      </p:sp>
      <p:sp>
        <p:nvSpPr>
          <p:cNvPr id="5" name="TextBox 4">
            <a:extLst>
              <a:ext uri="{FF2B5EF4-FFF2-40B4-BE49-F238E27FC236}">
                <a16:creationId xmlns:a16="http://schemas.microsoft.com/office/drawing/2014/main" id="{3DFFF349-969E-4F40-8544-47AE01219AC6}"/>
              </a:ext>
            </a:extLst>
          </p:cNvPr>
          <p:cNvSpPr txBox="1"/>
          <p:nvPr/>
        </p:nvSpPr>
        <p:spPr>
          <a:xfrm>
            <a:off x="115165" y="2714179"/>
            <a:ext cx="4112706" cy="261610"/>
          </a:xfrm>
          <a:prstGeom prst="rect">
            <a:avLst/>
          </a:prstGeom>
          <a:noFill/>
          <a:ln>
            <a:solidFill>
              <a:schemeClr val="tx1"/>
            </a:solidFill>
          </a:ln>
        </p:spPr>
        <p:txBody>
          <a:bodyPr wrap="square" rtlCol="0">
            <a:spAutoFit/>
          </a:bodyPr>
          <a:lstStyle/>
          <a:p>
            <a:r>
              <a:rPr lang="en-GB" sz="1100" b="1" u="sng" dirty="0"/>
              <a:t>Response to the issue of the existence of mind-independent objects</a:t>
            </a:r>
            <a:endParaRPr lang="en-US" sz="1100" b="1" u="sng" dirty="0"/>
          </a:p>
        </p:txBody>
      </p:sp>
      <p:sp>
        <p:nvSpPr>
          <p:cNvPr id="8" name="TextBox 7">
            <a:extLst>
              <a:ext uri="{FF2B5EF4-FFF2-40B4-BE49-F238E27FC236}">
                <a16:creationId xmlns:a16="http://schemas.microsoft.com/office/drawing/2014/main" id="{21F08336-C157-421D-801E-798503D12D29}"/>
              </a:ext>
            </a:extLst>
          </p:cNvPr>
          <p:cNvSpPr txBox="1"/>
          <p:nvPr/>
        </p:nvSpPr>
        <p:spPr>
          <a:xfrm>
            <a:off x="106003" y="3073402"/>
            <a:ext cx="3913547" cy="1015663"/>
          </a:xfrm>
          <a:prstGeom prst="rect">
            <a:avLst/>
          </a:prstGeom>
          <a:noFill/>
          <a:ln>
            <a:solidFill>
              <a:schemeClr val="tx1"/>
            </a:solidFill>
          </a:ln>
        </p:spPr>
        <p:txBody>
          <a:bodyPr wrap="square" rtlCol="0">
            <a:spAutoFit/>
          </a:bodyPr>
          <a:lstStyle/>
          <a:p>
            <a:r>
              <a:rPr lang="en-GB" sz="1200" b="1" dirty="0"/>
              <a:t>Involuntary nature of our experience (LOCKE)</a:t>
            </a:r>
          </a:p>
          <a:p>
            <a:pPr marL="285750" indent="-285750">
              <a:buFont typeface="Arial" panose="020B0604020202020204" pitchFamily="34" charset="0"/>
              <a:buChar char="•"/>
            </a:pPr>
            <a:r>
              <a:rPr lang="en-GB" sz="1200" dirty="0"/>
              <a:t>We are not in control of our sense data. </a:t>
            </a:r>
          </a:p>
          <a:p>
            <a:pPr marL="285750" indent="-285750">
              <a:buFont typeface="Arial" panose="020B0604020202020204" pitchFamily="34" charset="0"/>
              <a:buChar char="•"/>
            </a:pPr>
            <a:r>
              <a:rPr lang="en-GB" sz="1200" dirty="0"/>
              <a:t>Sense data does not come from me. </a:t>
            </a:r>
          </a:p>
          <a:p>
            <a:pPr marL="285750" indent="-285750">
              <a:buFont typeface="Arial" panose="020B0604020202020204" pitchFamily="34" charset="0"/>
              <a:buChar char="•"/>
            </a:pPr>
            <a:r>
              <a:rPr lang="en-GB" sz="1200" dirty="0"/>
              <a:t>Therefore the source of it must be external (outside of me).</a:t>
            </a:r>
          </a:p>
        </p:txBody>
      </p:sp>
      <p:sp>
        <p:nvSpPr>
          <p:cNvPr id="9" name="TextBox 8">
            <a:extLst>
              <a:ext uri="{FF2B5EF4-FFF2-40B4-BE49-F238E27FC236}">
                <a16:creationId xmlns:a16="http://schemas.microsoft.com/office/drawing/2014/main" id="{176DC8B2-621C-434C-A4F7-803088740A16}"/>
              </a:ext>
            </a:extLst>
          </p:cNvPr>
          <p:cNvSpPr txBox="1"/>
          <p:nvPr/>
        </p:nvSpPr>
        <p:spPr>
          <a:xfrm>
            <a:off x="115166" y="4146860"/>
            <a:ext cx="4735968" cy="307777"/>
          </a:xfrm>
          <a:prstGeom prst="rect">
            <a:avLst/>
          </a:prstGeom>
          <a:noFill/>
          <a:ln>
            <a:solidFill>
              <a:schemeClr val="tx1"/>
            </a:solidFill>
          </a:ln>
        </p:spPr>
        <p:txBody>
          <a:bodyPr wrap="square" rtlCol="0">
            <a:spAutoFit/>
          </a:bodyPr>
          <a:lstStyle/>
          <a:p>
            <a:pPr algn="ctr"/>
            <a:r>
              <a:rPr lang="en-GB" sz="1200" b="1" u="sng" dirty="0"/>
              <a:t>The coherence of various kinds of experience (LOCKE and COCKBURN</a:t>
            </a:r>
            <a:r>
              <a:rPr lang="en-GB" sz="1400" b="1" u="sng" dirty="0"/>
              <a:t>)</a:t>
            </a:r>
            <a:endParaRPr lang="en-US" sz="1400" b="1" u="sng" dirty="0"/>
          </a:p>
        </p:txBody>
      </p:sp>
      <p:sp>
        <p:nvSpPr>
          <p:cNvPr id="10" name="TextBox 9">
            <a:extLst>
              <a:ext uri="{FF2B5EF4-FFF2-40B4-BE49-F238E27FC236}">
                <a16:creationId xmlns:a16="http://schemas.microsoft.com/office/drawing/2014/main" id="{021D9A30-3D05-4521-9E9A-8B7D73D5151A}"/>
              </a:ext>
            </a:extLst>
          </p:cNvPr>
          <p:cNvSpPr txBox="1"/>
          <p:nvPr/>
        </p:nvSpPr>
        <p:spPr>
          <a:xfrm>
            <a:off x="115165" y="4509361"/>
            <a:ext cx="5018810" cy="229293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100" dirty="0"/>
              <a:t>Our different senses cohere with each other.</a:t>
            </a:r>
          </a:p>
          <a:p>
            <a:pPr marL="285750" indent="-285750">
              <a:buFont typeface="Arial" panose="020B0604020202020204" pitchFamily="34" charset="0"/>
              <a:buChar char="•"/>
            </a:pPr>
            <a:r>
              <a:rPr lang="en-GB" sz="1100" dirty="0"/>
              <a:t>We can see a fire and feel a fire.</a:t>
            </a:r>
          </a:p>
          <a:p>
            <a:pPr marL="285750" indent="-285750">
              <a:buFont typeface="Arial" panose="020B0604020202020204" pitchFamily="34" charset="0"/>
              <a:buChar char="•"/>
            </a:pPr>
            <a:r>
              <a:rPr lang="en-GB" sz="1100" dirty="0"/>
              <a:t>We can hear and see a bus moving.</a:t>
            </a:r>
          </a:p>
          <a:p>
            <a:pPr marL="285750" indent="-285750">
              <a:buFont typeface="Arial" panose="020B0604020202020204" pitchFamily="34" charset="0"/>
              <a:buChar char="•"/>
            </a:pPr>
            <a:r>
              <a:rPr lang="en-GB" sz="1100" dirty="0"/>
              <a:t>Cockburn says we learn to associate the way objects feel to the touch and the way they appear to the eye. I can predict how things may look just by touching them.</a:t>
            </a:r>
          </a:p>
          <a:p>
            <a:pPr marL="285750" indent="-285750">
              <a:buFont typeface="Arial" panose="020B0604020202020204" pitchFamily="34" charset="0"/>
              <a:buChar char="•"/>
            </a:pPr>
            <a:r>
              <a:rPr lang="en-GB" sz="1100" dirty="0"/>
              <a:t>The senses offer support for each others testimony, so there is one external cause for both of them.</a:t>
            </a:r>
          </a:p>
          <a:p>
            <a:pPr marL="285750" indent="-285750">
              <a:buFont typeface="Arial" panose="020B0604020202020204" pitchFamily="34" charset="0"/>
              <a:buChar char="•"/>
            </a:pPr>
            <a:r>
              <a:rPr lang="en-GB" sz="1100" dirty="0"/>
              <a:t>Locke knows this is not a deductive, valid argument,   as just because our senses cohere does not mean that they must be caused by material objects, e.g. dreams do not correspond to a material reality, yet I can feel, hear and see objects. But, Locke hopes his argument for the existence of material objects is reasonable enough and the best explanation for our experiences.</a:t>
            </a:r>
            <a:endParaRPr lang="en-US" sz="1100" dirty="0"/>
          </a:p>
        </p:txBody>
      </p:sp>
      <p:sp>
        <p:nvSpPr>
          <p:cNvPr id="13" name="TextBox 12">
            <a:extLst>
              <a:ext uri="{FF2B5EF4-FFF2-40B4-BE49-F238E27FC236}">
                <a16:creationId xmlns:a16="http://schemas.microsoft.com/office/drawing/2014/main" id="{8DF09BFB-3C6A-495D-8933-EF4EB88C964F}"/>
              </a:ext>
            </a:extLst>
          </p:cNvPr>
          <p:cNvSpPr txBox="1"/>
          <p:nvPr/>
        </p:nvSpPr>
        <p:spPr>
          <a:xfrm>
            <a:off x="7616243" y="355123"/>
            <a:ext cx="3638237" cy="276999"/>
          </a:xfrm>
          <a:prstGeom prst="rect">
            <a:avLst/>
          </a:prstGeom>
          <a:noFill/>
          <a:ln>
            <a:solidFill>
              <a:schemeClr val="tx1"/>
            </a:solidFill>
          </a:ln>
        </p:spPr>
        <p:txBody>
          <a:bodyPr wrap="square" rtlCol="0">
            <a:spAutoFit/>
          </a:bodyPr>
          <a:lstStyle/>
          <a:p>
            <a:r>
              <a:rPr lang="en-GB" sz="1200" b="1" u="sng" dirty="0"/>
              <a:t>The external world is the best hypothesis (RUSSELL).</a:t>
            </a:r>
            <a:endParaRPr lang="en-US" sz="1200" b="1" u="sng" dirty="0"/>
          </a:p>
        </p:txBody>
      </p:sp>
      <p:cxnSp>
        <p:nvCxnSpPr>
          <p:cNvPr id="15" name="Straight Arrow Connector 14">
            <a:extLst>
              <a:ext uri="{FF2B5EF4-FFF2-40B4-BE49-F238E27FC236}">
                <a16:creationId xmlns:a16="http://schemas.microsoft.com/office/drawing/2014/main" id="{C7DAEC76-BEC8-4F8B-AF8D-2AE3FADF1FC0}"/>
              </a:ext>
            </a:extLst>
          </p:cNvPr>
          <p:cNvCxnSpPr>
            <a:cxnSpLocks/>
          </p:cNvCxnSpPr>
          <p:nvPr/>
        </p:nvCxnSpPr>
        <p:spPr>
          <a:xfrm>
            <a:off x="4576011" y="1268318"/>
            <a:ext cx="111592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3009477-25BA-4565-A78A-CB00B2474E31}"/>
              </a:ext>
            </a:extLst>
          </p:cNvPr>
          <p:cNvSpPr txBox="1"/>
          <p:nvPr/>
        </p:nvSpPr>
        <p:spPr>
          <a:xfrm>
            <a:off x="5755907" y="654602"/>
            <a:ext cx="6356109" cy="1754326"/>
          </a:xfrm>
          <a:prstGeom prst="rect">
            <a:avLst/>
          </a:prstGeom>
          <a:noFill/>
          <a:ln>
            <a:solidFill>
              <a:schemeClr val="tx1"/>
            </a:solidFill>
          </a:ln>
        </p:spPr>
        <p:txBody>
          <a:bodyPr wrap="square" rtlCol="0">
            <a:spAutoFit/>
          </a:bodyPr>
          <a:lstStyle/>
          <a:p>
            <a:r>
              <a:rPr lang="en-GB" sz="1200" dirty="0"/>
              <a:t>Russell accepts that no deductive proof of the nature of a material reality is possible.</a:t>
            </a:r>
          </a:p>
          <a:p>
            <a:r>
              <a:rPr lang="en-GB" sz="1200" dirty="0"/>
              <a:t>But, he believes that scepticism can be resisted and offers his best hypothesis or explanation.</a:t>
            </a:r>
          </a:p>
          <a:p>
            <a:r>
              <a:rPr lang="en-GB" sz="1200" dirty="0"/>
              <a:t>His argument is that we have an instinctive belief in the existence of  a material reality which corresponds with our sense data, therefore, we should only reject such beliefs if they prove to be incoherent. </a:t>
            </a:r>
          </a:p>
          <a:p>
            <a:r>
              <a:rPr lang="en-GB" sz="1200" dirty="0"/>
              <a:t>So, Russell is putting the issue back onto the sceptic by asking for proof of why believing in a material reality is wrong.</a:t>
            </a:r>
          </a:p>
          <a:p>
            <a:r>
              <a:rPr lang="en-GB" sz="1200" dirty="0"/>
              <a:t>His argument makes good sense of our experiences, it explains why our sense data appear in regular and predictable ways, as Locke pointed out.</a:t>
            </a:r>
          </a:p>
        </p:txBody>
      </p:sp>
      <p:sp>
        <p:nvSpPr>
          <p:cNvPr id="18" name="Rectangle 17">
            <a:extLst>
              <a:ext uri="{FF2B5EF4-FFF2-40B4-BE49-F238E27FC236}">
                <a16:creationId xmlns:a16="http://schemas.microsoft.com/office/drawing/2014/main" id="{2CCE1224-2C0D-4A28-B96D-9834660AFCB0}"/>
              </a:ext>
            </a:extLst>
          </p:cNvPr>
          <p:cNvSpPr/>
          <p:nvPr/>
        </p:nvSpPr>
        <p:spPr>
          <a:xfrm>
            <a:off x="5005762" y="2531033"/>
            <a:ext cx="7080235" cy="1615827"/>
          </a:xfrm>
          <a:prstGeom prst="rect">
            <a:avLst/>
          </a:prstGeom>
          <a:ln>
            <a:solidFill>
              <a:schemeClr val="tx1"/>
            </a:solidFill>
          </a:ln>
        </p:spPr>
        <p:txBody>
          <a:bodyPr wrap="square">
            <a:spAutoFit/>
          </a:bodyPr>
          <a:lstStyle/>
          <a:p>
            <a:r>
              <a:rPr lang="en-GB" sz="1100" dirty="0">
                <a:solidFill>
                  <a:srgbClr val="000000"/>
                </a:solidFill>
              </a:rPr>
              <a:t>RUSSELL’S CAT EXAMPLE: If the cat appears at one moment in one part of the room, and at another in another part, it is natural to suppose that it has moved from the one to the other. But if it is merely a set of sense-data, it cannot have ever been in any place where I did not see it; thus we shall have to suppose that it did not exist at all while I was not looking, but suddenly sprang into being in a new place. If the cat exists whether I see it or not, we can understand from our own experience how it gets hungry between one meal and the next; but if it does not exist when I am not seeing it, it seems odd that appetite should grow during non-existence as fast as during existence. And if the cat consists only of sense-data, it cannot be hungry, since no hunger but my own can be a sense-datum to me. Thus the behaviour of the sense-data which represent the cat to me, though it seems quite natural when regarded as an expression of hunger, becomes utterly inexplicable when regarded as mere movements and changes of patches of colour.</a:t>
            </a:r>
            <a:endParaRPr lang="en-US" sz="1100" dirty="0"/>
          </a:p>
        </p:txBody>
      </p:sp>
      <p:sp>
        <p:nvSpPr>
          <p:cNvPr id="20" name="TextBox 19">
            <a:extLst>
              <a:ext uri="{FF2B5EF4-FFF2-40B4-BE49-F238E27FC236}">
                <a16:creationId xmlns:a16="http://schemas.microsoft.com/office/drawing/2014/main" id="{D0B3E7A1-C9AA-4ED1-A51C-65A8DD604746}"/>
              </a:ext>
            </a:extLst>
          </p:cNvPr>
          <p:cNvSpPr txBox="1"/>
          <p:nvPr/>
        </p:nvSpPr>
        <p:spPr>
          <a:xfrm>
            <a:off x="7576912" y="4185524"/>
            <a:ext cx="3716898" cy="276994"/>
          </a:xfrm>
          <a:prstGeom prst="rect">
            <a:avLst/>
          </a:prstGeom>
          <a:noFill/>
          <a:ln>
            <a:solidFill>
              <a:schemeClr val="tx1"/>
            </a:solidFill>
          </a:ln>
        </p:spPr>
        <p:txBody>
          <a:bodyPr wrap="square" rtlCol="0">
            <a:spAutoFit/>
          </a:bodyPr>
          <a:lstStyle/>
          <a:p>
            <a:r>
              <a:rPr lang="en-GB" sz="1200" b="1" u="sng" dirty="0"/>
              <a:t>ISSUE: Ideas cannot be like material objects (BERKELEY)</a:t>
            </a:r>
            <a:endParaRPr lang="en-US" sz="1200" b="1" u="sng" dirty="0"/>
          </a:p>
        </p:txBody>
      </p:sp>
      <p:sp>
        <p:nvSpPr>
          <p:cNvPr id="21" name="TextBox 20">
            <a:extLst>
              <a:ext uri="{FF2B5EF4-FFF2-40B4-BE49-F238E27FC236}">
                <a16:creationId xmlns:a16="http://schemas.microsoft.com/office/drawing/2014/main" id="{AA12581F-576F-4F2E-9401-05DBCC1A1411}"/>
              </a:ext>
            </a:extLst>
          </p:cNvPr>
          <p:cNvSpPr txBox="1"/>
          <p:nvPr/>
        </p:nvSpPr>
        <p:spPr>
          <a:xfrm>
            <a:off x="5265019" y="4523216"/>
            <a:ext cx="6846997" cy="2308324"/>
          </a:xfrm>
          <a:prstGeom prst="rect">
            <a:avLst/>
          </a:prstGeom>
          <a:noFill/>
          <a:ln>
            <a:solidFill>
              <a:schemeClr val="tx1"/>
            </a:solidFill>
          </a:ln>
        </p:spPr>
        <p:txBody>
          <a:bodyPr wrap="square" rtlCol="0">
            <a:spAutoFit/>
          </a:bodyPr>
          <a:lstStyle/>
          <a:p>
            <a:r>
              <a:rPr lang="en-GB" sz="1200" dirty="0"/>
              <a:t>Berkeley argues that Russell’s view is an incoherent one. </a:t>
            </a:r>
          </a:p>
          <a:p>
            <a:pPr marL="171450" indent="-171450">
              <a:buFont typeface="Arial" panose="020B0604020202020204" pitchFamily="34" charset="0"/>
              <a:buChar char="•"/>
            </a:pPr>
            <a:r>
              <a:rPr lang="en-GB" sz="1200" dirty="0"/>
              <a:t>All sense data including primary qualities are mind-dependent. </a:t>
            </a:r>
          </a:p>
          <a:p>
            <a:pPr marL="171450" indent="-171450">
              <a:buFont typeface="Arial" panose="020B0604020202020204" pitchFamily="34" charset="0"/>
              <a:buChar char="•"/>
            </a:pPr>
            <a:r>
              <a:rPr lang="en-GB" sz="1200" dirty="0"/>
              <a:t>We only have awareness of our own sense data.</a:t>
            </a:r>
          </a:p>
          <a:p>
            <a:pPr marL="171450" indent="-171450">
              <a:buFont typeface="Arial" panose="020B0604020202020204" pitchFamily="34" charset="0"/>
              <a:buChar char="•"/>
            </a:pPr>
            <a:r>
              <a:rPr lang="en-GB" sz="1200" dirty="0"/>
              <a:t>The qualities we perceive in objects require a perceiving mind to exist. Since matter is said to be unperceiving, it cannot have such properties.   </a:t>
            </a:r>
          </a:p>
          <a:p>
            <a:r>
              <a:rPr lang="en-GB" sz="1200" dirty="0"/>
              <a:t>P1: My idea of a tree has certain sensible qualities, green, tree shaped etc.</a:t>
            </a:r>
          </a:p>
          <a:p>
            <a:r>
              <a:rPr lang="en-GB" sz="1200" dirty="0"/>
              <a:t>P2: But, these sensible qualities depend on the mind.</a:t>
            </a:r>
          </a:p>
          <a:p>
            <a:r>
              <a:rPr lang="en-GB" sz="1200" dirty="0"/>
              <a:t>P3: To say that my idea of a tree resembles the real material tree is like saying something visible can resemble something invisible.</a:t>
            </a:r>
          </a:p>
          <a:p>
            <a:r>
              <a:rPr lang="en-GB" sz="1200" dirty="0"/>
              <a:t>P4: Ideas are changing, whereas material objects are supposed to be permanent and unchanging. </a:t>
            </a:r>
          </a:p>
          <a:p>
            <a:r>
              <a:rPr lang="en-GB" sz="1200" dirty="0"/>
              <a:t>C1: Anything outside of the mind, like matter, cannot have any such qualities. </a:t>
            </a:r>
          </a:p>
          <a:p>
            <a:r>
              <a:rPr lang="en-GB" sz="1200" dirty="0"/>
              <a:t>C2: A supposed material object could not be like or resemble my idea of it.</a:t>
            </a:r>
            <a:endParaRPr lang="en-US" sz="1200" dirty="0"/>
          </a:p>
        </p:txBody>
      </p:sp>
    </p:spTree>
    <p:extLst>
      <p:ext uri="{BB962C8B-B14F-4D97-AF65-F5344CB8AC3E}">
        <p14:creationId xmlns:p14="http://schemas.microsoft.com/office/powerpoint/2010/main" val="249844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60D319-E060-4D04-A2C6-5FA4A39612BA}"/>
              </a:ext>
            </a:extLst>
          </p:cNvPr>
          <p:cNvSpPr/>
          <p:nvPr/>
        </p:nvSpPr>
        <p:spPr>
          <a:xfrm>
            <a:off x="115166" y="55704"/>
            <a:ext cx="11903825" cy="2486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latin typeface="Chewy" panose="02000000000000000000" pitchFamily="2" charset="0"/>
                <a:ea typeface="Chewy" panose="02000000000000000000" pitchFamily="2" charset="0"/>
              </a:rPr>
              <a:t>Idealism: Berkeley</a:t>
            </a:r>
          </a:p>
        </p:txBody>
      </p:sp>
      <p:sp>
        <p:nvSpPr>
          <p:cNvPr id="3" name="TextBox 2">
            <a:extLst>
              <a:ext uri="{FF2B5EF4-FFF2-40B4-BE49-F238E27FC236}">
                <a16:creationId xmlns:a16="http://schemas.microsoft.com/office/drawing/2014/main" id="{522CA440-9823-4229-873E-E255492FDEBA}"/>
              </a:ext>
            </a:extLst>
          </p:cNvPr>
          <p:cNvSpPr txBox="1"/>
          <p:nvPr/>
        </p:nvSpPr>
        <p:spPr>
          <a:xfrm>
            <a:off x="115166" y="340489"/>
            <a:ext cx="1239520" cy="307777"/>
          </a:xfrm>
          <a:prstGeom prst="rect">
            <a:avLst/>
          </a:prstGeom>
          <a:noFill/>
          <a:ln>
            <a:solidFill>
              <a:schemeClr val="tx1"/>
            </a:solidFill>
          </a:ln>
        </p:spPr>
        <p:txBody>
          <a:bodyPr wrap="square" rtlCol="0">
            <a:spAutoFit/>
          </a:bodyPr>
          <a:lstStyle/>
          <a:p>
            <a:r>
              <a:rPr lang="en-GB" sz="1400" b="1" u="sng" dirty="0"/>
              <a:t>What is it? </a:t>
            </a:r>
          </a:p>
        </p:txBody>
      </p:sp>
      <p:sp>
        <p:nvSpPr>
          <p:cNvPr id="4" name="TextBox 3">
            <a:extLst>
              <a:ext uri="{FF2B5EF4-FFF2-40B4-BE49-F238E27FC236}">
                <a16:creationId xmlns:a16="http://schemas.microsoft.com/office/drawing/2014/main" id="{937F35C3-8342-4759-AEAE-9857CD954CD2}"/>
              </a:ext>
            </a:extLst>
          </p:cNvPr>
          <p:cNvSpPr txBox="1"/>
          <p:nvPr/>
        </p:nvSpPr>
        <p:spPr>
          <a:xfrm>
            <a:off x="115166" y="667882"/>
            <a:ext cx="3190009" cy="289310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400" dirty="0"/>
              <a:t>All that exists are minds and their ideas.</a:t>
            </a:r>
          </a:p>
          <a:p>
            <a:pPr marL="285750" indent="-285750">
              <a:buFont typeface="Arial" panose="020B0604020202020204" pitchFamily="34" charset="0"/>
              <a:buChar char="•"/>
            </a:pPr>
            <a:r>
              <a:rPr lang="en-GB" sz="1400" dirty="0"/>
              <a:t>Physical objects therefore do not exist independently of being perceived. They are no more than collections of ideas or sense data appearing in minds.</a:t>
            </a:r>
          </a:p>
          <a:p>
            <a:pPr marL="285750" indent="-285750">
              <a:buFont typeface="Arial" panose="020B0604020202020204" pitchFamily="34" charset="0"/>
              <a:buChar char="•"/>
            </a:pPr>
            <a:r>
              <a:rPr lang="en-GB" sz="1400" dirty="0"/>
              <a:t>Berkeley argues that the universe is sustained in existence through being perceived by the infinite mind of God.</a:t>
            </a:r>
          </a:p>
          <a:p>
            <a:pPr marL="285750" indent="-285750">
              <a:buFont typeface="Arial" panose="020B0604020202020204" pitchFamily="34" charset="0"/>
              <a:buChar char="•"/>
            </a:pPr>
            <a:r>
              <a:rPr lang="en-GB" sz="1400" dirty="0"/>
              <a:t>God directly causes our ideas or sense data.</a:t>
            </a:r>
          </a:p>
        </p:txBody>
      </p:sp>
      <p:sp>
        <p:nvSpPr>
          <p:cNvPr id="6" name="TextBox 5">
            <a:extLst>
              <a:ext uri="{FF2B5EF4-FFF2-40B4-BE49-F238E27FC236}">
                <a16:creationId xmlns:a16="http://schemas.microsoft.com/office/drawing/2014/main" id="{8EEA985D-BFBF-4DC0-A70A-95B77F71CD53}"/>
              </a:ext>
            </a:extLst>
          </p:cNvPr>
          <p:cNvSpPr txBox="1"/>
          <p:nvPr/>
        </p:nvSpPr>
        <p:spPr>
          <a:xfrm>
            <a:off x="3428294" y="579101"/>
            <a:ext cx="8713802" cy="360098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200" dirty="0"/>
              <a:t>Both P and S qualities do not resemble anything beyond the mind. </a:t>
            </a:r>
          </a:p>
          <a:p>
            <a:pPr marL="285750" indent="-285750">
              <a:buFont typeface="Arial" panose="020B0604020202020204" pitchFamily="34" charset="0"/>
              <a:buChar char="•"/>
            </a:pPr>
            <a:r>
              <a:rPr lang="en-GB" sz="1200" dirty="0"/>
              <a:t>We can conceive of an object without secondary qualities and therefore these too must be essential to our idea of an object.</a:t>
            </a:r>
          </a:p>
          <a:p>
            <a:pPr marL="285750" indent="-285750">
              <a:buFont typeface="Arial" panose="020B0604020202020204" pitchFamily="34" charset="0"/>
              <a:buChar char="•"/>
            </a:pPr>
            <a:r>
              <a:rPr lang="en-GB" sz="1200" dirty="0"/>
              <a:t>Try to imagine an object with only the primary qualities. When we try to do this, we imagine it with colour, therefore we cannot distinguish between primary and secondary qualities, both are equally mind-dependent.</a:t>
            </a:r>
          </a:p>
          <a:p>
            <a:r>
              <a:rPr lang="en-GB" sz="1200" dirty="0"/>
              <a:t>P1: It is impossible to imagine an object with just P qualities.</a:t>
            </a:r>
          </a:p>
          <a:p>
            <a:r>
              <a:rPr lang="en-GB" sz="1200" dirty="0"/>
              <a:t>C1: so our ideas of secondary qualities of an object cannot be separated from those of its primary qualities.</a:t>
            </a:r>
          </a:p>
          <a:p>
            <a:r>
              <a:rPr lang="en-GB" sz="1200" dirty="0"/>
              <a:t>C2: So they must exist together.</a:t>
            </a:r>
          </a:p>
          <a:p>
            <a:r>
              <a:rPr lang="en-GB" sz="1200" dirty="0"/>
              <a:t>P2: Indirect realists accept that our ideas of secondary qualities are mind-dependent.</a:t>
            </a:r>
          </a:p>
          <a:p>
            <a:r>
              <a:rPr lang="en-GB" sz="1200" dirty="0"/>
              <a:t>C3: So our ideas of primary qualities are also mind-dependent.</a:t>
            </a:r>
          </a:p>
          <a:p>
            <a:endParaRPr lang="en-GB" sz="1200" dirty="0"/>
          </a:p>
          <a:p>
            <a:r>
              <a:rPr lang="en-GB" sz="1200" dirty="0"/>
              <a:t>Perceptual variation for Berkeley shows that P and s qualities are not distinguishable. As shape, size and movement are subject to perceptual changes and so cannot be considered as real properties of external objects.</a:t>
            </a:r>
          </a:p>
          <a:p>
            <a:r>
              <a:rPr lang="en-GB" sz="1200" dirty="0"/>
              <a:t>P1: What looks small to us will look big to a fly.</a:t>
            </a:r>
          </a:p>
          <a:p>
            <a:r>
              <a:rPr lang="en-GB" sz="1200" dirty="0"/>
              <a:t>P2: Material objects cannot be small and big at the same time.</a:t>
            </a:r>
          </a:p>
          <a:p>
            <a:r>
              <a:rPr lang="en-GB" sz="1200" dirty="0"/>
              <a:t>C:Therefore, size cannot be a property of material objects.</a:t>
            </a:r>
          </a:p>
          <a:p>
            <a:r>
              <a:rPr lang="en-GB" sz="1200" dirty="0"/>
              <a:t>P1: The perceived shape of an object changes depending on the angle of observation. </a:t>
            </a:r>
          </a:p>
          <a:p>
            <a:r>
              <a:rPr lang="en-GB" sz="1200" dirty="0"/>
              <a:t>P2: But an object cannot have different shapes at the same time. </a:t>
            </a:r>
          </a:p>
          <a:p>
            <a:r>
              <a:rPr lang="en-GB" sz="1200" dirty="0"/>
              <a:t>C: Therefore, shape cannot be a property of material objects</a:t>
            </a:r>
          </a:p>
          <a:p>
            <a:r>
              <a:rPr lang="en-GB" sz="1200" dirty="0"/>
              <a:t>And so on, Berkeley’s conclusion is that primary qualities are mind-dependent, just like secondary qualities</a:t>
            </a:r>
          </a:p>
        </p:txBody>
      </p:sp>
      <p:sp>
        <p:nvSpPr>
          <p:cNvPr id="12" name="TextBox 11">
            <a:extLst>
              <a:ext uri="{FF2B5EF4-FFF2-40B4-BE49-F238E27FC236}">
                <a16:creationId xmlns:a16="http://schemas.microsoft.com/office/drawing/2014/main" id="{0E075D15-24AC-4C79-83A2-47814F9CC00A}"/>
              </a:ext>
            </a:extLst>
          </p:cNvPr>
          <p:cNvSpPr txBox="1"/>
          <p:nvPr/>
        </p:nvSpPr>
        <p:spPr>
          <a:xfrm>
            <a:off x="5537134" y="306851"/>
            <a:ext cx="5115070" cy="276999"/>
          </a:xfrm>
          <a:prstGeom prst="rect">
            <a:avLst/>
          </a:prstGeom>
          <a:noFill/>
          <a:ln>
            <a:solidFill>
              <a:schemeClr val="tx1"/>
            </a:solidFill>
          </a:ln>
        </p:spPr>
        <p:txBody>
          <a:bodyPr wrap="square" rtlCol="0">
            <a:spAutoFit/>
          </a:bodyPr>
          <a:lstStyle/>
          <a:p>
            <a:r>
              <a:rPr lang="en-GB" sz="1200" b="1" u="sng" dirty="0"/>
              <a:t>Berkeley’s attack on the primary and secondary qualities distinction</a:t>
            </a:r>
          </a:p>
        </p:txBody>
      </p:sp>
      <p:sp>
        <p:nvSpPr>
          <p:cNvPr id="15" name="TextBox 14">
            <a:extLst>
              <a:ext uri="{FF2B5EF4-FFF2-40B4-BE49-F238E27FC236}">
                <a16:creationId xmlns:a16="http://schemas.microsoft.com/office/drawing/2014/main" id="{D53B7C35-B1CB-42AB-AA06-86BAC3485024}"/>
              </a:ext>
            </a:extLst>
          </p:cNvPr>
          <p:cNvSpPr txBox="1"/>
          <p:nvPr/>
        </p:nvSpPr>
        <p:spPr>
          <a:xfrm>
            <a:off x="115166" y="3726266"/>
            <a:ext cx="3190009" cy="461665"/>
          </a:xfrm>
          <a:prstGeom prst="rect">
            <a:avLst/>
          </a:prstGeom>
          <a:noFill/>
          <a:ln>
            <a:solidFill>
              <a:schemeClr val="tx1"/>
            </a:solidFill>
          </a:ln>
        </p:spPr>
        <p:txBody>
          <a:bodyPr wrap="square" rtlCol="0">
            <a:spAutoFit/>
          </a:bodyPr>
          <a:lstStyle/>
          <a:p>
            <a:r>
              <a:rPr lang="en-GB" sz="1200" b="1" u="sng" dirty="0"/>
              <a:t>Criticism of Berkeley’s primary and secondary qualities distinction  </a:t>
            </a:r>
          </a:p>
        </p:txBody>
      </p:sp>
      <p:sp>
        <p:nvSpPr>
          <p:cNvPr id="5" name="TextBox 4">
            <a:extLst>
              <a:ext uri="{FF2B5EF4-FFF2-40B4-BE49-F238E27FC236}">
                <a16:creationId xmlns:a16="http://schemas.microsoft.com/office/drawing/2014/main" id="{FFCF2565-6FA8-4FE9-BB52-64E71C39B055}"/>
              </a:ext>
            </a:extLst>
          </p:cNvPr>
          <p:cNvSpPr txBox="1"/>
          <p:nvPr/>
        </p:nvSpPr>
        <p:spPr>
          <a:xfrm>
            <a:off x="115166" y="4345371"/>
            <a:ext cx="3414615" cy="2308324"/>
          </a:xfrm>
          <a:prstGeom prst="rect">
            <a:avLst/>
          </a:prstGeom>
          <a:noFill/>
          <a:ln>
            <a:solidFill>
              <a:schemeClr val="tx1"/>
            </a:solidFill>
          </a:ln>
        </p:spPr>
        <p:txBody>
          <a:bodyPr wrap="square" rtlCol="0">
            <a:spAutoFit/>
          </a:bodyPr>
          <a:lstStyle/>
          <a:p>
            <a:r>
              <a:rPr lang="en-GB" sz="1200" dirty="0"/>
              <a:t>Yes, both primary and secondary qualities can vary depending on the position and so forth of the perceiver. But, it does not follow that the  qualities themselves cannot be mind-independent.</a:t>
            </a:r>
          </a:p>
          <a:p>
            <a:r>
              <a:rPr lang="en-GB" sz="1200" dirty="0"/>
              <a:t>P1: Apparent size, shape or motion of an object varies.</a:t>
            </a:r>
          </a:p>
          <a:p>
            <a:r>
              <a:rPr lang="en-GB" sz="1200" dirty="0"/>
              <a:t>P2: A material object’s objective properties cannot vary.</a:t>
            </a:r>
          </a:p>
          <a:p>
            <a:r>
              <a:rPr lang="en-GB" sz="1200" dirty="0"/>
              <a:t>C: Therefore, apparent size, shape and motion cannot be objective properties of material objects. But material objects can still have some specific size, shape and motion independent of the mind.</a:t>
            </a:r>
            <a:endParaRPr lang="en-US" sz="1200" dirty="0"/>
          </a:p>
        </p:txBody>
      </p:sp>
      <p:pic>
        <p:nvPicPr>
          <p:cNvPr id="7" name="Picture 6">
            <a:extLst>
              <a:ext uri="{FF2B5EF4-FFF2-40B4-BE49-F238E27FC236}">
                <a16:creationId xmlns:a16="http://schemas.microsoft.com/office/drawing/2014/main" id="{02C9420C-968E-40E5-9C80-56B5B83CDB0F}"/>
              </a:ext>
            </a:extLst>
          </p:cNvPr>
          <p:cNvPicPr>
            <a:picLocks noChangeAspect="1"/>
          </p:cNvPicPr>
          <p:nvPr/>
        </p:nvPicPr>
        <p:blipFill rotWithShape="1">
          <a:blip r:embed="rId2"/>
          <a:srcRect l="23138" t="847" r="23137" b="1488"/>
          <a:stretch/>
        </p:blipFill>
        <p:spPr>
          <a:xfrm>
            <a:off x="3746090" y="4345371"/>
            <a:ext cx="8396006" cy="2456926"/>
          </a:xfrm>
          <a:prstGeom prst="rect">
            <a:avLst/>
          </a:prstGeom>
        </p:spPr>
      </p:pic>
    </p:spTree>
    <p:extLst>
      <p:ext uri="{BB962C8B-B14F-4D97-AF65-F5344CB8AC3E}">
        <p14:creationId xmlns:p14="http://schemas.microsoft.com/office/powerpoint/2010/main" val="411922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60D319-E060-4D04-A2C6-5FA4A39612BA}"/>
              </a:ext>
            </a:extLst>
          </p:cNvPr>
          <p:cNvSpPr/>
          <p:nvPr/>
        </p:nvSpPr>
        <p:spPr>
          <a:xfrm>
            <a:off x="115166" y="55704"/>
            <a:ext cx="11903825" cy="2486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olidFill>
                  <a:schemeClr val="tx1"/>
                </a:solidFill>
                <a:latin typeface="Chewy" panose="02000000000000000000" pitchFamily="2" charset="0"/>
                <a:ea typeface="Chewy" panose="02000000000000000000" pitchFamily="2" charset="0"/>
              </a:rPr>
              <a:t>Idealism: Berkeley’s ‘master 'argument and criticisms of idealism  </a:t>
            </a:r>
          </a:p>
        </p:txBody>
      </p:sp>
      <p:sp>
        <p:nvSpPr>
          <p:cNvPr id="6" name="TextBox 5">
            <a:extLst>
              <a:ext uri="{FF2B5EF4-FFF2-40B4-BE49-F238E27FC236}">
                <a16:creationId xmlns:a16="http://schemas.microsoft.com/office/drawing/2014/main" id="{8EEA985D-BFBF-4DC0-A70A-95B77F71CD53}"/>
              </a:ext>
            </a:extLst>
          </p:cNvPr>
          <p:cNvSpPr txBox="1"/>
          <p:nvPr/>
        </p:nvSpPr>
        <p:spPr>
          <a:xfrm>
            <a:off x="115165" y="825948"/>
            <a:ext cx="11903825" cy="1015663"/>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200" dirty="0"/>
              <a:t>Berkeley’s ‘master’ argument tries to show that the very idea of a mind-independent material object is impossible. This is because, when we think about an object we automatically get an image in our head of the object.</a:t>
            </a:r>
          </a:p>
          <a:p>
            <a:r>
              <a:rPr lang="en-GB" sz="1200" dirty="0"/>
              <a:t>P1: Try to conceive of a tree which exists independently of any mind. </a:t>
            </a:r>
          </a:p>
          <a:p>
            <a:r>
              <a:rPr lang="en-GB" sz="1200" dirty="0"/>
              <a:t>P2: In doing so, the tree is being conceived by you.</a:t>
            </a:r>
          </a:p>
          <a:p>
            <a:r>
              <a:rPr lang="en-GB" sz="1200" dirty="0"/>
              <a:t>C: Therefore the tree is in your mind and not independent of any mind after all.</a:t>
            </a:r>
          </a:p>
        </p:txBody>
      </p:sp>
      <p:sp>
        <p:nvSpPr>
          <p:cNvPr id="12" name="TextBox 11">
            <a:extLst>
              <a:ext uri="{FF2B5EF4-FFF2-40B4-BE49-F238E27FC236}">
                <a16:creationId xmlns:a16="http://schemas.microsoft.com/office/drawing/2014/main" id="{0E075D15-24AC-4C79-83A2-47814F9CC00A}"/>
              </a:ext>
            </a:extLst>
          </p:cNvPr>
          <p:cNvSpPr txBox="1"/>
          <p:nvPr/>
        </p:nvSpPr>
        <p:spPr>
          <a:xfrm>
            <a:off x="5032705" y="426669"/>
            <a:ext cx="2126589" cy="276999"/>
          </a:xfrm>
          <a:prstGeom prst="rect">
            <a:avLst/>
          </a:prstGeom>
          <a:noFill/>
          <a:ln>
            <a:solidFill>
              <a:schemeClr val="tx1"/>
            </a:solidFill>
          </a:ln>
        </p:spPr>
        <p:txBody>
          <a:bodyPr wrap="square" rtlCol="0">
            <a:spAutoFit/>
          </a:bodyPr>
          <a:lstStyle/>
          <a:p>
            <a:r>
              <a:rPr lang="en-GB" sz="1200" b="1" u="sng" dirty="0"/>
              <a:t>Berkeley’s master argument </a:t>
            </a:r>
          </a:p>
        </p:txBody>
      </p:sp>
      <p:sp>
        <p:nvSpPr>
          <p:cNvPr id="15" name="TextBox 14">
            <a:extLst>
              <a:ext uri="{FF2B5EF4-FFF2-40B4-BE49-F238E27FC236}">
                <a16:creationId xmlns:a16="http://schemas.microsoft.com/office/drawing/2014/main" id="{D53B7C35-B1CB-42AB-AA06-86BAC3485024}"/>
              </a:ext>
            </a:extLst>
          </p:cNvPr>
          <p:cNvSpPr txBox="1"/>
          <p:nvPr/>
        </p:nvSpPr>
        <p:spPr>
          <a:xfrm>
            <a:off x="115165" y="1934189"/>
            <a:ext cx="3190009" cy="276999"/>
          </a:xfrm>
          <a:prstGeom prst="rect">
            <a:avLst/>
          </a:prstGeom>
          <a:noFill/>
          <a:ln>
            <a:solidFill>
              <a:schemeClr val="tx1"/>
            </a:solidFill>
          </a:ln>
        </p:spPr>
        <p:txBody>
          <a:bodyPr wrap="square" rtlCol="0">
            <a:spAutoFit/>
          </a:bodyPr>
          <a:lstStyle/>
          <a:p>
            <a:r>
              <a:rPr lang="en-GB" sz="1200" b="1" u="sng" dirty="0"/>
              <a:t>Criticism of Berkeley’s ‘master’ argument.</a:t>
            </a:r>
          </a:p>
        </p:txBody>
      </p:sp>
      <p:sp>
        <p:nvSpPr>
          <p:cNvPr id="5" name="TextBox 4">
            <a:extLst>
              <a:ext uri="{FF2B5EF4-FFF2-40B4-BE49-F238E27FC236}">
                <a16:creationId xmlns:a16="http://schemas.microsoft.com/office/drawing/2014/main" id="{FFCF2565-6FA8-4FE9-BB52-64E71C39B055}"/>
              </a:ext>
            </a:extLst>
          </p:cNvPr>
          <p:cNvSpPr txBox="1"/>
          <p:nvPr/>
        </p:nvSpPr>
        <p:spPr>
          <a:xfrm>
            <a:off x="115165" y="2303766"/>
            <a:ext cx="3399560" cy="4524315"/>
          </a:xfrm>
          <a:prstGeom prst="rect">
            <a:avLst/>
          </a:prstGeom>
          <a:noFill/>
          <a:ln>
            <a:solidFill>
              <a:schemeClr val="tx1"/>
            </a:solidFill>
          </a:ln>
        </p:spPr>
        <p:txBody>
          <a:bodyPr wrap="square" rtlCol="0">
            <a:spAutoFit/>
          </a:bodyPr>
          <a:lstStyle/>
          <a:p>
            <a:r>
              <a:rPr lang="en-GB" sz="1200" dirty="0"/>
              <a:t>Russell argues that Berkeley's error is to confuse the mental act of conceiving a thing with the thing being conceived. So it is true that my idea of a tree must be in my mind, but it doesn’t follow that what my idea is about, the tree itself, must be in my mind.</a:t>
            </a:r>
          </a:p>
          <a:p>
            <a:endParaRPr lang="en-GB" sz="1200" dirty="0"/>
          </a:p>
          <a:p>
            <a:r>
              <a:rPr lang="en-GB" sz="1200" dirty="0"/>
              <a:t>Berkeley's argument if true, would show that I cannot make sense of an idea existing outside of my mind. It would mean that only my mind could exist and so would lead to solipsism (see key word list). Berkeley's appeal to God’s existence as an eternal perceiver would be undermined and his whole system would collapse. </a:t>
            </a:r>
          </a:p>
          <a:p>
            <a:endParaRPr lang="en-GB" sz="1200" dirty="0"/>
          </a:p>
          <a:p>
            <a:r>
              <a:rPr lang="en-GB" sz="1200" dirty="0"/>
              <a:t>Berkeley does not fully explain why an idea can only be like another idea. Without being able to compare our ideas with reality we have no way of establishing such resemblance.</a:t>
            </a:r>
          </a:p>
          <a:p>
            <a:endParaRPr lang="en-GB" sz="1200" dirty="0"/>
          </a:p>
          <a:p>
            <a:r>
              <a:rPr lang="en-GB" sz="1200" dirty="0"/>
              <a:t>If we accept the existence of the external world then it seems reasonable to suppose that there will be a systematic correlation between reality and our perceptions of it.</a:t>
            </a:r>
          </a:p>
        </p:txBody>
      </p:sp>
      <p:pic>
        <p:nvPicPr>
          <p:cNvPr id="8" name="Picture 7">
            <a:extLst>
              <a:ext uri="{FF2B5EF4-FFF2-40B4-BE49-F238E27FC236}">
                <a16:creationId xmlns:a16="http://schemas.microsoft.com/office/drawing/2014/main" id="{AF1D6BCB-E3D7-4DA2-860C-38D62AEA5676}"/>
              </a:ext>
            </a:extLst>
          </p:cNvPr>
          <p:cNvPicPr>
            <a:picLocks noChangeAspect="1"/>
          </p:cNvPicPr>
          <p:nvPr/>
        </p:nvPicPr>
        <p:blipFill rotWithShape="1">
          <a:blip r:embed="rId2"/>
          <a:srcRect t="14616"/>
          <a:stretch/>
        </p:blipFill>
        <p:spPr>
          <a:xfrm>
            <a:off x="3623701" y="4332493"/>
            <a:ext cx="3535593" cy="2525507"/>
          </a:xfrm>
          <a:prstGeom prst="rect">
            <a:avLst/>
          </a:prstGeom>
        </p:spPr>
      </p:pic>
      <p:sp>
        <p:nvSpPr>
          <p:cNvPr id="9" name="TextBox 8">
            <a:extLst>
              <a:ext uri="{FF2B5EF4-FFF2-40B4-BE49-F238E27FC236}">
                <a16:creationId xmlns:a16="http://schemas.microsoft.com/office/drawing/2014/main" id="{581E2C98-C045-40E8-9893-FA27E6B39EB3}"/>
              </a:ext>
            </a:extLst>
          </p:cNvPr>
          <p:cNvSpPr txBox="1"/>
          <p:nvPr/>
        </p:nvSpPr>
        <p:spPr>
          <a:xfrm>
            <a:off x="6534153" y="1943149"/>
            <a:ext cx="2352675" cy="278178"/>
          </a:xfrm>
          <a:prstGeom prst="rect">
            <a:avLst/>
          </a:prstGeom>
          <a:noFill/>
          <a:ln>
            <a:solidFill>
              <a:schemeClr val="tx1"/>
            </a:solidFill>
          </a:ln>
        </p:spPr>
        <p:txBody>
          <a:bodyPr wrap="square" rtlCol="0">
            <a:spAutoFit/>
          </a:bodyPr>
          <a:lstStyle/>
          <a:p>
            <a:r>
              <a:rPr lang="en-GB" sz="1200" b="1" u="sng" dirty="0"/>
              <a:t>Issue: Idealism leads to solipsism </a:t>
            </a:r>
            <a:endParaRPr lang="en-US" sz="1200" b="1" u="sng" dirty="0"/>
          </a:p>
        </p:txBody>
      </p:sp>
      <p:sp>
        <p:nvSpPr>
          <p:cNvPr id="10" name="TextBox 9">
            <a:extLst>
              <a:ext uri="{FF2B5EF4-FFF2-40B4-BE49-F238E27FC236}">
                <a16:creationId xmlns:a16="http://schemas.microsoft.com/office/drawing/2014/main" id="{13B6DF68-EDE2-412B-A339-343F86A10977}"/>
              </a:ext>
            </a:extLst>
          </p:cNvPr>
          <p:cNvSpPr txBox="1"/>
          <p:nvPr/>
        </p:nvSpPr>
        <p:spPr>
          <a:xfrm>
            <a:off x="3623701" y="2303766"/>
            <a:ext cx="8453134" cy="1938992"/>
          </a:xfrm>
          <a:prstGeom prst="rect">
            <a:avLst/>
          </a:prstGeom>
          <a:noFill/>
          <a:ln>
            <a:solidFill>
              <a:schemeClr val="tx1"/>
            </a:solidFill>
          </a:ln>
        </p:spPr>
        <p:txBody>
          <a:bodyPr wrap="square" rtlCol="0">
            <a:spAutoFit/>
          </a:bodyPr>
          <a:lstStyle/>
          <a:p>
            <a:r>
              <a:rPr lang="en-GB" sz="1200" dirty="0"/>
              <a:t>If ideas of qualities of objects exist in the mind, then I cannot know of the existence of any reality beyond it. The ‘master’ argument says it is impossible to have an idea of a min-independent object. This implies that the world first appeared to me when I was born and will disappear when I die and comes in and out of existence when I shut my eyes and open them.</a:t>
            </a:r>
          </a:p>
          <a:p>
            <a:endParaRPr lang="en-GB" sz="1200" dirty="0"/>
          </a:p>
          <a:p>
            <a:r>
              <a:rPr lang="en-GB" sz="1200" dirty="0"/>
              <a:t>But, this objection ignores Berkeley’s role of God, as objects exist in God’s mind as a permanent perceiver of the universe when no finite human or animal mind is perceiving it. So objects retain some kind of permanence that common sense would demand.</a:t>
            </a:r>
          </a:p>
          <a:p>
            <a:endParaRPr lang="en-GB" sz="1200" dirty="0"/>
          </a:p>
          <a:p>
            <a:r>
              <a:rPr lang="en-GB" sz="1200" dirty="0"/>
              <a:t>But can we make sense of the idea of God as Berkeley argues minds can only be aware of their ideas. Since a mind is the possessor of ideas, it is not itself and idea, so we cannot have an idea of a mind, therefore, we cannot have an idea of God’s mind or of any other minds, so we are back into solipsism. </a:t>
            </a:r>
          </a:p>
        </p:txBody>
      </p:sp>
      <p:sp>
        <p:nvSpPr>
          <p:cNvPr id="11" name="TextBox 10">
            <a:extLst>
              <a:ext uri="{FF2B5EF4-FFF2-40B4-BE49-F238E27FC236}">
                <a16:creationId xmlns:a16="http://schemas.microsoft.com/office/drawing/2014/main" id="{EF075F0C-4B46-46E0-AF96-9FF916B1646F}"/>
              </a:ext>
            </a:extLst>
          </p:cNvPr>
          <p:cNvSpPr txBox="1"/>
          <p:nvPr/>
        </p:nvSpPr>
        <p:spPr>
          <a:xfrm>
            <a:off x="8886828" y="4332493"/>
            <a:ext cx="2466975" cy="276999"/>
          </a:xfrm>
          <a:prstGeom prst="rect">
            <a:avLst/>
          </a:prstGeom>
          <a:noFill/>
          <a:ln>
            <a:solidFill>
              <a:schemeClr val="tx1"/>
            </a:solidFill>
          </a:ln>
        </p:spPr>
        <p:txBody>
          <a:bodyPr wrap="square" rtlCol="0">
            <a:spAutoFit/>
          </a:bodyPr>
          <a:lstStyle/>
          <a:p>
            <a:r>
              <a:rPr lang="en-GB" sz="1200" b="1" u="sng" dirty="0"/>
              <a:t>Berkeley’s response to solipsism</a:t>
            </a:r>
            <a:endParaRPr lang="en-US" sz="1200" b="1" u="sng" dirty="0"/>
          </a:p>
        </p:txBody>
      </p:sp>
      <p:sp>
        <p:nvSpPr>
          <p:cNvPr id="13" name="TextBox 12">
            <a:extLst>
              <a:ext uri="{FF2B5EF4-FFF2-40B4-BE49-F238E27FC236}">
                <a16:creationId xmlns:a16="http://schemas.microsoft.com/office/drawing/2014/main" id="{25ED4687-17A1-4BF6-93F4-10EC0C179EEF}"/>
              </a:ext>
            </a:extLst>
          </p:cNvPr>
          <p:cNvSpPr txBox="1"/>
          <p:nvPr/>
        </p:nvSpPr>
        <p:spPr>
          <a:xfrm>
            <a:off x="7439024" y="4678638"/>
            <a:ext cx="4579965" cy="2123658"/>
          </a:xfrm>
          <a:prstGeom prst="rect">
            <a:avLst/>
          </a:prstGeom>
          <a:noFill/>
          <a:ln>
            <a:solidFill>
              <a:schemeClr val="tx1"/>
            </a:solidFill>
          </a:ln>
        </p:spPr>
        <p:txBody>
          <a:bodyPr wrap="square" rtlCol="0">
            <a:spAutoFit/>
          </a:bodyPr>
          <a:lstStyle/>
          <a:p>
            <a:r>
              <a:rPr lang="en-GB" sz="1200" dirty="0"/>
              <a:t>He admits that I cannot have an idea of God’s mind. God’s mind is not something that has sensible qualities and so it is something I cannot frame in my mind. But I can form a ‘notion’ of it by ‘intuition’ or ‘reflection’ on myself. As Descartes argued, Berkeley claims that I am aware of a self which possesses my ideas. This self is something </a:t>
            </a:r>
            <a:r>
              <a:rPr lang="en-GB" sz="1200" dirty="0" err="1"/>
              <a:t>unextended</a:t>
            </a:r>
            <a:r>
              <a:rPr lang="en-GB" sz="1200" dirty="0"/>
              <a:t> and indivisible. </a:t>
            </a:r>
            <a:r>
              <a:rPr lang="en-US" sz="1200" dirty="0"/>
              <a:t/>
            </a:r>
            <a:br>
              <a:rPr lang="en-US" sz="1200" dirty="0"/>
            </a:br>
            <a:r>
              <a:rPr lang="en-US" sz="1200" dirty="0"/>
              <a:t>Berkeley thinks he has satisfactorily proved the existence of God as the cause of my ideas and what sustains the universe in existence. So I can extend this ‘notion’ of myself by enlarging my own power and subtracting the my imperfections to produce a notion of the mind of God. </a:t>
            </a:r>
            <a:endParaRPr lang="en-GB" sz="1200" dirty="0"/>
          </a:p>
        </p:txBody>
      </p:sp>
    </p:spTree>
    <p:extLst>
      <p:ext uri="{BB962C8B-B14F-4D97-AF65-F5344CB8AC3E}">
        <p14:creationId xmlns:p14="http://schemas.microsoft.com/office/powerpoint/2010/main" val="3116086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6507</Words>
  <Application>Microsoft Office PowerPoint</Application>
  <PresentationFormat>Widescreen</PresentationFormat>
  <Paragraphs>399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Chewy</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Meadowhead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Kocinski</dc:creator>
  <cp:lastModifiedBy>Katie Markham</cp:lastModifiedBy>
  <cp:revision>68</cp:revision>
  <cp:lastPrinted>2019-06-12T08:39:13Z</cp:lastPrinted>
  <dcterms:created xsi:type="dcterms:W3CDTF">2019-06-12T08:21:52Z</dcterms:created>
  <dcterms:modified xsi:type="dcterms:W3CDTF">2020-11-19T11:48:02Z</dcterms:modified>
</cp:coreProperties>
</file>