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68" r:id="rId4"/>
    <p:sldId id="269" r:id="rId5"/>
    <p:sldId id="263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62532-B291-4A52-A30D-315DB3C1D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AA2AC-DC4B-44A8-BFE6-84404FB2B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55510-A664-461B-A3B1-87AC7909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D477-1926-4F40-8CE4-9E796F75070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49B0C-F6BB-44C9-8665-B053975A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54082-27A1-451C-9113-ED5A17DB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291E-47A5-4B86-8697-466BDED07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6D69-C671-45FF-AF90-D9C5A174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AE63F-09F1-421F-952F-11D66B0E4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4E5BD-7066-4620-8F44-7139FEE5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D477-1926-4F40-8CE4-9E796F75070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15425-3312-453D-8FA4-21D89455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EE71A-289B-4049-820F-3AA80886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291E-47A5-4B86-8697-466BDED07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4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02FB33-134E-4312-A446-99B85368F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7B0574-F894-457C-AC36-0453BC707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9938B-9930-4ED9-B3F5-50FAD761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D477-1926-4F40-8CE4-9E796F75070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5D2AE-7124-43D2-8FEB-1D1A46A02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F084F-4A17-46B3-BA63-1BF962B5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291E-47A5-4B86-8697-466BDED07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42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D4EAC-8B90-4991-994B-7152906E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180C2-4BD0-4B4A-BCDD-068E622CD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0CAE3-EAE5-4859-AAD2-5D6DC82BE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D477-1926-4F40-8CE4-9E796F75070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C6993-AEEE-44B0-B386-CE18D3C4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0D628-E1D4-44A0-9B9B-662683189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291E-47A5-4B86-8697-466BDED07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20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DC6A-68BF-4EE3-A123-6638028F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5516A-6405-45FD-B1C1-C7F4D6BEF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C0E9E-DF08-4A84-B7D6-AEAF8DBA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D477-1926-4F40-8CE4-9E796F75070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369E4-9472-45BA-BF16-76A92D58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757F-B66B-41F7-BDAE-32E179FD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291E-47A5-4B86-8697-466BDED07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62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9C35A-0EC2-4A59-A0A2-710779C6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7E81C-8DDC-46F9-9309-14E2C1810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A1010-BFCD-44B9-9341-3E961AAF3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E27AC-10EC-469F-BB02-6CB04660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D477-1926-4F40-8CE4-9E796F75070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27DCF-CE89-4944-B1A1-C6E4FB41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FF283-4418-471A-A7C8-80C70C3C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291E-47A5-4B86-8697-466BDED07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66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EA37-936D-4E76-858F-D128D192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C03B8-8D9B-4595-B7E1-0A654F767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D20DA-2F3D-4F85-AF93-CD0FD0E79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DD883-39F7-43E7-9A70-AF9A3E748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46155-1187-4D5E-A55C-061F8D1A3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F6C7C2-35B9-4E55-8F76-07C88D154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D477-1926-4F40-8CE4-9E796F75070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9E445C-CB7B-4969-A8F9-2AA820D5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8D93A-5286-4F21-BB15-085006956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291E-47A5-4B86-8697-466BDED07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E254-6003-4919-B474-31EC92C97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C037C-8C00-432E-803F-EEA9B3E2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D477-1926-4F40-8CE4-9E796F75070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60AD2-3B25-4C0F-AC7F-E5414CF7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BDF5B-9901-4E3E-A81A-7BC7F29E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291E-47A5-4B86-8697-466BDED07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82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A3308-982C-4BC2-ABB0-D7D52E61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D477-1926-4F40-8CE4-9E796F75070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61969-45CF-4C8F-9053-1FD3BA0E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AE847-173A-4ABF-8ED9-34517807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291E-47A5-4B86-8697-466BDED07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46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B5B47-A971-473C-B61E-8ADBAC86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F7EE6-AA50-4545-92CC-D83473AFA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EFF99-413C-45E9-B744-72E0770C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806F2-7A01-48B5-8623-159100F6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D477-1926-4F40-8CE4-9E796F75070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2495C-C22E-499D-92FA-0FC4D23D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CEE04-2940-424A-A5C2-6BC5A1A2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291E-47A5-4B86-8697-466BDED07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75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9363-FC18-45EA-AB8B-02F30AD6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2A8DAB-6C2A-455B-B30F-D4811AE6B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C9202-0D6C-4D7B-BABA-8D0806B3E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63E64-F69D-470B-8C97-AE8146F9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D477-1926-4F40-8CE4-9E796F75070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C407E-0FAC-4C76-B416-A5E1FE72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E2886-A509-4CCA-9515-5E6A3D41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291E-47A5-4B86-8697-466BDED07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57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34C5BF-B5C4-429E-9EFA-D466C79AC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88835-22A8-4A8C-9022-0BC7370EC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FF559-B856-4499-878F-7AF0948B0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ED477-1926-4F40-8CE4-9E796F75070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72153-8AEA-4352-99C3-C2730456E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89D34-1249-48D8-8CDE-518F43DC5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7291E-47A5-4B86-8697-466BDED07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8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3026" y="0"/>
            <a:ext cx="7148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>
                <a:latin typeface="Rockwell" panose="02060603020205020403" pitchFamily="18" charset="0"/>
              </a:rPr>
              <a:t>Healing + supporting people who are ill</a:t>
            </a:r>
          </a:p>
        </p:txBody>
      </p:sp>
      <p:sp>
        <p:nvSpPr>
          <p:cNvPr id="3" name="Rectangle 2"/>
          <p:cNvSpPr/>
          <p:nvPr/>
        </p:nvSpPr>
        <p:spPr>
          <a:xfrm>
            <a:off x="3092562" y="596324"/>
            <a:ext cx="609600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1400" u="sng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Accessing support from specialist agencies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specialist agencies support + promote health + wellbeing of service users.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356" y="292487"/>
            <a:ext cx="2716902" cy="20928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Prescribing medication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doctor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nurse prescriber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Dentist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chiropodists + physiotherapists can prescribe some medication in certain circumstances.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67162" y="1431261"/>
            <a:ext cx="60960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1400" u="sng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Surgery</a:t>
            </a: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district nurses monitor progress + provide specific treatment.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Physiotherapist + occupational therapists support mobility + promote independence in daily living.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6356" y="2594621"/>
            <a:ext cx="6096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1400" u="sng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Radiotherapy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Support from G.P. on completion of treatment ensure full healing</a:t>
            </a:r>
            <a:r>
              <a:rPr lang="en-GB" sz="1400" dirty="0">
                <a:latin typeface="Rockwell" panose="02060603020205020403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2124" y="2509161"/>
            <a:ext cx="5702076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latin typeface="Rockwell" panose="02060603020205020403" pitchFamily="18" charset="0"/>
              </a:rPr>
              <a:t>Organ transplant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Rockwell" panose="02060603020205020403" pitchFamily="18" charset="0"/>
              </a:rPr>
              <a:t>Support off specialist nurses, Physiotherapist, occupational therapists, counsellor, social worker may provide post-operative support.</a:t>
            </a:r>
          </a:p>
        </p:txBody>
      </p:sp>
      <p:sp>
        <p:nvSpPr>
          <p:cNvPr id="8" name="Rectangle 7"/>
          <p:cNvSpPr/>
          <p:nvPr/>
        </p:nvSpPr>
        <p:spPr>
          <a:xfrm>
            <a:off x="9348098" y="625976"/>
            <a:ext cx="2445760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Support for lifestyle changes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 Healthcare professionals such as G.P. , practice ensures + district nurses can assist individuals to set up self help groups.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6356" y="3289300"/>
            <a:ext cx="5883444" cy="4109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40562" y="3293409"/>
            <a:ext cx="0" cy="255319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08739" y="3548728"/>
            <a:ext cx="5959644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2740" y="4073031"/>
            <a:ext cx="3773460" cy="24622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The specific programme will vary according to the person’s physical + psychological needs + their home + family circumstance, including the level of support from their family, friends + carers. </a:t>
            </a:r>
          </a:p>
          <a:p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Other support from;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Physiotherapists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Occupational therapists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Counsellors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psychotherapists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919" y="3406389"/>
            <a:ext cx="4282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>
                <a:latin typeface="Rockwell" panose="02060603020205020403" pitchFamily="18" charset="0"/>
              </a:rPr>
              <a:t>Enabling rehabilitation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80947" y="3485169"/>
            <a:ext cx="7302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latin typeface="Rockwell" panose="02060603020205020403" pitchFamily="18" charset="0"/>
              </a:rPr>
              <a:t>Providing equipment + adaptations to support people in being more independent 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266629" y="3421068"/>
            <a:ext cx="51371" cy="343693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72095" y="4541268"/>
            <a:ext cx="2526729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Mobility aid: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Walking sticks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Walking frames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Wheelchairs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Adapted shopping trolleys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Stair lifts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Adapted cars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73346" y="4498764"/>
            <a:ext cx="2629452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Appliance that support daily living activities: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Special cutlery – thick, light handles easy to hold for people with arthritis.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Feeding cups.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Egg cups + plates with suctioned bottoms.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Walk in baths + showers.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754170" y="4395787"/>
            <a:ext cx="2414213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IT that support educational achievements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Computers for visually impaired + blind people.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Wheelchair access to all learning spaces.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Additional time in exams for dyslexic people.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90130" y="189341"/>
            <a:ext cx="42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Rockwell" panose="02060603020205020403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7599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755" y="-474127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u="sng" dirty="0">
                <a:latin typeface="Rockwell" panose="02060603020205020403" pitchFamily="18" charset="0"/>
              </a:rPr>
              <a:t>Supporting routines of services users in day to day lives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67" y="464054"/>
            <a:ext cx="2529468" cy="242081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u="sng" dirty="0">
                <a:solidFill>
                  <a:schemeClr val="accent2">
                    <a:lumMod val="50000"/>
                  </a:schemeClr>
                </a:solidFill>
                <a:latin typeface="Rockwell" panose="02060603020205020403"/>
              </a:rPr>
              <a:t>Supporting service users needs.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/>
              </a:rPr>
              <a:t>They can be;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/>
              </a:rPr>
              <a:t>Physical needs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/>
              </a:rPr>
              <a:t>Emotional needs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/>
              </a:rPr>
              <a:t>Social needs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/>
              </a:rPr>
              <a:t>Spiritual needs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/>
              </a:rPr>
              <a:t>Educational needs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7255" y="490654"/>
            <a:ext cx="6102243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5">
                    <a:lumMod val="75000"/>
                  </a:schemeClr>
                </a:solidFill>
                <a:latin typeface="Rockwell" panose="02060603020205020403"/>
              </a:rPr>
              <a:t>Informal Care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Rockwell" panose="02060603020205020403"/>
              </a:rPr>
              <a:t>Care + support provided by relatives + friends, normally unpaid + in addition to the care provided by professional health + care providers.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5141" y="553263"/>
            <a:ext cx="3119816" cy="2462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Professional need to be aware of their clients information. </a:t>
            </a:r>
          </a:p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Such 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Community in which client lives.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Their work.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Family circumstances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Financial position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Their interests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Their hobbies.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Their aspirations.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152999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u="sng" dirty="0">
                <a:latin typeface="Rockwell" panose="02060603020205020403"/>
              </a:rPr>
              <a:t>Assessment of Care + Support Planning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622994" y="3604653"/>
            <a:ext cx="2341987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4">
                    <a:lumMod val="50000"/>
                  </a:schemeClr>
                </a:solidFill>
                <a:latin typeface="Rockwell" panose="02060603020205020403"/>
              </a:rPr>
              <a:t>Care planning cycle – approaches</a:t>
            </a: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/>
              </a:rPr>
              <a:t>Assessing individual healthcare needs of their service users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/>
              </a:rPr>
              <a:t>Agreeing a care plan that promotes the service user’s health + wellbeing.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/>
              </a:rPr>
              <a:t>Evaluating the effectiveness of the care implemented.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624" y="2403611"/>
            <a:ext cx="5817964" cy="4172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667" y="2967546"/>
            <a:ext cx="2522176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Whole person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Health care professional support clients in developing + maintaining a fulfilling + satisfying daily life.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441749"/>
            <a:ext cx="2749444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718777" y="3323064"/>
            <a:ext cx="0" cy="1029477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18777" y="3233854"/>
            <a:ext cx="3224823" cy="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37357" y="1553950"/>
            <a:ext cx="0" cy="1600438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943600" y="1507370"/>
            <a:ext cx="6248400" cy="4658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545288"/>
            <a:ext cx="3330222" cy="224676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Rockwell" panose="02060603020205020403"/>
              </a:rPr>
              <a:t>Planning Care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latin typeface="Rockwell" panose="02060603020205020403"/>
              </a:rPr>
              <a:t>Professionals assess needs + agree the right care with the service user.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latin typeface="Rockwell" panose="02060603020205020403"/>
              </a:rPr>
              <a:t>Asking family members + informal carers when appropriate.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latin typeface="Rockwell" panose="02060603020205020403"/>
              </a:rPr>
              <a:t>Informal carer contribute to review + evaluations of care provision + discuss about alternative strategies.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16549" y="121322"/>
            <a:ext cx="35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Rockwell" panose="02060603020205020403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0927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6223" y="-49186"/>
            <a:ext cx="5006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latin typeface="Rockwell" panose="02060603020205020403" pitchFamily="18" charset="0"/>
              </a:rPr>
              <a:t>Ensuring Safety in HSC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077" y="562469"/>
            <a:ext cx="6096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how people who work in health and social care ensure safety for individuals and staff through: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7" y="1231691"/>
            <a:ext cx="5958056" cy="16516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640" y="2967840"/>
            <a:ext cx="3864476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Use of protective equipment + infection control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Wash hands before + after any contact.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 Wear apron + gloves~ in contact with bodily fluids.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Safe handling + disposal of sharp articles.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749" y="2801126"/>
            <a:ext cx="2237003" cy="19281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67707" y="1017104"/>
            <a:ext cx="276829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Care value base is a range of standers for health and social care.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3 areas that is fostering equality &amp; diversity, peoples rights &amp; responsibilities + maintaining confidentiality of information.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2058" y="22665"/>
            <a:ext cx="5367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latin typeface="Rockwell" panose="02060603020205020403" pitchFamily="18" charset="0"/>
              </a:rPr>
              <a:t>Information Management + Communication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331104" y="0"/>
            <a:ext cx="52969" cy="4951141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009433" y="5097144"/>
            <a:ext cx="5878089" cy="1661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Fostering equality + diversity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Recognising + supporting people’s individual needs.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Involves with giving everyone the same quality of care + support ~ not treating everyone in the same way whilst respecting peoples experiences, lifestyles + backgrounds.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Example; bringing in a translator if an individual who can’t/ who speck little English so they can understand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319630" y="562469"/>
            <a:ext cx="2794077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Fostering rights + responsibilities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Supporting a patients right to choose their own lifestyle + helping them to accept their responsibilities.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Example; some religions don’t allow blood injections therefore they will refuse to take them, the professionals will respect their choice.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Smokers outside the hospital, move them from the hospital to a place where they can smoke as they have a right to spoke.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27645" y="3125874"/>
            <a:ext cx="2648414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Confidentiality of 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Any information patients give you is private and confidential.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Example; professionals aren’t allowed to share information with anyone without your permission.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825462" y="4951141"/>
            <a:ext cx="3532126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59023" y="4951141"/>
            <a:ext cx="0" cy="183972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059" y="4240502"/>
            <a:ext cx="2942527" cy="17368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970808" y="6011238"/>
            <a:ext cx="3145338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u="sng" dirty="0">
                <a:latin typeface="Rockwell" panose="02060603020205020403" pitchFamily="18" charset="0"/>
              </a:rPr>
              <a:t>Data Protection act 1998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200" dirty="0">
                <a:latin typeface="Rockwell" panose="02060603020205020403" pitchFamily="18" charset="0"/>
              </a:rPr>
              <a:t>Rules of holding + processing personal information.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200" dirty="0">
                <a:latin typeface="Rockwell" panose="02060603020205020403" pitchFamily="18" charset="0"/>
              </a:rPr>
              <a:t>Electronic + paper records.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687" y="4774906"/>
            <a:ext cx="2665141" cy="1600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Employers must take care of own safety and other Health care workers.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Work together to provide the best care for patient.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Not intentionally damage equipment e.g. lifts.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12645" y="126303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Rockwell" panose="02060603020205020403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6866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4702"/>
            <a:ext cx="6590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latin typeface="Rockwell" panose="02060603020205020403" pitchFamily="18" charset="0"/>
              </a:rPr>
              <a:t>Dealing with conflict in HSC Settings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268" y="657922"/>
            <a:ext cx="461660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Challenging behaviours are seemed as a risk in HSC Setting as it can hurt anyone.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267" y="1236792"/>
            <a:ext cx="461660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When dealing with conflict care practitioners need to (skills)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Listen carefully.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Stay calm.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Try to see both sides of arguments/issues.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Never resort to aggressive behaviour.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267" y="2700884"/>
            <a:ext cx="461660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It situation seem to lead to violence then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Make sure you now where doors/exits are.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Remove anything that can be used as a weapon.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Call for help.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2144" y="30313"/>
            <a:ext cx="475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latin typeface="Rockwell" panose="02060603020205020403" pitchFamily="18" charset="0"/>
              </a:rPr>
              <a:t>Empowering Individuals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579220" y="0"/>
            <a:ext cx="11151" cy="65792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84234" y="657922"/>
            <a:ext cx="1706137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861932" y="657922"/>
            <a:ext cx="11151" cy="311119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267" y="3769112"/>
            <a:ext cx="4716967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34345" y="1426477"/>
            <a:ext cx="2999680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Promote individualised care- care that meets the specific needs of each patient.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21336" y="606767"/>
            <a:ext cx="3025698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Promote + support their rights to dignity + independence.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This will boost self-esteem.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88311" y="747131"/>
            <a:ext cx="3943815" cy="24622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Provide support with their beliefs + cultures.</a:t>
            </a:r>
          </a:p>
          <a:p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HSC is a multi-cultural society.</a:t>
            </a:r>
          </a:p>
          <a:p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Specific needs must be meet;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Languages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Traditions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Beliefs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Diets</a:t>
            </a:r>
          </a:p>
          <a:p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Challenges faced;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Patients speak little/no English.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Provide wide range of foods.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Religious observances. 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9021336" y="2308667"/>
            <a:ext cx="3170664" cy="33454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9021336" y="2472744"/>
            <a:ext cx="13009" cy="84921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910252" y="3333106"/>
            <a:ext cx="4137102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021336" y="2342121"/>
            <a:ext cx="3259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Rockwell" panose="02060603020205020403" pitchFamily="18" charset="0"/>
              </a:rPr>
              <a:t>Adapting HSC provision for different types of service users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32126" y="3548852"/>
            <a:ext cx="3205976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Rockwell" panose="02060603020205020403" pitchFamily="18" charset="0"/>
              </a:rPr>
              <a:t>There still discrimination + prejudices.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Rockwell" panose="02060603020205020403" pitchFamily="18" charset="0"/>
              </a:rPr>
              <a:t>Anti-discrimination involves promoting equal opportunities + challenging discrimination at work</a:t>
            </a:r>
            <a:r>
              <a:rPr lang="en-GB" dirty="0"/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79220" y="5077094"/>
            <a:ext cx="5487292" cy="160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Health + care worker required to do</a:t>
            </a: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Address their own prejudices.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Understand + meet patients needs.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Actively challenge discrimination against patients.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Ensuring setting is welcoming + accessible.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Celebrate contribution of wide range of people.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Compensate for negative effects of discrimination in society.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85429" y="184201"/>
            <a:ext cx="36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Rockwell" panose="02060603020205020403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34088"/>
            <a:ext cx="5293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Rockwell" panose="02060603020205020403"/>
              </a:rPr>
              <a:t>Promoting Anti-discriminatory practice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796270" y="3333106"/>
            <a:ext cx="25758" cy="156086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79220" y="4995402"/>
            <a:ext cx="2263696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78074" y="4995402"/>
            <a:ext cx="11936" cy="1862598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5968" y="4565085"/>
            <a:ext cx="3398744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Anti-discriminatory practice aims to ensure patients care needs regardless of;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Race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Ethnicity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Age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Disability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Sex orientation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Prejudices of staff or other service users are appropriately challenged.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348" y="4251259"/>
            <a:ext cx="2654382" cy="245127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193284" y="3476813"/>
            <a:ext cx="2467562" cy="140800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Rockwell" panose="02060603020205020403" pitchFamily="18" charset="0"/>
              </a:rPr>
              <a:t>Task: </a:t>
            </a:r>
          </a:p>
          <a:p>
            <a:pPr algn="ctr"/>
            <a:r>
              <a:rPr lang="en-GB" sz="1400" dirty="0">
                <a:latin typeface="Rockwell" panose="02060603020205020403" pitchFamily="18" charset="0"/>
              </a:rPr>
              <a:t>Research some case studies of discrimination in the workplace. Make a record of the 5 W’s; who, what, where, why, when and how</a:t>
            </a:r>
          </a:p>
        </p:txBody>
      </p:sp>
      <p:pic>
        <p:nvPicPr>
          <p:cNvPr id="2050" name="Picture 2" descr="Image result for health and social care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90" y="3449933"/>
            <a:ext cx="1207670" cy="80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5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325334"/>
            <a:ext cx="2542180" cy="4185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u="sng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Multidisciplinary</a:t>
            </a: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: Combining or involving several academic disciplines or professional specializations in an approach to a topic or problem.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Partnership working, to include: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The need for joined-up working with other service providers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Ways service users, carers and advocates are involved in planning, decision-making and support with other service providers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Holistic approaches.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5854" y="325334"/>
            <a:ext cx="958614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Holistic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Critical information needs to be passed on in order to provide emergency care for the wellbeing of the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Healthcare professionals must consider PIES + spiritual while planning.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2" y="4579835"/>
            <a:ext cx="2542178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Care Certificate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Introduced for HSC workers as they not members of regulated professional bodies.</a:t>
            </a:r>
          </a:p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Benefit: Standers for HSC workers in their daily working life.</a:t>
            </a:r>
          </a:p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Drawback: It no statutory requirement.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1895" y="1129602"/>
            <a:ext cx="1967963" cy="56938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GMC (Code of Practice):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Helps to protect patients + improve medical education + practice across UK.</a:t>
            </a:r>
          </a:p>
          <a:p>
            <a:pPr algn="ctr"/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How they deliver there role: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Setting the standers for doctors.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Overseeing doctors education and training.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Managing the UK medical register.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Investigating and acting on concerns about doctors.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Helping to raise standards through revalidation.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1440" y="1129602"/>
            <a:ext cx="7550560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latin typeface="Rockwell" panose="02060603020205020403" pitchFamily="18" charset="0"/>
              </a:rPr>
              <a:t>NMC (Code of Practice):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Rockwell" panose="02060603020205020403" pitchFamily="18" charset="0"/>
              </a:rPr>
              <a:t>Standards that patients + members of the public tell us they expect from healthcare professionals. They are: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latin typeface="Rockwell" panose="02060603020205020403" pitchFamily="18" charset="0"/>
              </a:rPr>
              <a:t>Respect people’s right to privacy and confidentiality.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latin typeface="Rockwell" panose="02060603020205020403" pitchFamily="18" charset="0"/>
              </a:rPr>
              <a:t>Treat people as individuals and uphold their dignity.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latin typeface="Rockwell" panose="02060603020205020403" pitchFamily="18" charset="0"/>
              </a:rPr>
              <a:t>Listen to people and respond to their preferences and concerns.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1440" y="2637707"/>
            <a:ext cx="1687171" cy="4185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Code of Conduct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Set Standers for social workers.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Helps workers provide high quality, safe + compassionate, care + 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Outlines behaviours + attitudes ~ who use care + support should rightly expect.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It is mandatory.</a:t>
            </a:r>
          </a:p>
        </p:txBody>
      </p:sp>
      <p:pic>
        <p:nvPicPr>
          <p:cNvPr id="1028" name="Picture 4" descr="Image result for Specific Responsibilities for People Working in the HS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61" y="2637707"/>
            <a:ext cx="5791637" cy="354652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0193" y="5500029"/>
            <a:ext cx="5811805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Rockwell" panose="02060603020205020403" pitchFamily="18" charset="0"/>
              </a:rPr>
              <a:t>Student Tasks:                                  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1600" dirty="0">
                <a:latin typeface="Rockwell" panose="02060603020205020403" pitchFamily="18" charset="0"/>
              </a:rPr>
              <a:t>Can you pick out the key words of this topic? Use flashcards etc.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1600" dirty="0">
                <a:latin typeface="Rockwell" panose="02060603020205020403" pitchFamily="18" charset="0"/>
              </a:rPr>
              <a:t>What could you be asked in the exam, based on this topic? Create some exam questions and answers.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-11288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Rockwell" panose="02060603020205020403" pitchFamily="18" charset="0"/>
              </a:rPr>
              <a:t>Accountability to Professional Organisations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46934" y="-32709"/>
            <a:ext cx="107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Rockwell" panose="02060603020205020403" pitchFamily="18" charset="0"/>
              </a:rPr>
              <a:t>C+D</a:t>
            </a:r>
          </a:p>
        </p:txBody>
      </p:sp>
    </p:spTree>
    <p:extLst>
      <p:ext uri="{BB962C8B-B14F-4D97-AF65-F5344CB8AC3E}">
        <p14:creationId xmlns:p14="http://schemas.microsoft.com/office/powerpoint/2010/main" val="295571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0583"/>
            <a:ext cx="6053070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4">
                    <a:lumMod val="50000"/>
                  </a:schemeClr>
                </a:solidFill>
                <a:latin typeface="Rockwell"/>
              </a:rPr>
              <a:t>External 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/>
              </a:rPr>
              <a:t>Ofsted (England)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/>
              </a:rPr>
              <a:t>Reports directly to parliament, by law it must inspect schools with the aim of providing information to parent to promote improvement +  hold schools to account.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/>
              </a:rPr>
              <a:t>CQC (England)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/>
              </a:rPr>
              <a:t>Makes HSC service provide people safe, effective, compassionate, high quality care + encourage care services to improve.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/>
              </a:rPr>
              <a:t>HMIe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/>
              </a:rPr>
              <a:t>Responsible for the inspection of public, independent, primary + secondary schools, colleges, community learning, Local Authority Education Departments + teacher education.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31976" y="459643"/>
            <a:ext cx="3594878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2">
                    <a:lumMod val="50000"/>
                  </a:schemeClr>
                </a:solidFill>
                <a:latin typeface="Rockwell"/>
              </a:rPr>
              <a:t>Whistleblowing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/>
              </a:rPr>
              <a:t>Is the situation in which an employee reports poor or dangerous practice at their workplace to the press or to another organisation outside their setting.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9805757" y="440583"/>
            <a:ext cx="2222230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6">
                    <a:lumMod val="50000"/>
                  </a:schemeClr>
                </a:solidFill>
                <a:latin typeface="Rockwell"/>
              </a:rPr>
              <a:t>Service user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/>
              </a:rPr>
              <a:t>Helps them improve the service for patients, so that they can get the best care.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9805757" y="1725539"/>
            <a:ext cx="2255950" cy="13849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latin typeface="Rockwell"/>
              </a:rPr>
              <a:t>Criminal Investigations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Rockwell"/>
              </a:rPr>
              <a:t>Is extreme circumstances (physical, sexual, emotional, financial abuse).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2117" y="-63577"/>
            <a:ext cx="678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>
                <a:latin typeface="Rockwell" panose="02060603020205020403" pitchFamily="18" charset="0"/>
              </a:rPr>
              <a:t>Monitoring the work of People in HSC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31391" y="-24924"/>
            <a:ext cx="36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Rockwell"/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1976" y="1940983"/>
            <a:ext cx="3594878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Line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Responsible for managing work of individuals + addressing issues with staff to take appropriate action.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406739"/>
            <a:ext cx="2777067" cy="332398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Rockwell" panose="02060603020205020403" pitchFamily="18" charset="0"/>
              </a:rPr>
              <a:t>Student Task:    </a:t>
            </a:r>
          </a:p>
          <a:p>
            <a:pPr algn="ctr"/>
            <a:r>
              <a:rPr lang="en-GB" sz="1400" b="1" i="1" dirty="0">
                <a:latin typeface="Rockwell" panose="02060603020205020403" pitchFamily="18" charset="0"/>
              </a:rPr>
              <a:t>Write you answers in the space adjacent. </a:t>
            </a:r>
            <a:r>
              <a:rPr lang="en-GB" sz="1400" b="1" dirty="0">
                <a:latin typeface="Rockwell" panose="02060603020205020403" pitchFamily="18" charset="0"/>
              </a:rPr>
              <a:t>                               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Rockwell" panose="02060603020205020403" pitchFamily="18" charset="0"/>
              </a:rPr>
              <a:t>What are the responsibilities for Ofsted, CQC and HMIe? 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Rockwell" panose="02060603020205020403" pitchFamily="18" charset="0"/>
              </a:rPr>
              <a:t>Think of a situation when whistle blowing would be used? 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Rockwell" panose="02060603020205020403" pitchFamily="18" charset="0"/>
              </a:rPr>
              <a:t>Research a case study of a criminal investigation in H&amp;SC. </a:t>
            </a:r>
          </a:p>
          <a:p>
            <a:pPr marL="342900" indent="-342900">
              <a:buAutoNum type="arabicPeriod"/>
            </a:pPr>
            <a:r>
              <a:rPr lang="en-GB" sz="1400" b="1" dirty="0">
                <a:latin typeface="Rockwell" panose="02060603020205020403" pitchFamily="18" charset="0"/>
              </a:rPr>
              <a:t>S&amp;C: </a:t>
            </a:r>
            <a:r>
              <a:rPr lang="en-GB" sz="1400" dirty="0">
                <a:latin typeface="Rockwell" panose="02060603020205020403" pitchFamily="18" charset="0"/>
              </a:rPr>
              <a:t>Create your own method for monitoring the work of people in HSC. </a:t>
            </a:r>
            <a:endParaRPr lang="en-GB" sz="1400" b="1" dirty="0">
              <a:latin typeface="Rockwell" panose="020606030202050204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239911"/>
            <a:ext cx="12192000" cy="4515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338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1618</Words>
  <Application>Microsoft Office PowerPoint</Application>
  <PresentationFormat>Widescreen</PresentationFormat>
  <Paragraphs>205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Rockwell</vt:lpstr>
      <vt:lpstr>Wingdings</vt:lpstr>
      <vt:lpstr>Office Theme</vt:lpstr>
      <vt:lpstr>PowerPoint Presentation</vt:lpstr>
      <vt:lpstr>Supporting routines of services users in day to day lives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Naylor</dc:creator>
  <cp:lastModifiedBy>Holly Naylor</cp:lastModifiedBy>
  <cp:revision>2</cp:revision>
  <dcterms:created xsi:type="dcterms:W3CDTF">2024-01-11T15:46:50Z</dcterms:created>
  <dcterms:modified xsi:type="dcterms:W3CDTF">2024-01-11T15:56:53Z</dcterms:modified>
</cp:coreProperties>
</file>