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66FF"/>
    <a:srgbClr val="CC6600"/>
    <a:srgbClr val="FF0000"/>
    <a:srgbClr val="FF00FF"/>
    <a:srgbClr val="CC00FF"/>
    <a:srgbClr val="6600FF"/>
    <a:srgbClr val="00CC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063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42874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1213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896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D4F51A-FCF7-4234-AD7B-4A9B0426A1E4}" type="datetimeFigureOut">
              <a:rPr lang="en-GB" smtClean="0"/>
              <a:t>26/01/2023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91681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ED4F51A-FCF7-4234-AD7B-4A9B0426A1E4}" type="datetimeFigureOut">
              <a:rPr lang="en-GB" smtClean="0"/>
              <a:t>26/01/2023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69430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ED4F51A-FCF7-4234-AD7B-4A9B0426A1E4}" type="datetimeFigureOut">
              <a:rPr lang="en-GB" smtClean="0"/>
              <a:t>26/01/2023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06497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ED4F51A-FCF7-4234-AD7B-4A9B0426A1E4}" type="datetimeFigureOut">
              <a:rPr lang="en-GB" smtClean="0"/>
              <a:t>26/01/2023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34584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4F51A-FCF7-4234-AD7B-4A9B0426A1E4}" type="datetimeFigureOut">
              <a:rPr lang="en-GB" smtClean="0"/>
              <a:t>26/01/2023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8244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26/01/2023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3218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26/01/2023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420079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4F51A-FCF7-4234-AD7B-4A9B0426A1E4}" type="datetimeFigureOut">
              <a:rPr lang="en-GB" smtClean="0"/>
              <a:t>26/01/2023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68490-B254-4C5B-9C54-A2ADAFC26261}" type="slidenum">
              <a:rPr lang="en-GB" smtClean="0"/>
              <a:t>‹#›</a:t>
            </a:fld>
            <a:endParaRPr lang="en-GB"/>
          </a:p>
        </p:txBody>
      </p:sp>
    </p:spTree>
    <p:extLst>
      <p:ext uri="{BB962C8B-B14F-4D97-AF65-F5344CB8AC3E}">
        <p14:creationId xmlns:p14="http://schemas.microsoft.com/office/powerpoint/2010/main" val="263165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691" y="815731"/>
            <a:ext cx="4984204" cy="1994582"/>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000" dirty="0">
                <a:solidFill>
                  <a:schemeClr val="tx1"/>
                </a:solidFill>
                <a:latin typeface="Comic Sans MS" panose="030F0702030302020204" pitchFamily="66" charset="0"/>
              </a:rPr>
              <a:t>The question of what is meant by 'utility' and 'maximising utility', including:</a:t>
            </a:r>
          </a:p>
          <a:p>
            <a:r>
              <a:rPr lang="en-GB" sz="1000" dirty="0">
                <a:solidFill>
                  <a:schemeClr val="tx1"/>
                </a:solidFill>
                <a:latin typeface="Comic Sans MS" panose="030F0702030302020204" pitchFamily="66" charset="0"/>
              </a:rPr>
              <a:t>Jeremy Bentham's quantitative hedonistic utilitarianism (his utility calculus)</a:t>
            </a:r>
          </a:p>
          <a:p>
            <a:endParaRPr lang="en-GB" sz="1000" dirty="0">
              <a:solidFill>
                <a:schemeClr val="tx1"/>
              </a:solidFill>
              <a:latin typeface="Comic Sans MS" panose="030F0702030302020204" pitchFamily="66" charset="0"/>
            </a:endParaRPr>
          </a:p>
          <a:p>
            <a:r>
              <a:rPr lang="en-GB" sz="1000" dirty="0">
                <a:solidFill>
                  <a:schemeClr val="tx1"/>
                </a:solidFill>
                <a:latin typeface="Comic Sans MS" panose="030F0702030302020204" pitchFamily="66" charset="0"/>
              </a:rPr>
              <a:t>Issues, including:</a:t>
            </a:r>
          </a:p>
          <a:p>
            <a:endParaRPr lang="en-GB" sz="1000" dirty="0">
              <a:solidFill>
                <a:schemeClr val="tx1"/>
              </a:solidFill>
              <a:latin typeface="Comic Sans MS" panose="030F0702030302020204" pitchFamily="66" charset="0"/>
            </a:endParaRPr>
          </a:p>
          <a:p>
            <a:r>
              <a:rPr lang="en-GB" sz="1000" dirty="0">
                <a:solidFill>
                  <a:schemeClr val="tx1"/>
                </a:solidFill>
                <a:latin typeface="Comic Sans MS" panose="030F0702030302020204" pitchFamily="66" charset="0"/>
              </a:rPr>
              <a:t>whether pleasure is the only good (</a:t>
            </a:r>
            <a:r>
              <a:rPr lang="en-GB" sz="1000" dirty="0" err="1">
                <a:solidFill>
                  <a:schemeClr val="tx1"/>
                </a:solidFill>
                <a:latin typeface="Comic Sans MS" panose="030F0702030302020204" pitchFamily="66" charset="0"/>
              </a:rPr>
              <a:t>Nozick's</a:t>
            </a:r>
            <a:r>
              <a:rPr lang="en-GB" sz="1000" dirty="0">
                <a:solidFill>
                  <a:schemeClr val="tx1"/>
                </a:solidFill>
                <a:latin typeface="Comic Sans MS" panose="030F0702030302020204" pitchFamily="66" charset="0"/>
              </a:rPr>
              <a:t> experience machine)</a:t>
            </a:r>
          </a:p>
          <a:p>
            <a:r>
              <a:rPr lang="en-GB" sz="1000" dirty="0">
                <a:solidFill>
                  <a:schemeClr val="tx1"/>
                </a:solidFill>
                <a:latin typeface="Comic Sans MS" panose="030F0702030302020204" pitchFamily="66" charset="0"/>
              </a:rPr>
              <a:t>fairness and individual liberty/rights (including the risk of the 'tyranny of the majority')</a:t>
            </a:r>
          </a:p>
          <a:p>
            <a:r>
              <a:rPr lang="en-GB" sz="1000" dirty="0">
                <a:solidFill>
                  <a:schemeClr val="tx1"/>
                </a:solidFill>
                <a:latin typeface="Comic Sans MS" panose="030F0702030302020204" pitchFamily="66" charset="0"/>
              </a:rPr>
              <a:t>problems with calculation (including which beings to include)</a:t>
            </a:r>
          </a:p>
          <a:p>
            <a:r>
              <a:rPr lang="en-GB" sz="1000" dirty="0">
                <a:solidFill>
                  <a:schemeClr val="tx1"/>
                </a:solidFill>
                <a:latin typeface="Comic Sans MS" panose="030F0702030302020204" pitchFamily="66" charset="0"/>
              </a:rPr>
              <a:t>issues around partiality</a:t>
            </a:r>
          </a:p>
          <a:p>
            <a:r>
              <a:rPr lang="en-GB" sz="1000" dirty="0">
                <a:solidFill>
                  <a:schemeClr val="tx1"/>
                </a:solidFill>
                <a:latin typeface="Comic Sans MS" panose="030F0702030302020204" pitchFamily="66" charset="0"/>
              </a:rPr>
              <a:t>whether utilitarianism ignores both the moral integrity and the intentions of the individual.</a:t>
            </a:r>
          </a:p>
          <a:p>
            <a:endParaRPr lang="en-GB" sz="1100" dirty="0">
              <a:solidFill>
                <a:schemeClr val="tx1"/>
              </a:solidFill>
              <a:latin typeface="Comic Sans MS" panose="030F0702030302020204" pitchFamily="66" charset="0"/>
            </a:endParaRPr>
          </a:p>
        </p:txBody>
      </p:sp>
      <p:sp>
        <p:nvSpPr>
          <p:cNvPr id="2" name="Rectangle 1"/>
          <p:cNvSpPr/>
          <p:nvPr/>
        </p:nvSpPr>
        <p:spPr>
          <a:xfrm>
            <a:off x="124691" y="97516"/>
            <a:ext cx="11903825" cy="4557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Bentham’s Utilitarianism</a:t>
            </a:r>
          </a:p>
        </p:txBody>
      </p:sp>
      <p:sp>
        <p:nvSpPr>
          <p:cNvPr id="3" name="Rectangle 2"/>
          <p:cNvSpPr/>
          <p:nvPr/>
        </p:nvSpPr>
        <p:spPr>
          <a:xfrm>
            <a:off x="124691" y="604059"/>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chemeClr val="tx1"/>
                </a:solidFill>
                <a:latin typeface="Chewy" panose="02000000000000000000" pitchFamily="2" charset="0"/>
                <a:ea typeface="Chewy" panose="02000000000000000000" pitchFamily="2" charset="0"/>
              </a:rPr>
              <a:t>What you need to know: </a:t>
            </a:r>
          </a:p>
        </p:txBody>
      </p:sp>
      <p:sp>
        <p:nvSpPr>
          <p:cNvPr id="18" name="Rectangle 17"/>
          <p:cNvSpPr/>
          <p:nvPr/>
        </p:nvSpPr>
        <p:spPr>
          <a:xfrm>
            <a:off x="5171500" y="613809"/>
            <a:ext cx="6857015" cy="4154984"/>
          </a:xfrm>
          <a:prstGeom prst="rect">
            <a:avLst/>
          </a:prstGeom>
          <a:ln>
            <a:solidFill>
              <a:schemeClr val="accent1"/>
            </a:solidFill>
          </a:ln>
        </p:spPr>
        <p:txBody>
          <a:bodyPr wrap="square">
            <a:spAutoFit/>
          </a:bodyPr>
          <a:lstStyle/>
          <a:p>
            <a:r>
              <a:rPr lang="en-GB" sz="1100" b="1" dirty="0">
                <a:latin typeface="Comic Sans MS" panose="030F0702030302020204" pitchFamily="66" charset="0"/>
              </a:rPr>
              <a:t>Bentham’s quantitative hedonistic utilitarianism (act utilitarianism)</a:t>
            </a:r>
          </a:p>
          <a:p>
            <a:endParaRPr lang="en-GB" altLang="en-US" sz="1100" dirty="0">
              <a:solidFill>
                <a:srgbClr val="FF0000"/>
              </a:solidFill>
              <a:latin typeface="Comic Sans MS" panose="030F0702030302020204" pitchFamily="66" charset="0"/>
            </a:endParaRPr>
          </a:p>
          <a:p>
            <a:pPr marL="228600" indent="-228600">
              <a:buFontTx/>
              <a:buAutoNum type="arabicPeriod"/>
            </a:pPr>
            <a:r>
              <a:rPr lang="en-GB" altLang="en-US" sz="1100" dirty="0">
                <a:latin typeface="Comic Sans MS" panose="030F0702030302020204" pitchFamily="66" charset="0"/>
              </a:rPr>
              <a:t>The moral value of any act is calculated by considering its consequences (hence it is a consequentialist theory).</a:t>
            </a:r>
          </a:p>
          <a:p>
            <a:pPr marL="228600" indent="-228600">
              <a:buFontTx/>
              <a:buAutoNum type="arabicPeriod"/>
            </a:pPr>
            <a:r>
              <a:rPr lang="en-GB" altLang="en-US" sz="1100" dirty="0">
                <a:latin typeface="Comic Sans MS" panose="030F0702030302020204" pitchFamily="66" charset="0"/>
              </a:rPr>
              <a:t>Good acts are those that apply the principle of utility: the greatest happiness for the greatest number.</a:t>
            </a:r>
          </a:p>
          <a:p>
            <a:pPr marL="228600" indent="-228600">
              <a:buFontTx/>
              <a:buAutoNum type="arabicPeriod"/>
            </a:pPr>
            <a:r>
              <a:rPr lang="en-GB" altLang="en-US" sz="1100" dirty="0">
                <a:latin typeface="Comic Sans MS" panose="030F0702030302020204" pitchFamily="66" charset="0"/>
              </a:rPr>
              <a:t>To calculate the moral worth of an action, it is necessary to add up all the pleasure the act brings and subtract all the pain/suffering</a:t>
            </a:r>
          </a:p>
          <a:p>
            <a:pPr marL="228600" indent="-228600">
              <a:buAutoNum type="arabicPeriod"/>
            </a:pPr>
            <a:r>
              <a:rPr lang="en-GB" altLang="en-US" sz="1100" dirty="0">
                <a:latin typeface="Comic Sans MS" panose="030F0702030302020204" pitchFamily="66" charset="0"/>
              </a:rPr>
              <a:t>Good acts maximise pleasure and minimise pain.  This is known as the maximisation of utility.</a:t>
            </a:r>
          </a:p>
          <a:p>
            <a:pPr marL="228600" indent="-228600">
              <a:buAutoNum type="arabicPeriod"/>
            </a:pPr>
            <a:r>
              <a:rPr lang="en-GB" altLang="en-US" sz="1100" dirty="0">
                <a:latin typeface="Comic Sans MS" panose="030F0702030302020204" pitchFamily="66" charset="0"/>
              </a:rPr>
              <a:t>A utility calculus should be used to calculate the moral worth of an action.  This includes taking account of intensity, duration, certainty, remoteness, fecundity, purity and extent.</a:t>
            </a:r>
          </a:p>
          <a:p>
            <a:endParaRPr lang="en-GB" altLang="en-US" sz="1100" dirty="0">
              <a:latin typeface="Comic Sans MS" panose="030F0702030302020204" pitchFamily="66" charset="0"/>
            </a:endParaRPr>
          </a:p>
          <a:p>
            <a:r>
              <a:rPr lang="en-GB" altLang="en-US" sz="1100" dirty="0">
                <a:latin typeface="Comic Sans MS" panose="030F0702030302020204" pitchFamily="66" charset="0"/>
              </a:rPr>
              <a:t>He presupposed psychological hedonism (the view that as a matter of fact all we desire is happiness/pleasure) in order to argue for ethical hedonism (the view that we ought to desire happiness/pleasure).</a:t>
            </a:r>
          </a:p>
          <a:p>
            <a:endParaRPr lang="en-GB" altLang="en-US" sz="1100" dirty="0">
              <a:latin typeface="Comic Sans MS" panose="030F0702030302020204" pitchFamily="66" charset="0"/>
            </a:endParaRPr>
          </a:p>
          <a:p>
            <a:r>
              <a:rPr lang="en-GB" altLang="en-US" sz="1100" dirty="0">
                <a:latin typeface="Comic Sans MS" panose="030F0702030302020204" pitchFamily="66" charset="0"/>
              </a:rPr>
              <a:t>Bentham is a quantitative utilitarian - it is the quantity of pleasure that matters.   Unlike Mill, he doesn’t see there being any morally important difference between types of pleasure</a:t>
            </a:r>
          </a:p>
          <a:p>
            <a:endParaRPr lang="en-GB" altLang="en-US" sz="1100" dirty="0">
              <a:latin typeface="Comic Sans MS" panose="030F0702030302020204" pitchFamily="66" charset="0"/>
            </a:endParaRPr>
          </a:p>
          <a:p>
            <a:r>
              <a:rPr lang="en-GB" altLang="en-US" sz="1100" dirty="0">
                <a:latin typeface="Comic Sans MS" panose="030F0702030302020204" pitchFamily="66" charset="0"/>
              </a:rPr>
              <a:t>Bentham is an act utilitarian (</a:t>
            </a:r>
            <a:r>
              <a:rPr lang="en-GB" altLang="en-US" sz="1100" dirty="0" err="1">
                <a:latin typeface="Comic Sans MS" panose="030F0702030302020204" pitchFamily="66" charset="0"/>
              </a:rPr>
              <a:t>eg</a:t>
            </a:r>
            <a:r>
              <a:rPr lang="en-GB" altLang="en-US" sz="1100" dirty="0">
                <a:latin typeface="Comic Sans MS" panose="030F0702030302020204" pitchFamily="66" charset="0"/>
              </a:rPr>
              <a:t> the maximisation is decided on a case-by-case basis).</a:t>
            </a:r>
          </a:p>
          <a:p>
            <a:endParaRPr lang="en-GB" altLang="en-US" sz="1100" dirty="0">
              <a:latin typeface="Comic Sans MS" panose="030F0702030302020204" pitchFamily="66" charset="0"/>
            </a:endParaRPr>
          </a:p>
          <a:p>
            <a:r>
              <a:rPr lang="en-GB" altLang="en-US" sz="1100" dirty="0">
                <a:latin typeface="Comic Sans MS" panose="030F0702030302020204" pitchFamily="66" charset="0"/>
              </a:rPr>
              <a:t>Bentham’s utilitarianism would impartially consider the effects of the decision on all those whom the theory identifies as ‘morally salient creatures’</a:t>
            </a:r>
          </a:p>
          <a:p>
            <a:endParaRPr lang="en-GB" altLang="en-US" sz="1100" dirty="0">
              <a:latin typeface="Comic Sans MS" panose="030F0702030302020204" pitchFamily="66" charset="0"/>
            </a:endParaRPr>
          </a:p>
        </p:txBody>
      </p:sp>
      <p:sp>
        <p:nvSpPr>
          <p:cNvPr id="10" name="Rectangle 9"/>
          <p:cNvSpPr/>
          <p:nvPr/>
        </p:nvSpPr>
        <p:spPr>
          <a:xfrm>
            <a:off x="124691" y="3123652"/>
            <a:ext cx="4894205" cy="1517259"/>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000" b="1" u="sng" dirty="0">
                <a:latin typeface="Comic Sans MS" panose="030F0702030302020204" pitchFamily="66" charset="0"/>
              </a:rPr>
              <a:t>Principle of Utility:</a:t>
            </a:r>
            <a:r>
              <a:rPr lang="en-GB" sz="1000" b="1" dirty="0">
                <a:latin typeface="Comic Sans MS" panose="030F0702030302020204" pitchFamily="66" charset="0"/>
              </a:rPr>
              <a:t> </a:t>
            </a:r>
            <a:r>
              <a:rPr lang="en-GB" sz="1000" dirty="0">
                <a:latin typeface="Comic Sans MS" panose="030F0702030302020204" pitchFamily="66" charset="0"/>
              </a:rPr>
              <a:t>The principle of utility states that a good action is one that is based on the greatest happiness for the greatest number.  It is the basis of utilitarianism.</a:t>
            </a:r>
          </a:p>
          <a:p>
            <a:endParaRPr lang="en-GB" altLang="en-US" sz="1000" dirty="0">
              <a:latin typeface="Comic Sans MS" panose="030F0702030302020204" pitchFamily="66" charset="0"/>
            </a:endParaRPr>
          </a:p>
          <a:p>
            <a:r>
              <a:rPr lang="en-GB" altLang="en-US" sz="1000" b="1" u="sng" dirty="0">
                <a:latin typeface="Comic Sans MS" panose="030F0702030302020204" pitchFamily="66" charset="0"/>
              </a:rPr>
              <a:t>Maximisation of Utility:</a:t>
            </a:r>
            <a:r>
              <a:rPr lang="en-GB" altLang="en-US" sz="1000" dirty="0">
                <a:latin typeface="Comic Sans MS" panose="030F0702030302020204" pitchFamily="66" charset="0"/>
              </a:rPr>
              <a:t> The maximisation of utility is the idea that we should seek to maximise happiness and minimise pain.</a:t>
            </a:r>
            <a:endParaRPr lang="en-GB" altLang="en-US" sz="1000" b="1" u="sng" dirty="0">
              <a:latin typeface="Comic Sans MS" panose="030F0702030302020204" pitchFamily="66" charset="0"/>
            </a:endParaRPr>
          </a:p>
          <a:p>
            <a:endParaRPr lang="en-US" altLang="en-US" sz="1000" dirty="0">
              <a:latin typeface="Comic Sans MS" panose="030F0702030302020204" pitchFamily="66" charset="0"/>
            </a:endParaRPr>
          </a:p>
          <a:p>
            <a:r>
              <a:rPr lang="en-US" altLang="en-US" sz="1000" b="1" u="sng" dirty="0">
                <a:latin typeface="Comic Sans MS" panose="030F0702030302020204" pitchFamily="66" charset="0"/>
              </a:rPr>
              <a:t>Psychological hedonism:</a:t>
            </a:r>
            <a:r>
              <a:rPr lang="en-US" altLang="en-US" sz="1000" dirty="0">
                <a:latin typeface="Comic Sans MS" panose="030F0702030302020204" pitchFamily="66" charset="0"/>
              </a:rPr>
              <a:t> the claim that human beings are motivated by pleasure and pain.</a:t>
            </a:r>
            <a:endParaRPr lang="en-GB" altLang="en-US" sz="1000" b="1" u="sng" dirty="0">
              <a:latin typeface="Comic Sans MS" panose="030F0702030302020204" pitchFamily="66" charset="0"/>
            </a:endParaRPr>
          </a:p>
        </p:txBody>
      </p:sp>
      <p:sp>
        <p:nvSpPr>
          <p:cNvPr id="11" name="Rectangle 10"/>
          <p:cNvSpPr/>
          <p:nvPr/>
        </p:nvSpPr>
        <p:spPr>
          <a:xfrm>
            <a:off x="124691" y="2872232"/>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chemeClr val="tx1"/>
                </a:solidFill>
                <a:latin typeface="Chewy" panose="02000000000000000000" pitchFamily="2" charset="0"/>
                <a:ea typeface="Chewy" panose="02000000000000000000" pitchFamily="2" charset="0"/>
              </a:rPr>
              <a:t>Key terms</a:t>
            </a:r>
          </a:p>
        </p:txBody>
      </p:sp>
      <p:pic>
        <p:nvPicPr>
          <p:cNvPr id="5" name="Picture 4"/>
          <p:cNvPicPr>
            <a:picLocks noChangeAspect="1"/>
          </p:cNvPicPr>
          <p:nvPr/>
        </p:nvPicPr>
        <p:blipFill>
          <a:blip r:embed="rId2"/>
          <a:stretch>
            <a:fillRect/>
          </a:stretch>
        </p:blipFill>
        <p:spPr>
          <a:xfrm>
            <a:off x="107931" y="5134673"/>
            <a:ext cx="1150755" cy="1709331"/>
          </a:xfrm>
          <a:prstGeom prst="rect">
            <a:avLst/>
          </a:prstGeom>
        </p:spPr>
      </p:pic>
      <p:sp>
        <p:nvSpPr>
          <p:cNvPr id="14" name="Rectangle 13">
            <a:extLst>
              <a:ext uri="{FF2B5EF4-FFF2-40B4-BE49-F238E27FC236}">
                <a16:creationId xmlns:a16="http://schemas.microsoft.com/office/drawing/2014/main" id="{07A8CEB9-57ED-4A16-971F-B0524300B96B}"/>
              </a:ext>
            </a:extLst>
          </p:cNvPr>
          <p:cNvSpPr/>
          <p:nvPr/>
        </p:nvSpPr>
        <p:spPr>
          <a:xfrm>
            <a:off x="1459685" y="4829349"/>
            <a:ext cx="10568830" cy="1954381"/>
          </a:xfrm>
          <a:prstGeom prst="rect">
            <a:avLst/>
          </a:prstGeom>
          <a:ln>
            <a:solidFill>
              <a:schemeClr val="accent1"/>
            </a:solidFill>
          </a:ln>
        </p:spPr>
        <p:txBody>
          <a:bodyPr wrap="square">
            <a:spAutoFit/>
          </a:bodyPr>
          <a:lstStyle/>
          <a:p>
            <a:r>
              <a:rPr lang="en-GB" sz="1100" b="1" dirty="0">
                <a:latin typeface="Comic Sans MS" panose="030F0702030302020204" pitchFamily="66" charset="0"/>
              </a:rPr>
              <a:t>Bentham’s Utility Calculus</a:t>
            </a:r>
          </a:p>
          <a:p>
            <a:endParaRPr lang="en-GB" sz="1100" dirty="0">
              <a:latin typeface="Comic Sans MS" panose="030F0702030302020204" pitchFamily="66" charset="0"/>
            </a:endParaRPr>
          </a:p>
          <a:p>
            <a:r>
              <a:rPr lang="en-GB" sz="1100" dirty="0">
                <a:latin typeface="Comic Sans MS" panose="030F0702030302020204" pitchFamily="66" charset="0"/>
              </a:rPr>
              <a:t>Bentham believed that a good act is an act that leads to the greatest pleasure for the greatest number.  The utility calculus was designed by Bentham for the purpose of measuring pleasure.  He proposed seven criteria to consider when measuring pleasure.  These are:</a:t>
            </a:r>
          </a:p>
          <a:p>
            <a:r>
              <a:rPr lang="en-GB" sz="1100" b="1" dirty="0">
                <a:latin typeface="Comic Sans MS" panose="030F0702030302020204" pitchFamily="66" charset="0"/>
              </a:rPr>
              <a:t>P: </a:t>
            </a:r>
            <a:r>
              <a:rPr lang="en-GB" sz="1100" dirty="0">
                <a:latin typeface="Comic Sans MS" panose="030F0702030302020204" pitchFamily="66" charset="0"/>
              </a:rPr>
              <a:t>Purity – asks whether proposed action will cause any pain</a:t>
            </a:r>
          </a:p>
          <a:p>
            <a:r>
              <a:rPr lang="en-GB" sz="1100" b="1" dirty="0">
                <a:latin typeface="Comic Sans MS" panose="030F0702030302020204" pitchFamily="66" charset="0"/>
              </a:rPr>
              <a:t>R: </a:t>
            </a:r>
            <a:r>
              <a:rPr lang="en-GB" sz="1100" dirty="0">
                <a:latin typeface="Comic Sans MS" panose="030F0702030302020204" pitchFamily="66" charset="0"/>
              </a:rPr>
              <a:t>Remoteness (propinquity) – asks whether the whether the pleasure to gained from an action will be immediate</a:t>
            </a:r>
          </a:p>
          <a:p>
            <a:r>
              <a:rPr lang="en-GB" sz="1100" b="1" dirty="0">
                <a:latin typeface="Comic Sans MS" panose="030F0702030302020204" pitchFamily="66" charset="0"/>
              </a:rPr>
              <a:t>R: </a:t>
            </a:r>
            <a:r>
              <a:rPr lang="en-GB" sz="1100" dirty="0">
                <a:latin typeface="Comic Sans MS" panose="030F0702030302020204" pitchFamily="66" charset="0"/>
              </a:rPr>
              <a:t>Richness (fecundity) – asks whether the proposed action will lead to more pleasure</a:t>
            </a:r>
          </a:p>
          <a:p>
            <a:r>
              <a:rPr lang="en-GB" sz="1100" b="1" dirty="0">
                <a:latin typeface="Comic Sans MS" panose="030F0702030302020204" pitchFamily="66" charset="0"/>
              </a:rPr>
              <a:t>I: </a:t>
            </a:r>
            <a:r>
              <a:rPr lang="en-GB" sz="1100" dirty="0">
                <a:latin typeface="Comic Sans MS" panose="030F0702030302020204" pitchFamily="66" charset="0"/>
              </a:rPr>
              <a:t>Intensity – asks whether the proposed action will lead to a large amount of pleasure</a:t>
            </a:r>
          </a:p>
          <a:p>
            <a:r>
              <a:rPr lang="en-GB" sz="1100" b="1" dirty="0">
                <a:latin typeface="Comic Sans MS" panose="030F0702030302020204" pitchFamily="66" charset="0"/>
              </a:rPr>
              <a:t>C: </a:t>
            </a:r>
            <a:r>
              <a:rPr lang="en-GB" sz="1100" dirty="0">
                <a:latin typeface="Comic Sans MS" panose="030F0702030302020204" pitchFamily="66" charset="0"/>
              </a:rPr>
              <a:t>Certainty – asks whether the pleasure gained from an action will definitely occur.</a:t>
            </a:r>
          </a:p>
          <a:p>
            <a:r>
              <a:rPr lang="en-GB" sz="1100" b="1" dirty="0">
                <a:latin typeface="Comic Sans MS" panose="030F0702030302020204" pitchFamily="66" charset="0"/>
              </a:rPr>
              <a:t>E: </a:t>
            </a:r>
            <a:r>
              <a:rPr lang="en-GB" sz="1100" dirty="0">
                <a:latin typeface="Comic Sans MS" panose="030F0702030302020204" pitchFamily="66" charset="0"/>
              </a:rPr>
              <a:t>Extent – asks whether the proposed action will make a lot of people happy.</a:t>
            </a:r>
          </a:p>
          <a:p>
            <a:r>
              <a:rPr lang="en-GB" sz="1100" b="1" dirty="0">
                <a:latin typeface="Comic Sans MS" panose="030F0702030302020204" pitchFamily="66" charset="0"/>
              </a:rPr>
              <a:t>D: </a:t>
            </a:r>
            <a:r>
              <a:rPr lang="en-GB" sz="1100" dirty="0">
                <a:latin typeface="Comic Sans MS" panose="030F0702030302020204" pitchFamily="66" charset="0"/>
              </a:rPr>
              <a:t>Duration – asks whether the pleasure to be gained from an action will be long-term.</a:t>
            </a:r>
          </a:p>
        </p:txBody>
      </p:sp>
    </p:spTree>
    <p:extLst>
      <p:ext uri="{BB962C8B-B14F-4D97-AF65-F5344CB8AC3E}">
        <p14:creationId xmlns:p14="http://schemas.microsoft.com/office/powerpoint/2010/main" val="387422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1" y="97517"/>
            <a:ext cx="11903825" cy="4026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Bentham’s Utilitarianism</a:t>
            </a:r>
          </a:p>
        </p:txBody>
      </p:sp>
      <p:pic>
        <p:nvPicPr>
          <p:cNvPr id="5" name="Picture 4"/>
          <p:cNvPicPr>
            <a:picLocks noChangeAspect="1"/>
          </p:cNvPicPr>
          <p:nvPr/>
        </p:nvPicPr>
        <p:blipFill>
          <a:blip r:embed="rId2"/>
          <a:stretch>
            <a:fillRect/>
          </a:stretch>
        </p:blipFill>
        <p:spPr>
          <a:xfrm>
            <a:off x="10796628" y="3560131"/>
            <a:ext cx="1161621" cy="1725471"/>
          </a:xfrm>
          <a:prstGeom prst="rect">
            <a:avLst/>
          </a:prstGeom>
        </p:spPr>
      </p:pic>
      <p:sp>
        <p:nvSpPr>
          <p:cNvPr id="14" name="Rectangle 13"/>
          <p:cNvSpPr/>
          <p:nvPr/>
        </p:nvSpPr>
        <p:spPr>
          <a:xfrm>
            <a:off x="124690" y="591785"/>
            <a:ext cx="11903825" cy="1223412"/>
          </a:xfrm>
          <a:prstGeom prst="rect">
            <a:avLst/>
          </a:prstGeom>
          <a:ln>
            <a:solidFill>
              <a:schemeClr val="accent1"/>
            </a:solidFill>
          </a:ln>
        </p:spPr>
        <p:txBody>
          <a:bodyPr wrap="square">
            <a:spAutoFit/>
          </a:bodyPr>
          <a:lstStyle/>
          <a:p>
            <a:r>
              <a:rPr lang="en-GB" sz="1050" b="1" dirty="0">
                <a:latin typeface="Comic Sans MS" panose="030F0702030302020204" pitchFamily="66" charset="0"/>
              </a:rPr>
              <a:t>The happiness of animals (Peter Singer)</a:t>
            </a:r>
          </a:p>
          <a:p>
            <a:endParaRPr lang="en-GB" sz="1050" dirty="0">
              <a:latin typeface="Comic Sans MS" panose="030F0702030302020204" pitchFamily="66" charset="0"/>
            </a:endParaRPr>
          </a:p>
          <a:p>
            <a:r>
              <a:rPr lang="en-GB" sz="1050" dirty="0">
                <a:latin typeface="Comic Sans MS" panose="030F0702030302020204" pitchFamily="66" charset="0"/>
              </a:rPr>
              <a:t>Peter Singer argues that as humans and animals have sentience, then the happiness of all creatures need to be taken into account when seeking to maximise happiness:</a:t>
            </a:r>
          </a:p>
          <a:p>
            <a:r>
              <a:rPr lang="en-GB" sz="1050" dirty="0">
                <a:solidFill>
                  <a:srgbClr val="FF0000"/>
                </a:solidFill>
                <a:latin typeface="Comic Sans MS" panose="030F0702030302020204" pitchFamily="66" charset="0"/>
              </a:rPr>
              <a:t>P1:</a:t>
            </a:r>
            <a:r>
              <a:rPr lang="en-GB" sz="1050" dirty="0">
                <a:latin typeface="Comic Sans MS" panose="030F0702030302020204" pitchFamily="66" charset="0"/>
              </a:rPr>
              <a:t> If only humans have moral status, there must be some special quality that all humans share.</a:t>
            </a:r>
          </a:p>
          <a:p>
            <a:r>
              <a:rPr lang="en-GB" sz="1050" dirty="0">
                <a:solidFill>
                  <a:srgbClr val="FF0000"/>
                </a:solidFill>
                <a:latin typeface="Comic Sans MS" panose="030F0702030302020204" pitchFamily="66" charset="0"/>
              </a:rPr>
              <a:t>P2:</a:t>
            </a:r>
            <a:r>
              <a:rPr lang="en-GB" sz="1050" dirty="0">
                <a:latin typeface="Comic Sans MS" panose="030F0702030302020204" pitchFamily="66" charset="0"/>
              </a:rPr>
              <a:t> All human-specific possibilities for such a quality will be a quality that some humans lack (for example, intelligence)</a:t>
            </a:r>
          </a:p>
          <a:p>
            <a:r>
              <a:rPr lang="en-GB" sz="1050" dirty="0">
                <a:solidFill>
                  <a:srgbClr val="FF0000"/>
                </a:solidFill>
                <a:latin typeface="Comic Sans MS" panose="030F0702030302020204" pitchFamily="66" charset="0"/>
              </a:rPr>
              <a:t>P3: </a:t>
            </a:r>
            <a:r>
              <a:rPr lang="en-GB" sz="1050" dirty="0">
                <a:latin typeface="Comic Sans MS" panose="030F0702030302020204" pitchFamily="66" charset="0"/>
              </a:rPr>
              <a:t>The only possible candidates will be qualities that other animals have too.</a:t>
            </a:r>
          </a:p>
          <a:p>
            <a:r>
              <a:rPr lang="en-GB" sz="1050" dirty="0">
                <a:solidFill>
                  <a:srgbClr val="FF0000"/>
                </a:solidFill>
                <a:latin typeface="Comic Sans MS" panose="030F0702030302020204" pitchFamily="66" charset="0"/>
              </a:rPr>
              <a:t>C: </a:t>
            </a:r>
            <a:r>
              <a:rPr lang="en-GB" sz="1050" dirty="0">
                <a:latin typeface="Comic Sans MS" panose="030F0702030302020204" pitchFamily="66" charset="0"/>
              </a:rPr>
              <a:t>We cannot argue that only human beings deserve moral status.</a:t>
            </a:r>
          </a:p>
        </p:txBody>
      </p:sp>
      <p:sp>
        <p:nvSpPr>
          <p:cNvPr id="16" name="Rectangle 15"/>
          <p:cNvSpPr/>
          <p:nvPr/>
        </p:nvSpPr>
        <p:spPr>
          <a:xfrm>
            <a:off x="124689" y="1874884"/>
            <a:ext cx="11903825" cy="2354491"/>
          </a:xfrm>
          <a:prstGeom prst="rect">
            <a:avLst/>
          </a:prstGeom>
          <a:ln>
            <a:solidFill>
              <a:schemeClr val="accent1"/>
            </a:solidFill>
          </a:ln>
        </p:spPr>
        <p:txBody>
          <a:bodyPr wrap="square">
            <a:spAutoFit/>
          </a:bodyPr>
          <a:lstStyle/>
          <a:p>
            <a:r>
              <a:rPr lang="en-GB" sz="1050" b="1" dirty="0">
                <a:latin typeface="Comic Sans MS" panose="030F0702030302020204" pitchFamily="66" charset="0"/>
              </a:rPr>
              <a:t>Criticism 1: Whether pleasure is the only good (</a:t>
            </a:r>
            <a:r>
              <a:rPr lang="en-GB" sz="1050" b="1" dirty="0" err="1">
                <a:latin typeface="Comic Sans MS" panose="030F0702030302020204" pitchFamily="66" charset="0"/>
              </a:rPr>
              <a:t>Nozick</a:t>
            </a:r>
            <a:r>
              <a:rPr lang="en-GB" sz="1050" b="1" dirty="0">
                <a:latin typeface="Comic Sans MS" panose="030F0702030302020204" pitchFamily="66" charset="0"/>
              </a:rPr>
              <a:t> and pleasure machine)</a:t>
            </a:r>
          </a:p>
          <a:p>
            <a:endParaRPr lang="en-GB" sz="1050" dirty="0">
              <a:latin typeface="Comic Sans MS" panose="030F0702030302020204" pitchFamily="66" charset="0"/>
            </a:endParaRPr>
          </a:p>
          <a:p>
            <a:r>
              <a:rPr lang="en-GB" sz="1050" dirty="0">
                <a:latin typeface="Comic Sans MS" panose="030F0702030302020204" pitchFamily="66" charset="0"/>
              </a:rPr>
              <a:t>Imagine scientists have developed a pleasure machine: if you enter the virtual – reality machine you are guaranteed a pleasurable life. You don’t know you are in the machine and can never come out.</a:t>
            </a:r>
          </a:p>
          <a:p>
            <a:endParaRPr lang="en-GB" sz="1050" dirty="0">
              <a:latin typeface="Comic Sans MS" panose="030F0702030302020204" pitchFamily="66" charset="0"/>
            </a:endParaRPr>
          </a:p>
          <a:p>
            <a:r>
              <a:rPr lang="en-GB" sz="1050" dirty="0">
                <a:solidFill>
                  <a:srgbClr val="FF0000"/>
                </a:solidFill>
                <a:latin typeface="Comic Sans MS" panose="030F0702030302020204" pitchFamily="66" charset="0"/>
              </a:rPr>
              <a:t>P1: </a:t>
            </a:r>
            <a:r>
              <a:rPr lang="en-GB" sz="1050" dirty="0">
                <a:latin typeface="Comic Sans MS" panose="030F0702030302020204" pitchFamily="66" charset="0"/>
              </a:rPr>
              <a:t>Bentham claims that as a matter of fact all we desire is happiness/pleasure </a:t>
            </a:r>
          </a:p>
          <a:p>
            <a:r>
              <a:rPr lang="en-GB" sz="1050" dirty="0">
                <a:solidFill>
                  <a:srgbClr val="FF0000"/>
                </a:solidFill>
                <a:latin typeface="Comic Sans MS" panose="030F0702030302020204" pitchFamily="66" charset="0"/>
              </a:rPr>
              <a:t>P2: </a:t>
            </a:r>
            <a:r>
              <a:rPr lang="en-GB" sz="1050" dirty="0">
                <a:latin typeface="Comic Sans MS" panose="030F0702030302020204" pitchFamily="66" charset="0"/>
              </a:rPr>
              <a:t>If as a matter of fact all we desire is happiness/pleasure, then we would have no good reason not to plug into the experience machine (assuming it increased the quantity of pleasure experienced) </a:t>
            </a:r>
          </a:p>
          <a:p>
            <a:r>
              <a:rPr lang="en-GB" sz="1050" dirty="0">
                <a:solidFill>
                  <a:srgbClr val="FF0000"/>
                </a:solidFill>
                <a:latin typeface="Comic Sans MS" panose="030F0702030302020204" pitchFamily="66" charset="0"/>
              </a:rPr>
              <a:t>P3:</a:t>
            </a:r>
            <a:r>
              <a:rPr lang="en-GB" sz="1050" dirty="0">
                <a:latin typeface="Comic Sans MS" panose="030F0702030302020204" pitchFamily="66" charset="0"/>
              </a:rPr>
              <a:t> However, we do have good reasons not to plug into the experience machine, such as that </a:t>
            </a:r>
          </a:p>
          <a:p>
            <a:r>
              <a:rPr lang="en-GB" sz="1050" dirty="0">
                <a:latin typeface="Comic Sans MS" panose="030F0702030302020204" pitchFamily="66" charset="0"/>
              </a:rPr>
              <a:t>o we care about what actually is the case, not just how things seem </a:t>
            </a:r>
          </a:p>
          <a:p>
            <a:r>
              <a:rPr lang="en-GB" sz="1050" dirty="0">
                <a:latin typeface="Comic Sans MS" panose="030F0702030302020204" pitchFamily="66" charset="0"/>
              </a:rPr>
              <a:t>o we want to be connected to reality </a:t>
            </a:r>
          </a:p>
          <a:p>
            <a:r>
              <a:rPr lang="en-GB" sz="1050" dirty="0">
                <a:latin typeface="Comic Sans MS" panose="030F0702030302020204" pitchFamily="66" charset="0"/>
              </a:rPr>
              <a:t>o we want to be able to change reality</a:t>
            </a:r>
          </a:p>
          <a:p>
            <a:r>
              <a:rPr lang="en-GB" sz="1050" dirty="0">
                <a:latin typeface="Comic Sans MS" panose="030F0702030302020204" pitchFamily="66" charset="0"/>
              </a:rPr>
              <a:t>o we want to share reality with other people and to affect them </a:t>
            </a:r>
          </a:p>
          <a:p>
            <a:r>
              <a:rPr lang="en-GB" sz="1050" dirty="0">
                <a:solidFill>
                  <a:srgbClr val="FF0000"/>
                </a:solidFill>
                <a:latin typeface="Comic Sans MS" panose="030F0702030302020204" pitchFamily="66" charset="0"/>
              </a:rPr>
              <a:t>C:</a:t>
            </a:r>
            <a:r>
              <a:rPr lang="en-GB" sz="1050" dirty="0">
                <a:latin typeface="Comic Sans MS" panose="030F0702030302020204" pitchFamily="66" charset="0"/>
              </a:rPr>
              <a:t> Therefore, Bentham’s claim that as a matter of fact all we desire is happiness/pleasure is not true. </a:t>
            </a:r>
          </a:p>
        </p:txBody>
      </p:sp>
      <p:sp>
        <p:nvSpPr>
          <p:cNvPr id="7" name="Rectangle 6">
            <a:extLst>
              <a:ext uri="{FF2B5EF4-FFF2-40B4-BE49-F238E27FC236}">
                <a16:creationId xmlns:a16="http://schemas.microsoft.com/office/drawing/2014/main" id="{1D5E96B7-425A-408B-8EB6-832D7F1AEC2D}"/>
              </a:ext>
            </a:extLst>
          </p:cNvPr>
          <p:cNvSpPr/>
          <p:nvPr/>
        </p:nvSpPr>
        <p:spPr>
          <a:xfrm>
            <a:off x="124689" y="4307365"/>
            <a:ext cx="10487815" cy="900246"/>
          </a:xfrm>
          <a:prstGeom prst="rect">
            <a:avLst/>
          </a:prstGeom>
          <a:ln>
            <a:solidFill>
              <a:schemeClr val="accent1"/>
            </a:solidFill>
          </a:ln>
        </p:spPr>
        <p:txBody>
          <a:bodyPr wrap="square">
            <a:spAutoFit/>
          </a:bodyPr>
          <a:lstStyle/>
          <a:p>
            <a:r>
              <a:rPr lang="en-GB" sz="1050" b="1" dirty="0">
                <a:latin typeface="Comic Sans MS" panose="030F0702030302020204" pitchFamily="66" charset="0"/>
              </a:rPr>
              <a:t>Criticism 2: Fairness and individual liberty/rights (including the risk of the 'tyranny of the majority')</a:t>
            </a:r>
          </a:p>
          <a:p>
            <a:endParaRPr lang="en-GB" sz="1050" dirty="0">
              <a:latin typeface="Comic Sans MS" panose="030F0702030302020204" pitchFamily="66" charset="0"/>
            </a:endParaRPr>
          </a:p>
          <a:p>
            <a:r>
              <a:rPr lang="en-GB" sz="1050" dirty="0">
                <a:latin typeface="Comic Sans MS" panose="030F0702030302020204" pitchFamily="66" charset="0"/>
              </a:rPr>
              <a:t>Act utilitarianism can lead to some counter-intuitive moral judgements e.g. it may be good to sacrifice an innocent scapegoat to placate the masses.</a:t>
            </a:r>
          </a:p>
          <a:p>
            <a:endParaRPr lang="en-GB" sz="1050" dirty="0">
              <a:latin typeface="Comic Sans MS" panose="030F0702030302020204" pitchFamily="66" charset="0"/>
            </a:endParaRPr>
          </a:p>
          <a:p>
            <a:r>
              <a:rPr lang="en-GB" sz="1050" dirty="0">
                <a:latin typeface="Comic Sans MS" panose="030F0702030302020204" pitchFamily="66" charset="0"/>
              </a:rPr>
              <a:t>In this way, utilitarianism can be used to justify taking away the individual right off a minority to increase the happiness of a majority.</a:t>
            </a:r>
          </a:p>
        </p:txBody>
      </p:sp>
      <p:sp>
        <p:nvSpPr>
          <p:cNvPr id="8" name="Rectangle 7">
            <a:extLst>
              <a:ext uri="{FF2B5EF4-FFF2-40B4-BE49-F238E27FC236}">
                <a16:creationId xmlns:a16="http://schemas.microsoft.com/office/drawing/2014/main" id="{9A763D3B-0747-4645-BE26-D3D0023CE048}"/>
              </a:ext>
            </a:extLst>
          </p:cNvPr>
          <p:cNvSpPr/>
          <p:nvPr/>
        </p:nvSpPr>
        <p:spPr>
          <a:xfrm>
            <a:off x="124689" y="5285601"/>
            <a:ext cx="11833560" cy="1384995"/>
          </a:xfrm>
          <a:prstGeom prst="rect">
            <a:avLst/>
          </a:prstGeom>
          <a:ln>
            <a:solidFill>
              <a:schemeClr val="accent1"/>
            </a:solidFill>
          </a:ln>
        </p:spPr>
        <p:txBody>
          <a:bodyPr wrap="square">
            <a:spAutoFit/>
          </a:bodyPr>
          <a:lstStyle/>
          <a:p>
            <a:r>
              <a:rPr lang="en-GB" sz="1050" b="1" dirty="0">
                <a:latin typeface="Comic Sans MS" panose="030F0702030302020204" pitchFamily="66" charset="0"/>
              </a:rPr>
              <a:t>Criticism 3</a:t>
            </a:r>
            <a:r>
              <a:rPr lang="en-GB" sz="1050" dirty="0">
                <a:latin typeface="Comic Sans MS" panose="030F0702030302020204" pitchFamily="66" charset="0"/>
              </a:rPr>
              <a:t>: </a:t>
            </a:r>
            <a:r>
              <a:rPr lang="en-GB" sz="1050" b="1" dirty="0">
                <a:latin typeface="Comic Sans MS" panose="030F0702030302020204" pitchFamily="66" charset="0"/>
              </a:rPr>
              <a:t>Issues around partiality</a:t>
            </a:r>
          </a:p>
          <a:p>
            <a:endParaRPr lang="en-GB" sz="1050" dirty="0">
              <a:latin typeface="Comic Sans MS" panose="030F0702030302020204" pitchFamily="66" charset="0"/>
            </a:endParaRPr>
          </a:p>
          <a:p>
            <a:r>
              <a:rPr lang="en-GB" sz="1050" dirty="0">
                <a:latin typeface="Comic Sans MS" panose="030F0702030302020204" pitchFamily="66" charset="0"/>
              </a:rPr>
              <a:t>Utilitarianism calls for us to be neutral and never to favour yourself, your friends or your family.</a:t>
            </a:r>
          </a:p>
          <a:p>
            <a:r>
              <a:rPr lang="en-GB" sz="1050" dirty="0">
                <a:latin typeface="Comic Sans MS" panose="030F0702030302020204" pitchFamily="66" charset="0"/>
              </a:rPr>
              <a:t>However, it goes against our intuition to not show preference for a family member.  </a:t>
            </a:r>
            <a:r>
              <a:rPr lang="en-US" sz="1050" dirty="0">
                <a:latin typeface="Comic Sans MS" panose="030F0702030302020204" pitchFamily="66" charset="0"/>
              </a:rPr>
              <a:t>I</a:t>
            </a:r>
            <a:r>
              <a:rPr lang="en-GB" sz="1050" dirty="0">
                <a:latin typeface="Comic Sans MS" panose="030F0702030302020204" pitchFamily="66" charset="0"/>
              </a:rPr>
              <a:t>t ignores the importance of particular relationships (family/friendship), and ignores the special duty we may have to ourselves.  It asks us to consider the effects on happiness of all </a:t>
            </a:r>
          </a:p>
          <a:p>
            <a:r>
              <a:rPr lang="en-GB" sz="1050" dirty="0">
                <a:latin typeface="Comic Sans MS" panose="030F0702030302020204" pitchFamily="66" charset="0"/>
              </a:rPr>
              <a:t>those affected, not prioritising anyone during the calculating process:</a:t>
            </a:r>
          </a:p>
          <a:p>
            <a:r>
              <a:rPr lang="en-GB" sz="1050" dirty="0">
                <a:latin typeface="Comic Sans MS" panose="030F0702030302020204" pitchFamily="66" charset="0"/>
              </a:rPr>
              <a:t>“every man to count for one, nobody for more than one” (Bentham).</a:t>
            </a:r>
          </a:p>
          <a:p>
            <a:r>
              <a:rPr lang="en-US" sz="1050" dirty="0">
                <a:latin typeface="Comic Sans MS" panose="030F0702030302020204" pitchFamily="66" charset="0"/>
              </a:rPr>
              <a:t>T</a:t>
            </a:r>
            <a:r>
              <a:rPr lang="en-GB" sz="1050" dirty="0">
                <a:latin typeface="Comic Sans MS" panose="030F0702030302020204" pitchFamily="66" charset="0"/>
              </a:rPr>
              <a:t>he very possibility of “friendship”, requires that the friends prioritise each other over others.</a:t>
            </a:r>
          </a:p>
        </p:txBody>
      </p:sp>
    </p:spTree>
    <p:extLst>
      <p:ext uri="{BB962C8B-B14F-4D97-AF65-F5344CB8AC3E}">
        <p14:creationId xmlns:p14="http://schemas.microsoft.com/office/powerpoint/2010/main" val="1750683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967" y="74128"/>
            <a:ext cx="11903825" cy="39565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Bentham’s Utilitarianism</a:t>
            </a:r>
          </a:p>
        </p:txBody>
      </p:sp>
      <p:sp>
        <p:nvSpPr>
          <p:cNvPr id="18" name="Rectangle 17"/>
          <p:cNvSpPr/>
          <p:nvPr/>
        </p:nvSpPr>
        <p:spPr>
          <a:xfrm>
            <a:off x="65967" y="555136"/>
            <a:ext cx="11845101" cy="5747727"/>
          </a:xfrm>
          <a:prstGeom prst="rect">
            <a:avLst/>
          </a:prstGeom>
          <a:ln>
            <a:solidFill>
              <a:schemeClr val="accent1"/>
            </a:solidFill>
          </a:ln>
        </p:spPr>
        <p:txBody>
          <a:bodyPr wrap="square">
            <a:spAutoFit/>
          </a:bodyPr>
          <a:lstStyle/>
          <a:p>
            <a:r>
              <a:rPr lang="en-GB" sz="1050" b="1" dirty="0">
                <a:latin typeface="Comic Sans MS" panose="030F0702030302020204" pitchFamily="66" charset="0"/>
              </a:rPr>
              <a:t>Criticism 4: whether utilitarianism ignores both the moral integrity and the intentions of the individual.</a:t>
            </a:r>
          </a:p>
          <a:p>
            <a:endParaRPr lang="en-GB" sz="1050" dirty="0">
              <a:latin typeface="Comic Sans MS" panose="030F0702030302020204" pitchFamily="66" charset="0"/>
            </a:endParaRPr>
          </a:p>
          <a:p>
            <a:r>
              <a:rPr lang="en-GB" sz="1050" u="sng" dirty="0">
                <a:latin typeface="Comic Sans MS" panose="030F0702030302020204" pitchFamily="66" charset="0"/>
              </a:rPr>
              <a:t>Moral integrity</a:t>
            </a:r>
          </a:p>
          <a:p>
            <a:endParaRPr lang="en-GB" sz="1050" u="sng" dirty="0">
              <a:latin typeface="Comic Sans MS" panose="030F0702030302020204" pitchFamily="66" charset="0"/>
            </a:endParaRPr>
          </a:p>
          <a:p>
            <a:r>
              <a:rPr lang="en-GB" sz="1050" dirty="0">
                <a:latin typeface="Comic Sans MS" panose="030F0702030302020204" pitchFamily="66" charset="0"/>
              </a:rPr>
              <a:t>According to this criticism, </a:t>
            </a:r>
            <a:r>
              <a:rPr lang="en-GB" sz="1050" dirty="0" err="1">
                <a:latin typeface="Comic Sans MS" panose="030F0702030302020204" pitchFamily="66" charset="0"/>
              </a:rPr>
              <a:t>utilitarians</a:t>
            </a:r>
            <a:r>
              <a:rPr lang="en-GB" sz="1050" dirty="0">
                <a:latin typeface="Comic Sans MS" panose="030F0702030302020204" pitchFamily="66" charset="0"/>
              </a:rPr>
              <a:t> wrongly ignore the moral integrity of the agent: i.e. their (moral) character and their commitments, projects, convictions, beliefs - the kind of person they are. </a:t>
            </a:r>
          </a:p>
          <a:p>
            <a:endParaRPr lang="en-GB" sz="1050" dirty="0">
              <a:latin typeface="Comic Sans MS" panose="030F0702030302020204" pitchFamily="66" charset="0"/>
            </a:endParaRPr>
          </a:p>
          <a:p>
            <a:r>
              <a:rPr lang="en-GB" sz="1050" dirty="0">
                <a:latin typeface="Comic Sans MS" panose="030F0702030302020204" pitchFamily="66" charset="0"/>
              </a:rPr>
              <a:t>Williams develops the point with two examples/dilemmas:</a:t>
            </a:r>
          </a:p>
          <a:p>
            <a:endParaRPr lang="en-GB" sz="1050" dirty="0">
              <a:latin typeface="Comic Sans MS" panose="030F0702030302020204" pitchFamily="66" charset="0"/>
            </a:endParaRPr>
          </a:p>
          <a:p>
            <a:r>
              <a:rPr lang="en-GB" sz="1050" dirty="0">
                <a:latin typeface="Comic Sans MS" panose="030F0702030302020204" pitchFamily="66" charset="0"/>
              </a:rPr>
              <a:t>1. George is a recent doctoral graduate in chemistry who is having difficulty finding work and is in poor health. He has a wife and young children. George is a committed pacifist, what Williams calls an “identity-conferring commitment” (</a:t>
            </a:r>
            <a:r>
              <a:rPr lang="en-GB" sz="1050" dirty="0" err="1">
                <a:latin typeface="Comic Sans MS" panose="030F0702030302020204" pitchFamily="66" charset="0"/>
              </a:rPr>
              <a:t>ie</a:t>
            </a:r>
            <a:r>
              <a:rPr lang="en-GB" sz="1050" dirty="0">
                <a:latin typeface="Comic Sans MS" panose="030F0702030302020204" pitchFamily="66" charset="0"/>
              </a:rPr>
              <a:t> one that is part of who he is). George gets a chance to take a well-paid job related to biological and chemical warfare. If George says no, it is likely that the job will go to another chemist, one who is not a pacifist and will work harder than George would have. Should George take the job or not?</a:t>
            </a:r>
          </a:p>
          <a:p>
            <a:r>
              <a:rPr lang="en-GB" sz="1050" dirty="0">
                <a:latin typeface="Comic Sans MS" panose="030F0702030302020204" pitchFamily="66" charset="0"/>
              </a:rPr>
              <a:t>2. A group of twenty innocent South American Indians have been chosen at random by the Captain to be killed as a warning to those that might also protest against the government. Jim, an explorer, who has happened upon this village, is told that if he kills one of them (a “guest’s privilege”) then the other nineteen will be spared. Otherwise all twenty will be killed. Should Jim kill the one Indian?</a:t>
            </a:r>
          </a:p>
          <a:p>
            <a:endParaRPr lang="en-GB" sz="1050" dirty="0">
              <a:latin typeface="Comic Sans MS" panose="030F0702030302020204" pitchFamily="66" charset="0"/>
            </a:endParaRPr>
          </a:p>
          <a:p>
            <a:r>
              <a:rPr lang="en-GB" sz="1050" dirty="0">
                <a:latin typeface="Comic Sans MS" panose="030F0702030302020204" pitchFamily="66" charset="0"/>
              </a:rPr>
              <a:t>If hedonistic utilitarianism is true:</a:t>
            </a:r>
          </a:p>
          <a:p>
            <a:r>
              <a:rPr lang="en-GB" sz="1050" dirty="0">
                <a:latin typeface="Comic Sans MS" panose="030F0702030302020204" pitchFamily="66" charset="0"/>
              </a:rPr>
              <a:t>The right (and, it would appear, obviously right) thing to do is for George to take the job and for Jim to kill the Indian.  Moreover, the way in which this decision is reached does not give any special consideration to pertinent facts about the decision-maker/the person who must take the action.</a:t>
            </a:r>
          </a:p>
          <a:p>
            <a:r>
              <a:rPr lang="en-GB" sz="1050" dirty="0">
                <a:latin typeface="Comic Sans MS" panose="030F0702030302020204" pitchFamily="66" charset="0"/>
              </a:rPr>
              <a:t>The utilitarianism decision-making procedure, however, demands that George and Jim act without integrity, abandoning or ignoring their identity as decision-makers and perhaps even their identity conferring commitments. They must act in such a way that their act has nothing at all to do with who they really are at the most fundamental level. </a:t>
            </a:r>
          </a:p>
          <a:p>
            <a:endParaRPr lang="en-GB" sz="1050" dirty="0">
              <a:latin typeface="Comic Sans MS" panose="030F0702030302020204" pitchFamily="66" charset="0"/>
            </a:endParaRPr>
          </a:p>
          <a:p>
            <a:r>
              <a:rPr lang="en-GB" sz="1050" dirty="0">
                <a:latin typeface="Comic Sans MS" panose="030F0702030302020204" pitchFamily="66" charset="0"/>
              </a:rPr>
              <a:t>Bernard Williams argued that Utilitarianism requires us to do things that go against our intuitions and challenge our personal integrity.  For example, tells the story of ‘Jim and the Indians’:</a:t>
            </a:r>
          </a:p>
          <a:p>
            <a:endParaRPr lang="en-GB" sz="1050" dirty="0">
              <a:latin typeface="Comic Sans MS" panose="030F0702030302020204" pitchFamily="66" charset="0"/>
            </a:endParaRPr>
          </a:p>
          <a:p>
            <a:r>
              <a:rPr lang="en-GB" sz="1050" dirty="0">
                <a:latin typeface="Comic Sans MS" panose="030F0702030302020204" pitchFamily="66" charset="0"/>
              </a:rPr>
              <a:t>Jim is working in South America and comes across a Warlord who has captured 20 people from a local tribe He tells Jim if he personally kills one of them he will release all the others as a sign of goodwill. If he doesn’t the Warlord will kill all of them.</a:t>
            </a:r>
          </a:p>
          <a:p>
            <a:endParaRPr lang="en-GB" sz="1050" dirty="0">
              <a:latin typeface="Comic Sans MS" panose="030F0702030302020204" pitchFamily="66" charset="0"/>
            </a:endParaRPr>
          </a:p>
          <a:p>
            <a:r>
              <a:rPr lang="en-GB" sz="1050" dirty="0">
                <a:latin typeface="Comic Sans MS" panose="030F0702030302020204" pitchFamily="66" charset="0"/>
              </a:rPr>
              <a:t>If Jim did kill a person, then his sense of self, sense of purpose may be destroyed.  In this way, utilitarianism can undermine our personal integrity.</a:t>
            </a:r>
          </a:p>
          <a:p>
            <a:endParaRPr lang="en-GB" sz="1050" dirty="0">
              <a:latin typeface="Comic Sans MS" panose="030F0702030302020204" pitchFamily="66" charset="0"/>
            </a:endParaRPr>
          </a:p>
          <a:p>
            <a:r>
              <a:rPr lang="en-GB" sz="1050" u="sng" dirty="0">
                <a:latin typeface="Comic Sans MS" panose="030F0702030302020204" pitchFamily="66" charset="0"/>
              </a:rPr>
              <a:t>Intentions of the individual</a:t>
            </a:r>
            <a:endParaRPr lang="en-GB" sz="1050" dirty="0">
              <a:latin typeface="Comic Sans MS" panose="030F0702030302020204" pitchFamily="66" charset="0"/>
            </a:endParaRPr>
          </a:p>
          <a:p>
            <a:endParaRPr lang="en-GB" sz="1050" u="sng" dirty="0">
              <a:latin typeface="Comic Sans MS" panose="030F0702030302020204" pitchFamily="66" charset="0"/>
            </a:endParaRPr>
          </a:p>
          <a:p>
            <a:r>
              <a:rPr lang="en-GB" sz="1050" dirty="0">
                <a:latin typeface="Comic Sans MS" panose="030F0702030302020204" pitchFamily="66" charset="0"/>
              </a:rPr>
              <a:t>Utilitarianism focuses on consequences and does not consider motives.  Two individuals could perform the same action (e.g. caring for an elderly family member), one could do it out of genuine compassion, another could do it to be left money in their will.  The pleasure they bring could be identical, so for a utilitarian both acts are equally good.  However, this is counter-intuitive.  It seems more appropriate to consider the motive as an aspect of the moral worth of the action.</a:t>
            </a:r>
          </a:p>
        </p:txBody>
      </p:sp>
    </p:spTree>
    <p:extLst>
      <p:ext uri="{BB962C8B-B14F-4D97-AF65-F5344CB8AC3E}">
        <p14:creationId xmlns:p14="http://schemas.microsoft.com/office/powerpoint/2010/main" val="1202758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967" y="74128"/>
            <a:ext cx="11903825" cy="39565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Bentham’s Utilitarianism</a:t>
            </a:r>
          </a:p>
        </p:txBody>
      </p:sp>
      <p:sp>
        <p:nvSpPr>
          <p:cNvPr id="7" name="Rectangle 6">
            <a:extLst>
              <a:ext uri="{FF2B5EF4-FFF2-40B4-BE49-F238E27FC236}">
                <a16:creationId xmlns:a16="http://schemas.microsoft.com/office/drawing/2014/main" id="{E9F5DBED-B813-4AD1-97DB-E9DC5103166C}"/>
              </a:ext>
            </a:extLst>
          </p:cNvPr>
          <p:cNvSpPr/>
          <p:nvPr/>
        </p:nvSpPr>
        <p:spPr>
          <a:xfrm>
            <a:off x="65967" y="587061"/>
            <a:ext cx="11845101" cy="1446550"/>
          </a:xfrm>
          <a:prstGeom prst="rect">
            <a:avLst/>
          </a:prstGeom>
          <a:ln>
            <a:solidFill>
              <a:schemeClr val="accent1"/>
            </a:solidFill>
          </a:ln>
        </p:spPr>
        <p:txBody>
          <a:bodyPr wrap="square">
            <a:spAutoFit/>
          </a:bodyPr>
          <a:lstStyle/>
          <a:p>
            <a:r>
              <a:rPr lang="en-GB" sz="1100" b="1" dirty="0">
                <a:latin typeface="Comic Sans MS" panose="030F0702030302020204" pitchFamily="66" charset="0"/>
              </a:rPr>
              <a:t>Criticism 5: Problems with calculation</a:t>
            </a:r>
          </a:p>
          <a:p>
            <a:endParaRPr lang="en-GB" sz="1100" dirty="0">
              <a:latin typeface="Comic Sans MS" panose="030F0702030302020204" pitchFamily="66" charset="0"/>
            </a:endParaRPr>
          </a:p>
          <a:p>
            <a:r>
              <a:rPr lang="en-GB" sz="1100" dirty="0">
                <a:latin typeface="Comic Sans MS" panose="030F0702030302020204" pitchFamily="66" charset="0"/>
              </a:rPr>
              <a:t>There are a number of problems with calculating the greatest happiness for the greatest number:</a:t>
            </a:r>
          </a:p>
          <a:p>
            <a:pPr marL="171450" indent="-171450">
              <a:buFont typeface="Arial" panose="020B0604020202020204" pitchFamily="34" charset="0"/>
              <a:buChar char="•"/>
            </a:pPr>
            <a:r>
              <a:rPr lang="en-GB" altLang="en-US" sz="1100" dirty="0">
                <a:latin typeface="Comic Sans MS" panose="030F0702030302020204" pitchFamily="66" charset="0"/>
              </a:rPr>
              <a:t>Should we aim for average happiness or total happiness? e.g. is it better to have a large population who are less happy or a smaller population who are happier per person?</a:t>
            </a:r>
          </a:p>
          <a:p>
            <a:pPr marL="171450" indent="-171450">
              <a:buFont typeface="Arial" panose="020B0604020202020204" pitchFamily="34" charset="0"/>
              <a:buChar char="•"/>
            </a:pPr>
            <a:r>
              <a:rPr lang="en-GB" altLang="en-US" sz="1100" dirty="0">
                <a:latin typeface="Comic Sans MS" panose="030F0702030302020204" pitchFamily="66" charset="0"/>
              </a:rPr>
              <a:t>Distribution of happiness e.g. </a:t>
            </a:r>
            <a:r>
              <a:rPr lang="en-GB" sz="1100" dirty="0">
                <a:latin typeface="Comic Sans MS" panose="030F0702030302020204" pitchFamily="66" charset="0"/>
              </a:rPr>
              <a:t>Is it better to make one person 50 points happier or 5 people 10 points happier?</a:t>
            </a:r>
          </a:p>
          <a:p>
            <a:pPr marL="171450" indent="-171450">
              <a:buFont typeface="Arial" panose="020B0604020202020204" pitchFamily="34" charset="0"/>
              <a:buChar char="•"/>
            </a:pPr>
            <a:r>
              <a:rPr lang="en-GB" altLang="en-US" sz="1100" dirty="0">
                <a:latin typeface="Comic Sans MS" panose="030F0702030302020204" pitchFamily="66" charset="0"/>
              </a:rPr>
              <a:t>Do consequences end? </a:t>
            </a:r>
            <a:r>
              <a:rPr lang="en-GB" sz="1100" dirty="0">
                <a:latin typeface="Comic Sans MS" panose="030F0702030302020204" pitchFamily="66" charset="0"/>
              </a:rPr>
              <a:t>If you save a drowning boy who later becomes a dictator, is the action good? If we think about consequences, our judgement about our actions constantly needs to be revised.</a:t>
            </a:r>
          </a:p>
          <a:p>
            <a:pPr marL="171450" indent="-171450">
              <a:buFont typeface="Arial" panose="020B0604020202020204" pitchFamily="34" charset="0"/>
              <a:buChar char="•"/>
            </a:pPr>
            <a:r>
              <a:rPr lang="en-GB" sz="1100" dirty="0">
                <a:latin typeface="Comic Sans MS" panose="030F0702030302020204" pitchFamily="66" charset="0"/>
              </a:rPr>
              <a:t>Should we consider the happiness of animals? (Singer thought we should.  See over the page for his argument.</a:t>
            </a:r>
          </a:p>
        </p:txBody>
      </p:sp>
    </p:spTree>
    <p:extLst>
      <p:ext uri="{BB962C8B-B14F-4D97-AF65-F5344CB8AC3E}">
        <p14:creationId xmlns:p14="http://schemas.microsoft.com/office/powerpoint/2010/main" val="4219838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1060</TotalTime>
  <Words>1821</Words>
  <Application>Microsoft Office PowerPoint</Application>
  <PresentationFormat>Widescreen</PresentationFormat>
  <Paragraphs>108</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Chewy</vt:lpstr>
      <vt:lpstr>Comic Sans MS</vt:lpstr>
      <vt:lpstr>Office Theme</vt:lpstr>
      <vt:lpstr>PowerPoint Presentation</vt:lpstr>
      <vt:lpstr>PowerPoint Presentation</vt:lpstr>
      <vt:lpstr>PowerPoint Presentation</vt:lpstr>
      <vt:lpstr>PowerPoint Presentation</vt:lpstr>
    </vt:vector>
  </TitlesOfParts>
  <Company>Meadowhead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Kocinski</dc:creator>
  <cp:lastModifiedBy>Mark Lawrenson</cp:lastModifiedBy>
  <cp:revision>88</cp:revision>
  <cp:lastPrinted>2023-01-26T10:17:42Z</cp:lastPrinted>
  <dcterms:created xsi:type="dcterms:W3CDTF">2019-06-12T08:21:52Z</dcterms:created>
  <dcterms:modified xsi:type="dcterms:W3CDTF">2023-01-26T10:21:32Z</dcterms:modified>
</cp:coreProperties>
</file>