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8"/>
  </p:notesMasterIdLst>
  <p:sldIdLst>
    <p:sldId id="256" r:id="rId2"/>
    <p:sldId id="262" r:id="rId3"/>
    <p:sldId id="257" r:id="rId4"/>
    <p:sldId id="258" r:id="rId5"/>
    <p:sldId id="259" r:id="rId6"/>
    <p:sldId id="260" r:id="rId7"/>
  </p:sldIdLst>
  <p:sldSz cx="9144000" cy="5143500" type="screen16x9"/>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E69468C-AA41-4217-9E75-87B00B2B641A}">
  <a:tblStyle styleId="{1E69468C-AA41-4217-9E75-87B00B2B641A}"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dk1"/>
              </a:solidFill>
              <a:prstDash val="solid"/>
              <a:round/>
              <a:headEnd type="none" w="sm" len="sm"/>
              <a:tailEnd type="none" w="sm" len="sm"/>
            </a:ln>
          </a:top>
        </a:tcBdr>
        <a:fill>
          <a:solidFill>
            <a:srgbClr val="E6E6E6"/>
          </a:solidFill>
        </a:fill>
      </a:tcStyle>
    </a:lastRow>
    <a:seCell>
      <a:tcTxStyle/>
      <a:tcStyle>
        <a:tcBdr/>
      </a:tcStyle>
    </a:seCell>
    <a:swCell>
      <a:tcTxStyle/>
      <a:tcStyle>
        <a:tcBdr/>
      </a:tcStyle>
    </a:swCell>
    <a:firstRow>
      <a:tcTxStyle b="on" i="off"/>
      <a:tcStyle>
        <a:tcBdr/>
        <a:fill>
          <a:solidFill>
            <a:srgbClr val="E6E6E6"/>
          </a:solidFill>
        </a:fill>
      </a:tcStyle>
    </a:firstRow>
    <a:neCell>
      <a:tcTxStyle/>
      <a:tcStyle>
        <a:tcBdr/>
      </a:tcStyle>
    </a:neCell>
    <a:nwCell>
      <a:tcTxStyle/>
      <a:tcStyle>
        <a:tcBdr/>
      </a:tcStyle>
    </a:nwCell>
  </a:tblStyle>
  <a:tblStyle styleId="{CC317789-4766-48FF-B99F-AF0269931D93}"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rgbClr val="FFFFFF"/>
      </a:tcTxStyle>
      <a:tcStyle>
        <a:tcBdr/>
        <a:fill>
          <a:solidFill>
            <a:srgbClr val="5B9BD5"/>
          </a:solidFill>
        </a:fill>
      </a:tcStyle>
    </a:lastCol>
    <a:firstCol>
      <a:tcTxStyle b="on" i="off">
        <a:font>
          <a:latin typeface="Calibri"/>
          <a:ea typeface="Calibri"/>
          <a:cs typeface="Calibri"/>
        </a:font>
        <a:srgbClr val="FFFFFF"/>
      </a:tcTxStyle>
      <a:tcStyle>
        <a:tcBdr/>
        <a:fill>
          <a:solidFill>
            <a:srgbClr val="5B9BD5"/>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B9BD5"/>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B9BD5"/>
          </a:solidFill>
        </a:fill>
      </a:tcStyle>
    </a:firstRow>
    <a:neCell>
      <a:tcTxStyle/>
      <a:tcStyle>
        <a:tcBdr/>
      </a:tcStyle>
    </a:neCell>
    <a:nwCell>
      <a:tcTxStyle/>
      <a:tcStyle>
        <a:tcBdr/>
      </a:tcStyle>
    </a:nwCell>
  </a:tblStyle>
  <a:tblStyle styleId="{C169912F-0EB1-4DA2-AC30-5A9D26F8DA00}"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p: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3771" y="5118695"/>
            <a:ext cx="5390290" cy="484930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222250" y="808038"/>
            <a:ext cx="7183438" cy="404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990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833955325_0_0:notes"/>
          <p:cNvSpPr txBox="1">
            <a:spLocks noGrp="1"/>
          </p:cNvSpPr>
          <p:nvPr>
            <p:ph type="body" idx="1"/>
          </p:nvPr>
        </p:nvSpPr>
        <p:spPr>
          <a:xfrm>
            <a:off x="679750" y="4715131"/>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g9833955325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833955325_0_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833955325_0_8: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600"/>
              </a:spcBef>
              <a:spcAft>
                <a:spcPts val="0"/>
              </a:spcAft>
              <a:buClr>
                <a:schemeClr val="dk1"/>
              </a:buClr>
              <a:buSzPts val="1400"/>
              <a:buChar char="○"/>
              <a:defRPr/>
            </a:lvl2pPr>
            <a:lvl3pPr marL="1371600" lvl="2" indent="-317500" algn="l" rtl="0">
              <a:lnSpc>
                <a:spcPct val="90000"/>
              </a:lnSpc>
              <a:spcBef>
                <a:spcPts val="1600"/>
              </a:spcBef>
              <a:spcAft>
                <a:spcPts val="0"/>
              </a:spcAft>
              <a:buClr>
                <a:schemeClr val="dk1"/>
              </a:buClr>
              <a:buSzPts val="1400"/>
              <a:buChar char="■"/>
              <a:defRPr/>
            </a:lvl3pPr>
            <a:lvl4pPr marL="1828800" lvl="3" indent="-317500" algn="l" rtl="0">
              <a:lnSpc>
                <a:spcPct val="90000"/>
              </a:lnSpc>
              <a:spcBef>
                <a:spcPts val="1600"/>
              </a:spcBef>
              <a:spcAft>
                <a:spcPts val="0"/>
              </a:spcAft>
              <a:buClr>
                <a:schemeClr val="dk1"/>
              </a:buClr>
              <a:buSzPts val="1400"/>
              <a:buChar char="●"/>
              <a:defRPr/>
            </a:lvl4pPr>
            <a:lvl5pPr marL="2286000" lvl="4" indent="-317500" algn="l" rtl="0">
              <a:lnSpc>
                <a:spcPct val="90000"/>
              </a:lnSpc>
              <a:spcBef>
                <a:spcPts val="1600"/>
              </a:spcBef>
              <a:spcAft>
                <a:spcPts val="0"/>
              </a:spcAft>
              <a:buClr>
                <a:schemeClr val="dk1"/>
              </a:buClr>
              <a:buSzPts val="1400"/>
              <a:buChar char="○"/>
              <a:defRPr/>
            </a:lvl5pPr>
            <a:lvl6pPr marL="2743200" lvl="5" indent="-317500" algn="l" rtl="0">
              <a:lnSpc>
                <a:spcPct val="90000"/>
              </a:lnSpc>
              <a:spcBef>
                <a:spcPts val="1600"/>
              </a:spcBef>
              <a:spcAft>
                <a:spcPts val="0"/>
              </a:spcAft>
              <a:buClr>
                <a:schemeClr val="dk1"/>
              </a:buClr>
              <a:buSzPts val="1400"/>
              <a:buChar char="■"/>
              <a:defRPr/>
            </a:lvl6pPr>
            <a:lvl7pPr marL="3200400" lvl="6" indent="-317500" algn="l" rtl="0">
              <a:lnSpc>
                <a:spcPct val="90000"/>
              </a:lnSpc>
              <a:spcBef>
                <a:spcPts val="1600"/>
              </a:spcBef>
              <a:spcAft>
                <a:spcPts val="0"/>
              </a:spcAft>
              <a:buClr>
                <a:schemeClr val="dk1"/>
              </a:buClr>
              <a:buSzPts val="1400"/>
              <a:buChar char="●"/>
              <a:defRPr/>
            </a:lvl7pPr>
            <a:lvl8pPr marL="3657600" lvl="7" indent="-317500" algn="l" rtl="0">
              <a:lnSpc>
                <a:spcPct val="90000"/>
              </a:lnSpc>
              <a:spcBef>
                <a:spcPts val="1600"/>
              </a:spcBef>
              <a:spcAft>
                <a:spcPts val="0"/>
              </a:spcAft>
              <a:buClr>
                <a:schemeClr val="dk1"/>
              </a:buClr>
              <a:buSzPts val="1400"/>
              <a:buChar char="○"/>
              <a:defRPr/>
            </a:lvl8pPr>
            <a:lvl9pPr marL="4114800" lvl="8" indent="-317500" algn="l" rtl="0">
              <a:lnSpc>
                <a:spcPct val="90000"/>
              </a:lnSpc>
              <a:spcBef>
                <a:spcPts val="1600"/>
              </a:spcBef>
              <a:spcAft>
                <a:spcPts val="1600"/>
              </a:spcAft>
              <a:buClr>
                <a:schemeClr val="dk1"/>
              </a:buClr>
              <a:buSzPts val="1400"/>
              <a:buChar char="■"/>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BTEC ext. Certificate</a:t>
            </a:r>
            <a:endParaRPr/>
          </a:p>
          <a:p>
            <a:pPr marL="0" lvl="0" indent="0" algn="ctr" rtl="0">
              <a:spcBef>
                <a:spcPts val="0"/>
              </a:spcBef>
              <a:spcAft>
                <a:spcPts val="0"/>
              </a:spcAft>
              <a:buNone/>
            </a:pPr>
            <a:r>
              <a:rPr lang="en-GB"/>
              <a:t>Level 3</a:t>
            </a:r>
            <a:endParaRPr/>
          </a:p>
        </p:txBody>
      </p:sp>
      <p:sp>
        <p:nvSpPr>
          <p:cNvPr id="61" name="Google Shape;61;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dirty="0"/>
              <a:t>Knowledge Organisers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ctrTitle"/>
          </p:nvPr>
        </p:nvSpPr>
        <p:spPr>
          <a:xfrm>
            <a:off x="8564" y="26214"/>
            <a:ext cx="6584741" cy="253870"/>
          </a:xfrm>
          <a:prstGeom prst="rect">
            <a:avLst/>
          </a:prstGeom>
          <a:noFill/>
          <a:ln>
            <a:noFill/>
          </a:ln>
        </p:spPr>
        <p:txBody>
          <a:bodyPr spcFirstLastPara="1" wrap="square" lIns="68569" tIns="34275" rIns="68569" bIns="34275" anchor="b" anchorCtr="0">
            <a:noAutofit/>
          </a:bodyPr>
          <a:lstStyle/>
          <a:p>
            <a:pPr algn="l">
              <a:lnSpc>
                <a:spcPct val="90000"/>
              </a:lnSpc>
              <a:buSzPts val="2400"/>
            </a:pPr>
            <a:r>
              <a:rPr lang="en-GB" sz="1400" b="1" dirty="0"/>
              <a:t>Unit 5 Assignment 1 Knowledge Organiser Learning Aim A</a:t>
            </a:r>
            <a:endParaRPr sz="1400" b="1" dirty="0"/>
          </a:p>
        </p:txBody>
      </p:sp>
      <p:sp>
        <p:nvSpPr>
          <p:cNvPr id="91" name="Google Shape;91;p2"/>
          <p:cNvSpPr/>
          <p:nvPr/>
        </p:nvSpPr>
        <p:spPr>
          <a:xfrm>
            <a:off x="1423308" y="1341927"/>
            <a:ext cx="4028515" cy="692467"/>
          </a:xfrm>
          <a:prstGeom prst="rect">
            <a:avLst/>
          </a:prstGeom>
          <a:noFill/>
          <a:ln>
            <a:noFill/>
          </a:ln>
        </p:spPr>
        <p:txBody>
          <a:bodyPr spcFirstLastPara="1" wrap="square" lIns="68569" tIns="34275" rIns="68569" bIns="34275" anchor="ctr" anchorCtr="0">
            <a:spAutoFit/>
          </a:bodyPr>
          <a:lstStyle/>
          <a:p>
            <a:pPr>
              <a:buClr>
                <a:schemeClr val="dk1"/>
              </a:buClr>
              <a:buSzPts val="1800"/>
            </a:pPr>
            <a:br>
              <a:rPr lang="en-GB" sz="1350">
                <a:solidFill>
                  <a:schemeClr val="dk1"/>
                </a:solidFill>
              </a:rPr>
            </a:br>
            <a:endParaRPr sz="1350">
              <a:solidFill>
                <a:schemeClr val="dk1"/>
              </a:solidFill>
            </a:endParaRPr>
          </a:p>
          <a:p>
            <a:pPr>
              <a:buClr>
                <a:schemeClr val="dk1"/>
              </a:buClr>
              <a:buSzPts val="1800"/>
            </a:pPr>
            <a:endParaRPr sz="1350">
              <a:solidFill>
                <a:schemeClr val="dk1"/>
              </a:solidFill>
            </a:endParaRPr>
          </a:p>
        </p:txBody>
      </p:sp>
      <p:graphicFrame>
        <p:nvGraphicFramePr>
          <p:cNvPr id="92" name="Google Shape;92;p2"/>
          <p:cNvGraphicFramePr/>
          <p:nvPr>
            <p:extLst>
              <p:ext uri="{D42A27DB-BD31-4B8C-83A1-F6EECF244321}">
                <p14:modId xmlns:p14="http://schemas.microsoft.com/office/powerpoint/2010/main" val="3077302409"/>
              </p:ext>
            </p:extLst>
          </p:nvPr>
        </p:nvGraphicFramePr>
        <p:xfrm>
          <a:off x="0" y="362154"/>
          <a:ext cx="6593306" cy="4781346"/>
        </p:xfrm>
        <a:graphic>
          <a:graphicData uri="http://schemas.openxmlformats.org/drawingml/2006/table">
            <a:tbl>
              <a:tblPr>
                <a:noFill/>
              </a:tblPr>
              <a:tblGrid>
                <a:gridCol w="295444">
                  <a:extLst>
                    <a:ext uri="{9D8B030D-6E8A-4147-A177-3AD203B41FA5}">
                      <a16:colId xmlns:a16="http://schemas.microsoft.com/office/drawing/2014/main" val="20000"/>
                    </a:ext>
                  </a:extLst>
                </a:gridCol>
                <a:gridCol w="803606">
                  <a:extLst>
                    <a:ext uri="{9D8B030D-6E8A-4147-A177-3AD203B41FA5}">
                      <a16:colId xmlns:a16="http://schemas.microsoft.com/office/drawing/2014/main" val="20001"/>
                    </a:ext>
                  </a:extLst>
                </a:gridCol>
                <a:gridCol w="5494256">
                  <a:extLst>
                    <a:ext uri="{9D8B030D-6E8A-4147-A177-3AD203B41FA5}">
                      <a16:colId xmlns:a16="http://schemas.microsoft.com/office/drawing/2014/main" val="20002"/>
                    </a:ext>
                  </a:extLst>
                </a:gridCol>
              </a:tblGrid>
              <a:tr h="1443923">
                <a:tc>
                  <a:txBody>
                    <a:bodyPr/>
                    <a:lstStyle/>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A1</a:t>
                      </a:r>
                      <a:endParaRPr sz="1100" b="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Promoting equality, diversity and preventing discrimination.</a:t>
                      </a:r>
                      <a:endParaRPr sz="110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GB" sz="1000" b="1" u="none" strike="noStrike" cap="none" dirty="0"/>
                        <a:t>Equality</a:t>
                      </a:r>
                      <a:r>
                        <a:rPr lang="en-GB" sz="1000" u="none" strike="noStrike" cap="none" dirty="0"/>
                        <a:t> – Everyone having equal access to services they need</a:t>
                      </a:r>
                      <a:endParaRPr sz="1100" dirty="0"/>
                    </a:p>
                    <a:p>
                      <a:pPr marL="0" marR="0" lvl="0" indent="0" algn="l" rtl="0">
                        <a:spcBef>
                          <a:spcPts val="0"/>
                        </a:spcBef>
                        <a:spcAft>
                          <a:spcPts val="0"/>
                        </a:spcAft>
                        <a:buNone/>
                      </a:pPr>
                      <a:r>
                        <a:rPr lang="en-GB" sz="1000" b="1" u="none" strike="noStrike" cap="none" dirty="0"/>
                        <a:t>Diversity</a:t>
                      </a:r>
                      <a:r>
                        <a:rPr lang="en-GB" sz="1000" u="none" strike="noStrike" cap="none" dirty="0"/>
                        <a:t> – variety of cultural differences</a:t>
                      </a:r>
                      <a:endParaRPr sz="1000" u="none" strike="noStrike" cap="none" dirty="0"/>
                    </a:p>
                    <a:p>
                      <a:pPr marL="0" marR="0" lvl="0" indent="0" algn="l" rtl="0">
                        <a:spcBef>
                          <a:spcPts val="0"/>
                        </a:spcBef>
                        <a:spcAft>
                          <a:spcPts val="0"/>
                        </a:spcAft>
                        <a:buNone/>
                      </a:pPr>
                      <a:r>
                        <a:rPr lang="en-GB" sz="1000" b="1" u="none" strike="noStrike" cap="none" dirty="0"/>
                        <a:t>Discrimination</a:t>
                      </a:r>
                      <a:r>
                        <a:rPr lang="en-GB" sz="1000" u="none" strike="noStrike" cap="none" dirty="0"/>
                        <a:t> – prejudice against a group, unfair, direct, </a:t>
                      </a:r>
                      <a:r>
                        <a:rPr lang="en-GB" sz="1000" b="1" u="none" strike="noStrike" cap="none" dirty="0"/>
                        <a:t>Positive Discrimination </a:t>
                      </a:r>
                      <a:r>
                        <a:rPr lang="en-GB" sz="1000" u="none" strike="noStrike" cap="none" dirty="0"/>
                        <a:t>– Someone is treated more favourably because they are different.</a:t>
                      </a:r>
                      <a:endParaRPr sz="1100" dirty="0"/>
                    </a:p>
                    <a:p>
                      <a:pPr marL="0" marR="0" lvl="0" indent="0" algn="l" rtl="0">
                        <a:spcBef>
                          <a:spcPts val="0"/>
                        </a:spcBef>
                        <a:spcAft>
                          <a:spcPts val="0"/>
                        </a:spcAft>
                        <a:buNone/>
                      </a:pPr>
                      <a:r>
                        <a:rPr lang="en-GB" sz="1000" b="1" u="none" strike="noStrike" cap="none" dirty="0"/>
                        <a:t>Advocacy services </a:t>
                      </a:r>
                      <a:r>
                        <a:rPr lang="en-GB" sz="1000" u="none" strike="noStrike" cap="none" dirty="0"/>
                        <a:t>- </a:t>
                      </a:r>
                      <a:r>
                        <a:rPr lang="en-GB" sz="1100" u="none" strike="noStrike" cap="none" dirty="0"/>
                        <a:t>someone, referred to as an advocate, can speak on behalf of someone else (who maybe can’t speak for them self due to illness, disability or lack of confidence).</a:t>
                      </a:r>
                      <a:endParaRPr sz="1100" dirty="0"/>
                    </a:p>
                    <a:p>
                      <a:pPr marL="0" marR="0" lvl="0" indent="0" algn="l" rtl="0">
                        <a:spcBef>
                          <a:spcPts val="0"/>
                        </a:spcBef>
                        <a:spcAft>
                          <a:spcPts val="0"/>
                        </a:spcAft>
                        <a:buNone/>
                      </a:pPr>
                      <a:r>
                        <a:rPr lang="en-GB" sz="1100" b="1" u="none" strike="noStrike" cap="none" dirty="0"/>
                        <a:t>Access</a:t>
                      </a:r>
                      <a:r>
                        <a:rPr lang="en-GB" sz="1100" u="none" strike="noStrike" cap="none" dirty="0"/>
                        <a:t> -  the environment can be adapted, for example by having wide corridors, ramps, disabled toilets, lifts, wide automatically opening doors, counters and signs at wheelchair level, no obstacles or clutter, hearing loops</a:t>
                      </a:r>
                      <a:endParaRPr sz="1000" u="none" strike="noStrike" cap="none" dirty="0"/>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129723">
                <a:tc>
                  <a:txBody>
                    <a:bodyPr/>
                    <a:lstStyle/>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A2</a:t>
                      </a:r>
                      <a:endParaRPr sz="1100" b="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Skills and personal attributes required for developing relationships</a:t>
                      </a:r>
                      <a:endParaRPr sz="1100" u="none" strike="noStrike" cap="none"/>
                    </a:p>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with individuals</a:t>
                      </a:r>
                      <a:endParaRPr sz="110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GB" sz="1100" b="1" u="none" strike="noStrike" cap="none"/>
                        <a:t>Skill</a:t>
                      </a:r>
                      <a:r>
                        <a:rPr lang="en-GB" sz="1100" u="none" strike="noStrike" cap="none"/>
                        <a:t> – the ability to do something well or to be expert in something. </a:t>
                      </a:r>
                      <a:endParaRPr sz="1100"/>
                    </a:p>
                    <a:p>
                      <a:pPr marL="0" marR="0" lvl="0" indent="0" algn="l" rtl="0">
                        <a:spcBef>
                          <a:spcPts val="0"/>
                        </a:spcBef>
                        <a:spcAft>
                          <a:spcPts val="0"/>
                        </a:spcAft>
                        <a:buNone/>
                      </a:pPr>
                      <a:r>
                        <a:rPr lang="en-GB" sz="1100" b="1" u="none" strike="noStrike" cap="none"/>
                        <a:t>Personal attributes </a:t>
                      </a:r>
                      <a:r>
                        <a:rPr lang="en-GB" sz="1100" u="none" strike="noStrike" cap="none"/>
                        <a:t>– the qualities or characteristics that make an individual who they are: ie their personality</a:t>
                      </a:r>
                      <a:endParaRPr sz="1100"/>
                    </a:p>
                    <a:p>
                      <a:pPr marL="0" marR="0" lvl="0" indent="0" algn="l" rtl="0">
                        <a:spcBef>
                          <a:spcPts val="0"/>
                        </a:spcBef>
                        <a:spcAft>
                          <a:spcPts val="0"/>
                        </a:spcAft>
                        <a:buNone/>
                      </a:pPr>
                      <a:r>
                        <a:rPr lang="en-GB" sz="1100" u="none" strike="noStrike" cap="none"/>
                        <a:t>6 Cs – </a:t>
                      </a:r>
                      <a:endParaRPr sz="1100"/>
                    </a:p>
                    <a:p>
                      <a:pPr marL="0" marR="0" lvl="0" indent="0" algn="l" rtl="0">
                        <a:spcBef>
                          <a:spcPts val="0"/>
                        </a:spcBef>
                        <a:spcAft>
                          <a:spcPts val="0"/>
                        </a:spcAft>
                        <a:buNone/>
                      </a:pPr>
                      <a:r>
                        <a:rPr lang="en-GB" sz="1100" b="1" u="none" strike="noStrike" cap="none"/>
                        <a:t>Care</a:t>
                      </a:r>
                      <a:r>
                        <a:rPr lang="en-GB" sz="1100" u="none" strike="noStrike" cap="none"/>
                        <a:t> Looking after and providing for the needs of a person. </a:t>
                      </a:r>
                      <a:endParaRPr sz="1100"/>
                    </a:p>
                    <a:p>
                      <a:pPr marL="0" marR="0" lvl="0" indent="0" algn="l" rtl="0">
                        <a:spcBef>
                          <a:spcPts val="0"/>
                        </a:spcBef>
                        <a:spcAft>
                          <a:spcPts val="0"/>
                        </a:spcAft>
                        <a:buNone/>
                      </a:pPr>
                      <a:r>
                        <a:rPr lang="en-GB" sz="1100" b="1" u="none" strike="noStrike" cap="none"/>
                        <a:t>Compassion</a:t>
                      </a:r>
                      <a:r>
                        <a:rPr lang="en-GB" sz="1100" u="none" strike="noStrike" cap="none"/>
                        <a:t> The awareness of the needs of others and the desire to help them. </a:t>
                      </a:r>
                      <a:endParaRPr sz="1100"/>
                    </a:p>
                    <a:p>
                      <a:pPr marL="0" marR="0" lvl="0" indent="0" algn="l" rtl="0">
                        <a:spcBef>
                          <a:spcPts val="0"/>
                        </a:spcBef>
                        <a:spcAft>
                          <a:spcPts val="0"/>
                        </a:spcAft>
                        <a:buNone/>
                      </a:pPr>
                      <a:r>
                        <a:rPr lang="en-GB" sz="1100" b="1" u="none" strike="noStrike" cap="none"/>
                        <a:t>Competence</a:t>
                      </a:r>
                      <a:r>
                        <a:rPr lang="en-GB" sz="1100" u="none" strike="noStrike" cap="none"/>
                        <a:t> The ability to understand a person’s needs, combined with the expertise and knowledge to deliver effective care to meet those needs. </a:t>
                      </a:r>
                      <a:endParaRPr sz="1100"/>
                    </a:p>
                    <a:p>
                      <a:pPr marL="0" marR="0" lvl="0" indent="0" algn="l" rtl="0">
                        <a:spcBef>
                          <a:spcPts val="0"/>
                        </a:spcBef>
                        <a:spcAft>
                          <a:spcPts val="0"/>
                        </a:spcAft>
                        <a:buNone/>
                      </a:pPr>
                      <a:r>
                        <a:rPr lang="en-GB" sz="1100" b="1" u="none" strike="noStrike" cap="none"/>
                        <a:t>Communication</a:t>
                      </a:r>
                      <a:r>
                        <a:rPr lang="en-GB" sz="1100" u="none" strike="noStrike" cap="none"/>
                        <a:t> The exchange of information between two or more people that helps to provide care and support. </a:t>
                      </a:r>
                      <a:endParaRPr sz="1100"/>
                    </a:p>
                    <a:p>
                      <a:pPr marL="0" marR="0" lvl="0" indent="0" algn="l" rtl="0">
                        <a:spcBef>
                          <a:spcPts val="0"/>
                        </a:spcBef>
                        <a:spcAft>
                          <a:spcPts val="0"/>
                        </a:spcAft>
                        <a:buNone/>
                      </a:pPr>
                      <a:r>
                        <a:rPr lang="en-GB" sz="1100" b="1" u="none" strike="noStrike" cap="none"/>
                        <a:t>Courage</a:t>
                      </a:r>
                      <a:r>
                        <a:rPr lang="en-GB" sz="1100" u="none" strike="noStrike" cap="none"/>
                        <a:t> The personal strength and vision to do the right thing for the people being cared for. </a:t>
                      </a:r>
                      <a:endParaRPr sz="1100"/>
                    </a:p>
                    <a:p>
                      <a:pPr marL="0" marR="0" lvl="0" indent="0" algn="l" rtl="0">
                        <a:spcBef>
                          <a:spcPts val="0"/>
                        </a:spcBef>
                        <a:spcAft>
                          <a:spcPts val="0"/>
                        </a:spcAft>
                        <a:buNone/>
                      </a:pPr>
                      <a:r>
                        <a:rPr lang="en-GB" sz="1100" b="1" u="none" strike="noStrike" cap="none"/>
                        <a:t>Commitment</a:t>
                      </a:r>
                      <a:r>
                        <a:rPr lang="en-GB" sz="1100" u="none" strike="noStrike" cap="none"/>
                        <a:t> The determination to improve care and meet the needs of people</a:t>
                      </a:r>
                      <a:endParaRPr sz="100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49563">
                <a:tc>
                  <a:txBody>
                    <a:bodyPr/>
                    <a:lstStyle/>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A3</a:t>
                      </a:r>
                      <a:endParaRPr sz="1100" b="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GB" sz="1100" b="0" i="0" u="none" strike="noStrike" cap="none">
                          <a:solidFill>
                            <a:srgbClr val="000000"/>
                          </a:solidFill>
                          <a:latin typeface="Corbel"/>
                          <a:ea typeface="Corbel"/>
                          <a:cs typeface="Corbel"/>
                          <a:sym typeface="Corbel"/>
                        </a:rPr>
                        <a:t>Empathy and establishing trust with individuals</a:t>
                      </a:r>
                      <a:endParaRPr sz="1100" u="none" strike="noStrike" cap="none"/>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GB" sz="1100" u="none" strike="noStrike" cap="none" dirty="0"/>
                        <a:t>Empathy is the ability to understand another person’s condition from their point of view, by placing yourself ‘in their shoes’ and imagining what they are feeling or thinking. You need to have an overview of the different methods of establishing positive relationships using an empathetic approach with individuals in your care.</a:t>
                      </a:r>
                      <a:endParaRPr sz="1000" u="none" strike="noStrike" cap="none" dirty="0"/>
                    </a:p>
                  </a:txBody>
                  <a:tcPr marL="37088" marR="37088" marT="24731" marB="24731">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93" name="Google Shape;93;p2"/>
          <p:cNvSpPr txBox="1"/>
          <p:nvPr/>
        </p:nvSpPr>
        <p:spPr>
          <a:xfrm>
            <a:off x="6712604" y="51800"/>
            <a:ext cx="2386293" cy="4108787"/>
          </a:xfrm>
          <a:prstGeom prst="rect">
            <a:avLst/>
          </a:prstGeom>
          <a:noFill/>
          <a:ln w="9525" cap="flat" cmpd="sng">
            <a:solidFill>
              <a:schemeClr val="dk1"/>
            </a:solidFill>
            <a:prstDash val="solid"/>
            <a:round/>
            <a:headEnd type="none" w="sm" len="sm"/>
            <a:tailEnd type="none" w="sm" len="sm"/>
          </a:ln>
        </p:spPr>
        <p:txBody>
          <a:bodyPr spcFirstLastPara="1" wrap="square" lIns="68569" tIns="34275" rIns="68569" bIns="34275" anchor="t" anchorCtr="0">
            <a:spAutoFit/>
          </a:bodyPr>
          <a:lstStyle/>
          <a:p>
            <a:r>
              <a:rPr lang="en-GB" sz="1050" b="1">
                <a:solidFill>
                  <a:schemeClr val="dk1"/>
                </a:solidFill>
                <a:latin typeface="Calibri"/>
                <a:ea typeface="Calibri"/>
                <a:cs typeface="Calibri"/>
                <a:sym typeface="Calibri"/>
              </a:rPr>
              <a:t>What are your values?</a:t>
            </a:r>
            <a:endParaRPr sz="1050"/>
          </a:p>
          <a:p>
            <a:r>
              <a:rPr lang="en-GB" sz="1050" b="1">
                <a:solidFill>
                  <a:schemeClr val="dk1"/>
                </a:solidFill>
                <a:latin typeface="Calibri"/>
                <a:ea typeface="Calibri"/>
                <a:cs typeface="Calibri"/>
                <a:sym typeface="Calibri"/>
              </a:rPr>
              <a:t>Assertiveness 	Legacy</a:t>
            </a:r>
            <a:endParaRPr sz="1050"/>
          </a:p>
          <a:p>
            <a:r>
              <a:rPr lang="en-GB" sz="1050" b="1">
                <a:solidFill>
                  <a:schemeClr val="dk1"/>
                </a:solidFill>
                <a:latin typeface="Calibri"/>
                <a:ea typeface="Calibri"/>
                <a:cs typeface="Calibri"/>
                <a:sym typeface="Calibri"/>
              </a:rPr>
              <a:t>Balance		Order</a:t>
            </a:r>
            <a:endParaRPr sz="1050"/>
          </a:p>
          <a:p>
            <a:r>
              <a:rPr lang="en-GB" sz="1050" b="1">
                <a:solidFill>
                  <a:schemeClr val="dk1"/>
                </a:solidFill>
                <a:latin typeface="Calibri"/>
                <a:ea typeface="Calibri"/>
                <a:cs typeface="Calibri"/>
                <a:sym typeface="Calibri"/>
              </a:rPr>
              <a:t>Courage		Positivity</a:t>
            </a:r>
            <a:endParaRPr sz="1050"/>
          </a:p>
          <a:p>
            <a:r>
              <a:rPr lang="en-GB" sz="1050" b="1">
                <a:solidFill>
                  <a:schemeClr val="dk1"/>
                </a:solidFill>
                <a:latin typeface="Calibri"/>
                <a:ea typeface="Calibri"/>
                <a:cs typeface="Calibri"/>
                <a:sym typeface="Calibri"/>
              </a:rPr>
              <a:t>Competency	Professionalism</a:t>
            </a:r>
            <a:endParaRPr sz="1050"/>
          </a:p>
          <a:p>
            <a:r>
              <a:rPr lang="en-GB" sz="1050" b="1">
                <a:solidFill>
                  <a:schemeClr val="dk1"/>
                </a:solidFill>
                <a:latin typeface="Calibri"/>
                <a:ea typeface="Calibri"/>
                <a:cs typeface="Calibri"/>
                <a:sym typeface="Calibri"/>
              </a:rPr>
              <a:t>Consistency		Quality</a:t>
            </a:r>
            <a:endParaRPr sz="1050"/>
          </a:p>
          <a:p>
            <a:r>
              <a:rPr lang="en-GB" sz="1050" b="1">
                <a:solidFill>
                  <a:schemeClr val="dk1"/>
                </a:solidFill>
                <a:latin typeface="Calibri"/>
                <a:ea typeface="Calibri"/>
                <a:cs typeface="Calibri"/>
                <a:sym typeface="Calibri"/>
              </a:rPr>
              <a:t>Curiosity		Security</a:t>
            </a:r>
            <a:endParaRPr sz="1050"/>
          </a:p>
          <a:p>
            <a:r>
              <a:rPr lang="en-GB" sz="1050" b="1">
                <a:solidFill>
                  <a:schemeClr val="dk1"/>
                </a:solidFill>
                <a:latin typeface="Calibri"/>
                <a:ea typeface="Calibri"/>
                <a:cs typeface="Calibri"/>
                <a:sym typeface="Calibri"/>
              </a:rPr>
              <a:t>Thankfulness	Self-control</a:t>
            </a:r>
            <a:endParaRPr sz="1050"/>
          </a:p>
          <a:p>
            <a:r>
              <a:rPr lang="en-GB" sz="1050" b="1">
                <a:solidFill>
                  <a:schemeClr val="dk1"/>
                </a:solidFill>
                <a:latin typeface="Calibri"/>
                <a:ea typeface="Calibri"/>
                <a:cs typeface="Calibri"/>
                <a:sym typeface="Calibri"/>
              </a:rPr>
              <a:t>Thoroughness	Service</a:t>
            </a:r>
            <a:endParaRPr sz="1050"/>
          </a:p>
          <a:p>
            <a:r>
              <a:rPr lang="en-GB" sz="1050" b="1">
                <a:solidFill>
                  <a:schemeClr val="dk1"/>
                </a:solidFill>
                <a:latin typeface="Calibri"/>
                <a:ea typeface="Calibri"/>
                <a:cs typeface="Calibri"/>
                <a:sym typeface="Calibri"/>
              </a:rPr>
              <a:t>Decisiveness	Spontaneity</a:t>
            </a:r>
            <a:endParaRPr sz="1050"/>
          </a:p>
          <a:p>
            <a:r>
              <a:rPr lang="en-GB" sz="1050" b="1">
                <a:solidFill>
                  <a:schemeClr val="dk1"/>
                </a:solidFill>
                <a:latin typeface="Calibri"/>
                <a:ea typeface="Calibri"/>
                <a:cs typeface="Calibri"/>
                <a:sym typeface="Calibri"/>
              </a:rPr>
              <a:t>Determination	Strength</a:t>
            </a:r>
            <a:endParaRPr sz="1050"/>
          </a:p>
          <a:p>
            <a:r>
              <a:rPr lang="en-GB" sz="1050" b="1">
                <a:solidFill>
                  <a:schemeClr val="dk1"/>
                </a:solidFill>
                <a:latin typeface="Calibri"/>
                <a:ea typeface="Calibri"/>
                <a:cs typeface="Calibri"/>
                <a:sym typeface="Calibri"/>
              </a:rPr>
              <a:t>Efficiency		Structure</a:t>
            </a:r>
            <a:endParaRPr sz="1050"/>
          </a:p>
          <a:p>
            <a:r>
              <a:rPr lang="en-GB" sz="1050" b="1">
                <a:solidFill>
                  <a:schemeClr val="dk1"/>
                </a:solidFill>
                <a:latin typeface="Calibri"/>
                <a:ea typeface="Calibri"/>
                <a:cs typeface="Calibri"/>
                <a:sym typeface="Calibri"/>
              </a:rPr>
              <a:t>Empathy		Success</a:t>
            </a:r>
            <a:endParaRPr sz="1050"/>
          </a:p>
          <a:p>
            <a:r>
              <a:rPr lang="en-GB" sz="1050" b="1">
                <a:solidFill>
                  <a:schemeClr val="dk1"/>
                </a:solidFill>
                <a:latin typeface="Calibri"/>
                <a:ea typeface="Calibri"/>
                <a:cs typeface="Calibri"/>
                <a:sym typeface="Calibri"/>
              </a:rPr>
              <a:t>Trustworthiness	Support</a:t>
            </a:r>
            <a:endParaRPr sz="1050"/>
          </a:p>
          <a:p>
            <a:r>
              <a:rPr lang="en-GB" sz="1050" b="1">
                <a:solidFill>
                  <a:schemeClr val="dk1"/>
                </a:solidFill>
                <a:latin typeface="Calibri"/>
                <a:ea typeface="Calibri"/>
                <a:cs typeface="Calibri"/>
                <a:sym typeface="Calibri"/>
              </a:rPr>
              <a:t>Understanding	Teamwork</a:t>
            </a:r>
            <a:endParaRPr sz="1050"/>
          </a:p>
          <a:p>
            <a:r>
              <a:rPr lang="en-GB" sz="1050" b="1">
                <a:solidFill>
                  <a:schemeClr val="dk1"/>
                </a:solidFill>
                <a:latin typeface="Calibri"/>
                <a:ea typeface="Calibri"/>
                <a:cs typeface="Calibri"/>
                <a:sym typeface="Calibri"/>
              </a:rPr>
              <a:t>Usefulness		Insightfulness</a:t>
            </a:r>
            <a:endParaRPr sz="1050"/>
          </a:p>
          <a:p>
            <a:r>
              <a:rPr lang="en-GB" sz="1050" b="1">
                <a:solidFill>
                  <a:schemeClr val="dk1"/>
                </a:solidFill>
                <a:latin typeface="Calibri"/>
                <a:ea typeface="Calibri"/>
                <a:cs typeface="Calibri"/>
                <a:sym typeface="Calibri"/>
              </a:rPr>
              <a:t>Justice		Leadership</a:t>
            </a:r>
            <a:endParaRPr sz="1050"/>
          </a:p>
          <a:p>
            <a:r>
              <a:rPr lang="en-GB" sz="1050" b="1">
                <a:solidFill>
                  <a:schemeClr val="dk1"/>
                </a:solidFill>
                <a:latin typeface="Calibri"/>
                <a:ea typeface="Calibri"/>
                <a:cs typeface="Calibri"/>
                <a:sym typeface="Calibri"/>
              </a:rPr>
              <a:t>Generosity		Growth</a:t>
            </a:r>
            <a:endParaRPr sz="1050"/>
          </a:p>
        </p:txBody>
      </p:sp>
      <p:sp>
        <p:nvSpPr>
          <p:cNvPr id="94" name="Google Shape;94;p2"/>
          <p:cNvSpPr txBox="1"/>
          <p:nvPr/>
        </p:nvSpPr>
        <p:spPr>
          <a:xfrm>
            <a:off x="6593306" y="3095124"/>
            <a:ext cx="2505591" cy="2008212"/>
          </a:xfrm>
          <a:prstGeom prst="rect">
            <a:avLst/>
          </a:prstGeom>
          <a:noFill/>
          <a:ln w="9525" cap="flat" cmpd="sng">
            <a:solidFill>
              <a:schemeClr val="dk1"/>
            </a:solidFill>
            <a:prstDash val="solid"/>
            <a:round/>
            <a:headEnd type="none" w="sm" len="sm"/>
            <a:tailEnd type="none" w="sm" len="sm"/>
          </a:ln>
        </p:spPr>
        <p:txBody>
          <a:bodyPr spcFirstLastPara="1" wrap="square" lIns="68569" tIns="34275" rIns="68569" bIns="34275" anchor="t" anchorCtr="0">
            <a:spAutoFit/>
          </a:bodyPr>
          <a:lstStyle/>
          <a:p>
            <a:r>
              <a:rPr lang="en-GB" sz="1050" b="1" u="sng">
                <a:solidFill>
                  <a:schemeClr val="dk1"/>
                </a:solidFill>
                <a:latin typeface="Calibri"/>
                <a:ea typeface="Calibri"/>
                <a:cs typeface="Calibri"/>
                <a:sym typeface="Calibri"/>
              </a:rPr>
              <a:t>Theorists and Philosophers</a:t>
            </a:r>
            <a:endParaRPr sz="1050"/>
          </a:p>
          <a:p>
            <a:r>
              <a:rPr lang="en-GB" sz="1050" b="1">
                <a:solidFill>
                  <a:schemeClr val="dk1"/>
                </a:solidFill>
                <a:latin typeface="Calibri"/>
                <a:ea typeface="Calibri"/>
                <a:cs typeface="Calibri"/>
                <a:sym typeface="Calibri"/>
              </a:rPr>
              <a:t>John Bowlby </a:t>
            </a:r>
            <a:r>
              <a:rPr lang="en-GB" sz="1050">
                <a:solidFill>
                  <a:schemeClr val="dk1"/>
                </a:solidFill>
                <a:latin typeface="Calibri"/>
                <a:ea typeface="Calibri"/>
                <a:cs typeface="Calibri"/>
                <a:sym typeface="Calibri"/>
              </a:rPr>
              <a:t>(1907-1990) German – Theory of Attachment</a:t>
            </a:r>
            <a:endParaRPr sz="1050"/>
          </a:p>
          <a:p>
            <a:r>
              <a:rPr lang="en-GB" sz="1050" b="1">
                <a:solidFill>
                  <a:schemeClr val="dk1"/>
                </a:solidFill>
                <a:latin typeface="Calibri"/>
                <a:ea typeface="Calibri"/>
                <a:cs typeface="Calibri"/>
                <a:sym typeface="Calibri"/>
              </a:rPr>
              <a:t>Johannes Vilkeit </a:t>
            </a:r>
            <a:r>
              <a:rPr lang="en-GB" sz="1050">
                <a:solidFill>
                  <a:schemeClr val="dk1"/>
                </a:solidFill>
                <a:latin typeface="Calibri"/>
                <a:ea typeface="Calibri"/>
                <a:cs typeface="Calibri"/>
                <a:sym typeface="Calibri"/>
              </a:rPr>
              <a:t>(1848-1930) German – Empathy theory</a:t>
            </a:r>
            <a:endParaRPr sz="1050"/>
          </a:p>
          <a:p>
            <a:r>
              <a:rPr lang="en-GB" sz="1050" b="1">
                <a:solidFill>
                  <a:schemeClr val="dk1"/>
                </a:solidFill>
                <a:latin typeface="Calibri"/>
                <a:ea typeface="Calibri"/>
                <a:cs typeface="Calibri"/>
                <a:sym typeface="Calibri"/>
              </a:rPr>
              <a:t>Robert Vischer </a:t>
            </a:r>
            <a:r>
              <a:rPr lang="en-GB" sz="1050">
                <a:solidFill>
                  <a:schemeClr val="dk1"/>
                </a:solidFill>
                <a:latin typeface="Calibri"/>
                <a:ea typeface="Calibri"/>
                <a:cs typeface="Calibri"/>
                <a:sym typeface="Calibri"/>
              </a:rPr>
              <a:t>(1847-1933) German Empathy theory of Imbuing</a:t>
            </a:r>
            <a:endParaRPr sz="1050"/>
          </a:p>
          <a:p>
            <a:r>
              <a:rPr lang="en-GB" sz="1050" b="1">
                <a:solidFill>
                  <a:schemeClr val="dk1"/>
                </a:solidFill>
                <a:latin typeface="Calibri"/>
                <a:ea typeface="Calibri"/>
                <a:cs typeface="Calibri"/>
                <a:sym typeface="Calibri"/>
              </a:rPr>
              <a:t>Max Scheler</a:t>
            </a:r>
            <a:r>
              <a:rPr lang="en-GB" sz="1050">
                <a:solidFill>
                  <a:schemeClr val="dk1"/>
                </a:solidFill>
                <a:latin typeface="Calibri"/>
                <a:ea typeface="Calibri"/>
                <a:cs typeface="Calibri"/>
                <a:sym typeface="Calibri"/>
              </a:rPr>
              <a:t> (1874-1928) German Linking facts and opinions</a:t>
            </a:r>
            <a:endParaRPr sz="1050"/>
          </a:p>
          <a:p>
            <a:r>
              <a:rPr lang="en-GB" sz="1050" b="1">
                <a:solidFill>
                  <a:schemeClr val="dk1"/>
                </a:solidFill>
                <a:latin typeface="Calibri"/>
                <a:ea typeface="Calibri"/>
                <a:cs typeface="Calibri"/>
                <a:sym typeface="Calibri"/>
              </a:rPr>
              <a:t>Martin Hoffman </a:t>
            </a:r>
            <a:r>
              <a:rPr lang="en-GB" sz="1050">
                <a:solidFill>
                  <a:schemeClr val="dk1"/>
                </a:solidFill>
                <a:latin typeface="Calibri"/>
                <a:ea typeface="Calibri"/>
                <a:cs typeface="Calibri"/>
                <a:sym typeface="Calibri"/>
              </a:rPr>
              <a:t>(Contemporary) American psychologist Social and emotional development inc morals and principles</a:t>
            </a:r>
            <a:endParaRPr sz="1050">
              <a:solidFill>
                <a:schemeClr val="dk1"/>
              </a:solidFill>
              <a:latin typeface="Calibri"/>
              <a:ea typeface="Calibri"/>
              <a:cs typeface="Calibri"/>
              <a:sym typeface="Calibri"/>
            </a:endParaRPr>
          </a:p>
        </p:txBody>
      </p:sp>
      <p:sp>
        <p:nvSpPr>
          <p:cNvPr id="95" name="Google Shape;95;p2"/>
          <p:cNvSpPr txBox="1"/>
          <p:nvPr/>
        </p:nvSpPr>
        <p:spPr>
          <a:xfrm>
            <a:off x="8565" y="4720450"/>
            <a:ext cx="6584741" cy="253885"/>
          </a:xfrm>
          <a:prstGeom prst="rect">
            <a:avLst/>
          </a:prstGeom>
          <a:noFill/>
          <a:ln w="9525" cap="flat" cmpd="sng">
            <a:solidFill>
              <a:schemeClr val="dk1"/>
            </a:solidFill>
            <a:prstDash val="solid"/>
            <a:round/>
            <a:headEnd type="none" w="sm" len="sm"/>
            <a:tailEnd type="none" w="sm" len="sm"/>
          </a:ln>
        </p:spPr>
        <p:txBody>
          <a:bodyPr spcFirstLastPara="1" wrap="square" lIns="68569" tIns="34275" rIns="68569" bIns="34275" anchor="t" anchorCtr="0">
            <a:spAutoFit/>
          </a:bodyPr>
          <a:lstStyle/>
          <a:p>
            <a:r>
              <a:rPr lang="en-GB" sz="1200">
                <a:solidFill>
                  <a:schemeClr val="dk1"/>
                </a:solidFill>
                <a:latin typeface="Calibri"/>
                <a:ea typeface="Calibri"/>
                <a:cs typeface="Calibri"/>
                <a:sym typeface="Calibri"/>
              </a:rPr>
              <a:t>Plan: the task – Do: Check criteria – Review: Challenges/different approaches/learning points</a:t>
            </a:r>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8400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p:nvPr/>
        </p:nvSpPr>
        <p:spPr>
          <a:xfrm>
            <a:off x="8564" y="26214"/>
            <a:ext cx="9135600" cy="236546"/>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en-GB" b="1" dirty="0">
                <a:solidFill>
                  <a:schemeClr val="dk1"/>
                </a:solidFill>
                <a:latin typeface="+mn-lt"/>
                <a:ea typeface="Calibri"/>
                <a:cs typeface="Calibri"/>
                <a:sym typeface="Calibri"/>
              </a:rPr>
              <a:t>Unit 5 Assignment 1 Knowledge Organiser Learning Aim B Ethical Issues and Approaches</a:t>
            </a:r>
            <a:endParaRPr b="1" dirty="0">
              <a:solidFill>
                <a:schemeClr val="dk1"/>
              </a:solidFill>
              <a:latin typeface="+mn-lt"/>
              <a:ea typeface="Calibri"/>
              <a:cs typeface="Calibri"/>
              <a:sym typeface="Calibri"/>
            </a:endParaRPr>
          </a:p>
        </p:txBody>
      </p:sp>
      <p:graphicFrame>
        <p:nvGraphicFramePr>
          <p:cNvPr id="67" name="Google Shape;67;p15"/>
          <p:cNvGraphicFramePr/>
          <p:nvPr>
            <p:extLst>
              <p:ext uri="{D42A27DB-BD31-4B8C-83A1-F6EECF244321}">
                <p14:modId xmlns:p14="http://schemas.microsoft.com/office/powerpoint/2010/main" val="1809257672"/>
              </p:ext>
            </p:extLst>
          </p:nvPr>
        </p:nvGraphicFramePr>
        <p:xfrm>
          <a:off x="8564" y="262760"/>
          <a:ext cx="9135600" cy="3527015"/>
        </p:xfrm>
        <a:graphic>
          <a:graphicData uri="http://schemas.openxmlformats.org/drawingml/2006/table">
            <a:tbl>
              <a:tblPr firstRow="1" bandRow="1">
                <a:noFill/>
                <a:tableStyleId>{1E69468C-AA41-4217-9E75-87B00B2B641A}</a:tableStyleId>
              </a:tblPr>
              <a:tblGrid>
                <a:gridCol w="1399822">
                  <a:extLst>
                    <a:ext uri="{9D8B030D-6E8A-4147-A177-3AD203B41FA5}">
                      <a16:colId xmlns:a16="http://schemas.microsoft.com/office/drawing/2014/main" val="20000"/>
                    </a:ext>
                  </a:extLst>
                </a:gridCol>
                <a:gridCol w="7735778">
                  <a:extLst>
                    <a:ext uri="{9D8B030D-6E8A-4147-A177-3AD203B41FA5}">
                      <a16:colId xmlns:a16="http://schemas.microsoft.com/office/drawing/2014/main" val="20001"/>
                    </a:ext>
                  </a:extLst>
                </a:gridCol>
              </a:tblGrid>
              <a:tr h="341425">
                <a:tc>
                  <a:txBody>
                    <a:bodyPr/>
                    <a:lstStyle/>
                    <a:p>
                      <a:pPr marL="0" marR="0" lvl="0" indent="0" algn="l" rtl="0">
                        <a:spcBef>
                          <a:spcPts val="0"/>
                        </a:spcBef>
                        <a:spcAft>
                          <a:spcPts val="0"/>
                        </a:spcAft>
                        <a:buNone/>
                      </a:pPr>
                      <a:r>
                        <a:rPr lang="en-GB" sz="1300" u="none" strike="noStrike" cap="none"/>
                        <a:t>Consequentialism</a:t>
                      </a:r>
                      <a:endParaRPr sz="1300"/>
                    </a:p>
                  </a:txBody>
                  <a:tcPr marL="68600" marR="68600" marT="34300" marB="34300">
                    <a:solidFill>
                      <a:schemeClr val="lt1"/>
                    </a:solidFill>
                  </a:tcPr>
                </a:tc>
                <a:tc>
                  <a:txBody>
                    <a:bodyPr/>
                    <a:lstStyle/>
                    <a:p>
                      <a:pPr marL="0" marR="0" lvl="0" indent="0" algn="l" rtl="0">
                        <a:spcBef>
                          <a:spcPts val="0"/>
                        </a:spcBef>
                        <a:spcAft>
                          <a:spcPts val="0"/>
                        </a:spcAft>
                        <a:buNone/>
                      </a:pPr>
                      <a:r>
                        <a:rPr lang="en-GB" sz="1300" b="0" i="0" dirty="0">
                          <a:solidFill>
                            <a:schemeClr val="dk1"/>
                          </a:solidFill>
                          <a:latin typeface="Calibri"/>
                          <a:ea typeface="Calibri"/>
                          <a:cs typeface="Calibri"/>
                          <a:sym typeface="Calibri"/>
                        </a:rPr>
                        <a:t>the doctrine that the morality of an action is to be judged solely by its consequences</a:t>
                      </a:r>
                    </a:p>
                    <a:p>
                      <a:pPr rtl="0"/>
                      <a:r>
                        <a:rPr lang="en-GB" sz="1400" b="1" i="0" u="none" strike="noStrike" cap="none" dirty="0">
                          <a:solidFill>
                            <a:schemeClr val="dk1"/>
                          </a:solidFill>
                          <a:effectLst/>
                          <a:latin typeface="Calibri"/>
                          <a:ea typeface="Calibri"/>
                          <a:cs typeface="Calibri"/>
                          <a:sym typeface="Arial"/>
                        </a:rPr>
                        <a:t>Utilitarianism</a:t>
                      </a:r>
                      <a:r>
                        <a:rPr lang="en-GB" sz="1400" b="0" i="0" u="none" strike="noStrike" cap="none" dirty="0">
                          <a:solidFill>
                            <a:schemeClr val="dk1"/>
                          </a:solidFill>
                          <a:effectLst/>
                          <a:latin typeface="Calibri"/>
                          <a:ea typeface="Calibri"/>
                          <a:cs typeface="Calibri"/>
                          <a:sym typeface="Arial"/>
                        </a:rPr>
                        <a:t> states that people should maximise human welfare or well-being.</a:t>
                      </a:r>
                      <a:endParaRPr lang="en-GB" sz="1200" b="0" dirty="0">
                        <a:effectLst/>
                      </a:endParaRPr>
                    </a:p>
                    <a:p>
                      <a:r>
                        <a:rPr lang="en-GB" sz="1400" b="1" i="0" u="none" strike="noStrike" cap="none" dirty="0">
                          <a:solidFill>
                            <a:schemeClr val="dk1"/>
                          </a:solidFill>
                          <a:effectLst/>
                          <a:latin typeface="Calibri"/>
                          <a:ea typeface="Calibri"/>
                          <a:cs typeface="Calibri"/>
                          <a:sym typeface="Arial"/>
                        </a:rPr>
                        <a:t>Hedonism</a:t>
                      </a:r>
                      <a:r>
                        <a:rPr lang="en-GB" sz="1400" b="0" i="0" u="none" strike="noStrike" cap="none" dirty="0">
                          <a:solidFill>
                            <a:schemeClr val="dk1"/>
                          </a:solidFill>
                          <a:effectLst/>
                          <a:latin typeface="Calibri"/>
                          <a:ea typeface="Calibri"/>
                          <a:cs typeface="Calibri"/>
                          <a:sym typeface="Arial"/>
                        </a:rPr>
                        <a:t> states that people should maximise human pleasure</a:t>
                      </a:r>
                      <a:endParaRPr sz="1300" dirty="0"/>
                    </a:p>
                  </a:txBody>
                  <a:tcPr marL="68600" marR="68600" marT="34300" marB="34300">
                    <a:solidFill>
                      <a:schemeClr val="lt1"/>
                    </a:solidFill>
                  </a:tcPr>
                </a:tc>
                <a:extLst>
                  <a:ext uri="{0D108BD9-81ED-4DB2-BD59-A6C34878D82A}">
                    <a16:rowId xmlns:a16="http://schemas.microsoft.com/office/drawing/2014/main" val="10000"/>
                  </a:ext>
                </a:extLst>
              </a:tr>
              <a:tr h="327975">
                <a:tc>
                  <a:txBody>
                    <a:bodyPr/>
                    <a:lstStyle/>
                    <a:p>
                      <a:pPr marL="0" marR="0" lvl="0" indent="0" algn="l" rtl="0">
                        <a:spcBef>
                          <a:spcPts val="0"/>
                        </a:spcBef>
                        <a:spcAft>
                          <a:spcPts val="0"/>
                        </a:spcAft>
                        <a:buNone/>
                      </a:pPr>
                      <a:r>
                        <a:rPr lang="en-GB" sz="1300" b="1"/>
                        <a:t>Deontology</a:t>
                      </a:r>
                      <a:endParaRPr sz="1300" b="1"/>
                    </a:p>
                  </a:txBody>
                  <a:tcPr marL="68600" marR="68600" marT="34300" marB="34300">
                    <a:solidFill>
                      <a:schemeClr val="lt1"/>
                    </a:solidFill>
                  </a:tcPr>
                </a:tc>
                <a:tc>
                  <a:txBody>
                    <a:bodyPr/>
                    <a:lstStyle/>
                    <a:p>
                      <a:pPr marL="0" marR="0" lvl="0" indent="0" algn="l" rtl="0">
                        <a:spcBef>
                          <a:spcPts val="0"/>
                        </a:spcBef>
                        <a:spcAft>
                          <a:spcPts val="0"/>
                        </a:spcAft>
                        <a:buNone/>
                      </a:pPr>
                      <a:r>
                        <a:rPr lang="en-GB" sz="1300" b="0" i="0" dirty="0">
                          <a:solidFill>
                            <a:schemeClr val="dk1"/>
                          </a:solidFill>
                          <a:latin typeface="Calibri"/>
                          <a:ea typeface="Calibri"/>
                          <a:cs typeface="Calibri"/>
                          <a:sym typeface="Calibri"/>
                        </a:rPr>
                        <a:t>the study of the nature of duty and obligation – Kant</a:t>
                      </a:r>
                      <a:r>
                        <a:rPr lang="en-GB" sz="1300" b="0" i="0" baseline="0" dirty="0">
                          <a:solidFill>
                            <a:schemeClr val="dk1"/>
                          </a:solidFill>
                          <a:latin typeface="Calibri"/>
                          <a:ea typeface="Calibri"/>
                          <a:cs typeface="Calibri"/>
                          <a:sym typeface="Calibri"/>
                        </a:rPr>
                        <a:t> theories</a:t>
                      </a:r>
                      <a:r>
                        <a:rPr lang="en-GB" sz="1300" b="0" i="0" dirty="0">
                          <a:solidFill>
                            <a:schemeClr val="dk1"/>
                          </a:solidFill>
                          <a:latin typeface="Calibri"/>
                          <a:ea typeface="Calibri"/>
                          <a:cs typeface="Calibri"/>
                          <a:sym typeface="Calibri"/>
                        </a:rPr>
                        <a:t> – Opposite to Consequentialism and Utilitarianism</a:t>
                      </a:r>
                      <a:endParaRPr sz="1300" dirty="0"/>
                    </a:p>
                  </a:txBody>
                  <a:tcPr marL="68600" marR="68600" marT="34300" marB="34300">
                    <a:solidFill>
                      <a:schemeClr val="lt1"/>
                    </a:solidFill>
                  </a:tcPr>
                </a:tc>
                <a:extLst>
                  <a:ext uri="{0D108BD9-81ED-4DB2-BD59-A6C34878D82A}">
                    <a16:rowId xmlns:a16="http://schemas.microsoft.com/office/drawing/2014/main" val="10001"/>
                  </a:ext>
                </a:extLst>
              </a:tr>
              <a:tr h="532375">
                <a:tc>
                  <a:txBody>
                    <a:bodyPr/>
                    <a:lstStyle/>
                    <a:p>
                      <a:pPr marL="0" marR="0" lvl="0" indent="0" algn="l" rtl="0">
                        <a:spcBef>
                          <a:spcPts val="0"/>
                        </a:spcBef>
                        <a:spcAft>
                          <a:spcPts val="0"/>
                        </a:spcAft>
                        <a:buNone/>
                      </a:pPr>
                      <a:r>
                        <a:rPr lang="en-GB" sz="1300" b="1"/>
                        <a:t>Principlism**</a:t>
                      </a:r>
                      <a:endParaRPr sz="1300" b="1"/>
                    </a:p>
                  </a:txBody>
                  <a:tcPr marL="68600" marR="68600" marT="34300" marB="34300">
                    <a:solidFill>
                      <a:schemeClr val="lt1"/>
                    </a:solidFill>
                  </a:tcPr>
                </a:tc>
                <a:tc>
                  <a:txBody>
                    <a:bodyPr/>
                    <a:lstStyle/>
                    <a:p>
                      <a:pPr marL="0" marR="0" lvl="0" indent="0" algn="l" rtl="0">
                        <a:spcBef>
                          <a:spcPts val="0"/>
                        </a:spcBef>
                        <a:spcAft>
                          <a:spcPts val="0"/>
                        </a:spcAft>
                        <a:buNone/>
                      </a:pPr>
                      <a:r>
                        <a:rPr lang="en-GB" sz="1200">
                          <a:solidFill>
                            <a:srgbClr val="222222"/>
                          </a:solidFill>
                          <a:highlight>
                            <a:srgbClr val="FFFFFF"/>
                          </a:highlight>
                          <a:latin typeface="Arial"/>
                          <a:ea typeface="Arial"/>
                          <a:cs typeface="Arial"/>
                          <a:sym typeface="Arial"/>
                        </a:rPr>
                        <a:t>a commonly used ethical approach in </a:t>
                      </a:r>
                      <a:r>
                        <a:rPr lang="en-GB" sz="1200" b="1">
                          <a:solidFill>
                            <a:srgbClr val="222222"/>
                          </a:solidFill>
                          <a:highlight>
                            <a:srgbClr val="FFFFFF"/>
                          </a:highlight>
                          <a:latin typeface="Arial"/>
                          <a:ea typeface="Arial"/>
                          <a:cs typeface="Arial"/>
                          <a:sym typeface="Arial"/>
                        </a:rPr>
                        <a:t>healthcare</a:t>
                      </a:r>
                      <a:r>
                        <a:rPr lang="en-GB" sz="1200">
                          <a:solidFill>
                            <a:srgbClr val="222222"/>
                          </a:solidFill>
                          <a:highlight>
                            <a:srgbClr val="FFFFFF"/>
                          </a:highlight>
                          <a:latin typeface="Arial"/>
                          <a:ea typeface="Arial"/>
                          <a:cs typeface="Arial"/>
                          <a:sym typeface="Arial"/>
                        </a:rPr>
                        <a:t> and biomedical sciences. It emphasises four key ethical principles </a:t>
                      </a:r>
                      <a:endParaRPr sz="1200">
                        <a:solidFill>
                          <a:srgbClr val="222222"/>
                        </a:solidFill>
                        <a:highlight>
                          <a:srgbClr val="FFFFFF"/>
                        </a:highlight>
                        <a:latin typeface="Arial"/>
                        <a:ea typeface="Arial"/>
                        <a:cs typeface="Arial"/>
                        <a:sym typeface="Arial"/>
                      </a:endParaRPr>
                    </a:p>
                    <a:p>
                      <a:pPr marL="0" marR="0" lvl="0" indent="0" algn="l" rtl="0">
                        <a:spcBef>
                          <a:spcPts val="0"/>
                        </a:spcBef>
                        <a:spcAft>
                          <a:spcPts val="0"/>
                        </a:spcAft>
                        <a:buNone/>
                      </a:pPr>
                      <a:r>
                        <a:rPr lang="en-GB" sz="1300" b="1"/>
                        <a:t>Autonomy</a:t>
                      </a:r>
                      <a:r>
                        <a:rPr lang="en-GB" sz="1300"/>
                        <a:t> – A person’s right to choose how they live their life.</a:t>
                      </a:r>
                      <a:endParaRPr sz="13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GB" sz="1300" b="1"/>
                        <a:t>Beneficence</a:t>
                      </a:r>
                      <a:r>
                        <a:rPr lang="en-GB" sz="1300"/>
                        <a:t> – when a person is unable to make choices for themselves, health professionals have a duty to act in the best interests of that person.</a:t>
                      </a:r>
                      <a:endParaRPr sz="1300">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GB" sz="1300" b="1"/>
                        <a:t>Non-Maleficenc</a:t>
                      </a:r>
                      <a:r>
                        <a:rPr lang="en-GB" sz="1300"/>
                        <a:t>e – means not causing harm</a:t>
                      </a:r>
                      <a:endParaRPr sz="1300">
                        <a:latin typeface="Arial"/>
                        <a:ea typeface="Arial"/>
                        <a:cs typeface="Arial"/>
                        <a:sym typeface="Arial"/>
                      </a:endParaRPr>
                    </a:p>
                    <a:p>
                      <a:pPr marL="0" lvl="0" indent="0" algn="l" rtl="0">
                        <a:spcBef>
                          <a:spcPts val="0"/>
                        </a:spcBef>
                        <a:spcAft>
                          <a:spcPts val="0"/>
                        </a:spcAft>
                        <a:buSzPts val="1100"/>
                        <a:buNone/>
                      </a:pPr>
                      <a:r>
                        <a:rPr lang="en-GB" sz="1300" b="1"/>
                        <a:t>Justice</a:t>
                      </a:r>
                      <a:r>
                        <a:rPr lang="en-GB" sz="1300"/>
                        <a:t> – moral obligation to act fairly.</a:t>
                      </a:r>
                      <a:endParaRPr sz="1300">
                        <a:solidFill>
                          <a:srgbClr val="222222"/>
                        </a:solidFill>
                        <a:highlight>
                          <a:srgbClr val="FFFFFF"/>
                        </a:highlight>
                        <a:latin typeface="Arial"/>
                        <a:ea typeface="Arial"/>
                        <a:cs typeface="Arial"/>
                        <a:sym typeface="Arial"/>
                      </a:endParaRPr>
                    </a:p>
                  </a:txBody>
                  <a:tcPr marL="68600" marR="68600" marT="34300" marB="34300">
                    <a:solidFill>
                      <a:schemeClr val="lt1"/>
                    </a:solidFill>
                  </a:tcPr>
                </a:tc>
                <a:extLst>
                  <a:ext uri="{0D108BD9-81ED-4DB2-BD59-A6C34878D82A}">
                    <a16:rowId xmlns:a16="http://schemas.microsoft.com/office/drawing/2014/main" val="10002"/>
                  </a:ext>
                </a:extLst>
              </a:tr>
              <a:tr h="397725">
                <a:tc>
                  <a:txBody>
                    <a:bodyPr/>
                    <a:lstStyle/>
                    <a:p>
                      <a:pPr marL="0" marR="0" lvl="0" indent="0" algn="l" rtl="0">
                        <a:spcBef>
                          <a:spcPts val="0"/>
                        </a:spcBef>
                        <a:spcAft>
                          <a:spcPts val="0"/>
                        </a:spcAft>
                        <a:buNone/>
                      </a:pPr>
                      <a:r>
                        <a:rPr lang="en-GB" sz="1300" b="1"/>
                        <a:t>Virtue Ethics</a:t>
                      </a:r>
                      <a:endParaRPr sz="1300" b="1"/>
                    </a:p>
                  </a:txBody>
                  <a:tcPr marL="68600" marR="68600" marT="34300" marB="34300">
                    <a:solidFill>
                      <a:schemeClr val="lt1"/>
                    </a:solidFill>
                  </a:tcPr>
                </a:tc>
                <a:tc>
                  <a:txBody>
                    <a:bodyPr/>
                    <a:lstStyle/>
                    <a:p>
                      <a:pPr marL="0" marR="0" lvl="0" indent="0" algn="l" rtl="0">
                        <a:spcBef>
                          <a:spcPts val="0"/>
                        </a:spcBef>
                        <a:spcAft>
                          <a:spcPts val="0"/>
                        </a:spcAft>
                        <a:buNone/>
                      </a:pPr>
                      <a:r>
                        <a:rPr lang="en-GB" sz="1200">
                          <a:highlight>
                            <a:srgbClr val="FFFFFF"/>
                          </a:highlight>
                          <a:latin typeface="Arial"/>
                          <a:ea typeface="Arial"/>
                          <a:cs typeface="Arial"/>
                          <a:sym typeface="Arial"/>
                        </a:rPr>
                        <a:t>Ethical system based on defining the personal qualities that make a person moral. (good) Is it nature or can it be learned? Focus more on a person’s character than what they do</a:t>
                      </a:r>
                      <a:r>
                        <a:rPr lang="en-GB">
                          <a:highlight>
                            <a:srgbClr val="FFFFFF"/>
                          </a:highlight>
                          <a:latin typeface="Arial"/>
                          <a:ea typeface="Arial"/>
                          <a:cs typeface="Arial"/>
                          <a:sym typeface="Arial"/>
                        </a:rPr>
                        <a:t>.</a:t>
                      </a:r>
                      <a:endParaRPr sz="1900"/>
                    </a:p>
                  </a:txBody>
                  <a:tcPr marL="68600" marR="68600" marT="34300" marB="34300">
                    <a:solidFill>
                      <a:schemeClr val="lt1"/>
                    </a:solidFill>
                  </a:tcPr>
                </a:tc>
                <a:extLst>
                  <a:ext uri="{0D108BD9-81ED-4DB2-BD59-A6C34878D82A}">
                    <a16:rowId xmlns:a16="http://schemas.microsoft.com/office/drawing/2014/main" val="10003"/>
                  </a:ext>
                </a:extLst>
              </a:tr>
              <a:tr h="312100">
                <a:tc>
                  <a:txBody>
                    <a:bodyPr/>
                    <a:lstStyle/>
                    <a:p>
                      <a:pPr marL="0" lvl="0" indent="0" algn="l" rtl="0">
                        <a:spcBef>
                          <a:spcPts val="0"/>
                        </a:spcBef>
                        <a:spcAft>
                          <a:spcPts val="0"/>
                        </a:spcAft>
                        <a:buClr>
                          <a:schemeClr val="dk1"/>
                        </a:buClr>
                        <a:buSzPts val="1100"/>
                        <a:buFont typeface="Arial"/>
                        <a:buNone/>
                      </a:pPr>
                      <a:r>
                        <a:rPr lang="en-GB" sz="1300" b="1"/>
                        <a:t>Utilitarianism</a:t>
                      </a:r>
                      <a:endParaRPr sz="1300" b="1"/>
                    </a:p>
                  </a:txBody>
                  <a:tcPr marL="68600" marR="68600" marT="34300" marB="34300">
                    <a:solidFill>
                      <a:schemeClr val="lt1"/>
                    </a:solidFill>
                  </a:tcPr>
                </a:tc>
                <a:tc>
                  <a:txBody>
                    <a:bodyPr/>
                    <a:lstStyle/>
                    <a:p>
                      <a:pPr marL="0" lvl="0" indent="0" algn="l" rtl="0">
                        <a:spcBef>
                          <a:spcPts val="0"/>
                        </a:spcBef>
                        <a:spcAft>
                          <a:spcPts val="0"/>
                        </a:spcAft>
                        <a:buClr>
                          <a:schemeClr val="dk1"/>
                        </a:buClr>
                        <a:buFont typeface="Arial"/>
                        <a:buNone/>
                      </a:pPr>
                      <a:r>
                        <a:rPr lang="en-GB" sz="1300">
                          <a:latin typeface="Arial"/>
                          <a:ea typeface="Arial"/>
                          <a:cs typeface="Arial"/>
                          <a:sym typeface="Arial"/>
                        </a:rPr>
                        <a:t> states that people should maximise human welfare or well-being.</a:t>
                      </a:r>
                      <a:endParaRPr sz="1300">
                        <a:latin typeface="Arial"/>
                        <a:ea typeface="Arial"/>
                        <a:cs typeface="Arial"/>
                        <a:sym typeface="Arial"/>
                      </a:endParaRPr>
                    </a:p>
                  </a:txBody>
                  <a:tcPr marL="68600" marR="68600" marT="34300" marB="34300">
                    <a:solidFill>
                      <a:schemeClr val="lt1"/>
                    </a:solidFill>
                  </a:tcPr>
                </a:tc>
                <a:extLst>
                  <a:ext uri="{0D108BD9-81ED-4DB2-BD59-A6C34878D82A}">
                    <a16:rowId xmlns:a16="http://schemas.microsoft.com/office/drawing/2014/main" val="10004"/>
                  </a:ext>
                </a:extLst>
              </a:tr>
              <a:tr h="303700">
                <a:tc>
                  <a:txBody>
                    <a:bodyPr/>
                    <a:lstStyle/>
                    <a:p>
                      <a:pPr marL="0" lvl="0" indent="0" algn="l" rtl="0">
                        <a:spcBef>
                          <a:spcPts val="0"/>
                        </a:spcBef>
                        <a:spcAft>
                          <a:spcPts val="0"/>
                        </a:spcAft>
                        <a:buClr>
                          <a:schemeClr val="dk1"/>
                        </a:buClr>
                        <a:buSzPts val="1100"/>
                        <a:buFont typeface="Arial"/>
                        <a:buNone/>
                      </a:pPr>
                      <a:r>
                        <a:rPr lang="en-GB" sz="1300" b="1"/>
                        <a:t>Hedonism</a:t>
                      </a:r>
                      <a:endParaRPr sz="1300" b="1"/>
                    </a:p>
                  </a:txBody>
                  <a:tcPr marL="68600" marR="68600" marT="34300" marB="34300">
                    <a:solidFill>
                      <a:schemeClr val="lt1"/>
                    </a:solidFill>
                  </a:tcPr>
                </a:tc>
                <a:tc>
                  <a:txBody>
                    <a:bodyPr/>
                    <a:lstStyle/>
                    <a:p>
                      <a:pPr marL="0" lvl="0" indent="0" algn="l" rtl="0">
                        <a:spcBef>
                          <a:spcPts val="0"/>
                        </a:spcBef>
                        <a:spcAft>
                          <a:spcPts val="0"/>
                        </a:spcAft>
                        <a:buClr>
                          <a:schemeClr val="dk1"/>
                        </a:buClr>
                        <a:buSzPts val="1100"/>
                        <a:buFont typeface="Arial"/>
                        <a:buNone/>
                      </a:pPr>
                      <a:r>
                        <a:rPr lang="en-GB" sz="1300" dirty="0">
                          <a:latin typeface="Arial"/>
                          <a:ea typeface="Arial"/>
                          <a:cs typeface="Arial"/>
                          <a:sym typeface="Arial"/>
                        </a:rPr>
                        <a:t>states that people should maximise human pleasure</a:t>
                      </a:r>
                      <a:endParaRPr sz="1300" dirty="0">
                        <a:latin typeface="Arial"/>
                        <a:ea typeface="Arial"/>
                        <a:cs typeface="Arial"/>
                        <a:sym typeface="Arial"/>
                      </a:endParaRPr>
                    </a:p>
                  </a:txBody>
                  <a:tcPr marL="68600" marR="68600" marT="34300" marB="34300">
                    <a:solidFill>
                      <a:schemeClr val="lt1"/>
                    </a:solidFill>
                  </a:tcPr>
                </a:tc>
                <a:extLst>
                  <a:ext uri="{0D108BD9-81ED-4DB2-BD59-A6C34878D82A}">
                    <a16:rowId xmlns:a16="http://schemas.microsoft.com/office/drawing/2014/main" val="10005"/>
                  </a:ext>
                </a:extLst>
              </a:tr>
            </a:tbl>
          </a:graphicData>
        </a:graphic>
      </p:graphicFrame>
      <p:sp>
        <p:nvSpPr>
          <p:cNvPr id="68" name="Google Shape;68;p15"/>
          <p:cNvSpPr txBox="1"/>
          <p:nvPr/>
        </p:nvSpPr>
        <p:spPr>
          <a:xfrm>
            <a:off x="161150" y="2927625"/>
            <a:ext cx="2658900" cy="2121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graphicFrame>
        <p:nvGraphicFramePr>
          <p:cNvPr id="69" name="Google Shape;69;p15"/>
          <p:cNvGraphicFramePr/>
          <p:nvPr/>
        </p:nvGraphicFramePr>
        <p:xfrm>
          <a:off x="6444200" y="3280314"/>
          <a:ext cx="2699800" cy="1737420"/>
        </p:xfrm>
        <a:graphic>
          <a:graphicData uri="http://schemas.openxmlformats.org/drawingml/2006/table">
            <a:tbl>
              <a:tblPr firstRow="1" bandRow="1">
                <a:noFill/>
                <a:tableStyleId>{CC317789-4766-48FF-B99F-AF0269931D93}</a:tableStyleId>
              </a:tblPr>
              <a:tblGrid>
                <a:gridCol w="2699800">
                  <a:extLst>
                    <a:ext uri="{9D8B030D-6E8A-4147-A177-3AD203B41FA5}">
                      <a16:colId xmlns:a16="http://schemas.microsoft.com/office/drawing/2014/main" val="20000"/>
                    </a:ext>
                  </a:extLst>
                </a:gridCol>
              </a:tblGrid>
              <a:tr h="267975">
                <a:tc>
                  <a:txBody>
                    <a:bodyPr/>
                    <a:lstStyle/>
                    <a:p>
                      <a:pPr marL="0" marR="0" lvl="0" indent="0" algn="l" rtl="0">
                        <a:spcBef>
                          <a:spcPts val="0"/>
                        </a:spcBef>
                        <a:spcAft>
                          <a:spcPts val="0"/>
                        </a:spcAft>
                        <a:buNone/>
                      </a:pPr>
                      <a:r>
                        <a:rPr lang="en-GB" sz="1300" b="1">
                          <a:solidFill>
                            <a:srgbClr val="000000"/>
                          </a:solidFill>
                        </a:rPr>
                        <a:t>Ethical dilemmas</a:t>
                      </a:r>
                      <a:endParaRPr sz="1300"/>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267975">
                <a:tc>
                  <a:txBody>
                    <a:bodyPr/>
                    <a:lstStyle/>
                    <a:p>
                      <a:pPr marL="0" marR="0" lvl="0" indent="0" algn="l" rtl="0">
                        <a:spcBef>
                          <a:spcPts val="0"/>
                        </a:spcBef>
                        <a:spcAft>
                          <a:spcPts val="0"/>
                        </a:spcAft>
                        <a:buNone/>
                      </a:pPr>
                      <a:r>
                        <a:rPr lang="en-GB" sz="1300" b="0">
                          <a:solidFill>
                            <a:srgbClr val="000000"/>
                          </a:solidFill>
                        </a:rPr>
                        <a:t>Right to independence</a:t>
                      </a:r>
                      <a:endParaRPr sz="1300"/>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67975">
                <a:tc>
                  <a:txBody>
                    <a:bodyPr/>
                    <a:lstStyle/>
                    <a:p>
                      <a:pPr marL="0" marR="0" lvl="0" indent="0" algn="l" rtl="0">
                        <a:spcBef>
                          <a:spcPts val="0"/>
                        </a:spcBef>
                        <a:spcAft>
                          <a:spcPts val="0"/>
                        </a:spcAft>
                        <a:buNone/>
                      </a:pPr>
                      <a:r>
                        <a:rPr lang="en-GB" sz="1300" b="0">
                          <a:solidFill>
                            <a:srgbClr val="000000"/>
                          </a:solidFill>
                        </a:rPr>
                        <a:t>Right to choice</a:t>
                      </a:r>
                      <a:endParaRPr sz="1300"/>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267975">
                <a:tc>
                  <a:txBody>
                    <a:bodyPr/>
                    <a:lstStyle/>
                    <a:p>
                      <a:pPr marL="0" marR="0" lvl="0" indent="0" algn="l" rtl="0">
                        <a:spcBef>
                          <a:spcPts val="0"/>
                        </a:spcBef>
                        <a:spcAft>
                          <a:spcPts val="0"/>
                        </a:spcAft>
                        <a:buNone/>
                      </a:pPr>
                      <a:r>
                        <a:rPr lang="en-GB" sz="1300" b="0">
                          <a:solidFill>
                            <a:srgbClr val="000000"/>
                          </a:solidFill>
                        </a:rPr>
                        <a:t>Right to confidentiality</a:t>
                      </a:r>
                      <a:endParaRPr sz="1300" b="0">
                        <a:solidFill>
                          <a:srgbClr val="000000"/>
                        </a:solidFill>
                      </a:endParaRPr>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267975">
                <a:tc>
                  <a:txBody>
                    <a:bodyPr/>
                    <a:lstStyle/>
                    <a:p>
                      <a:pPr marL="0" marR="0" lvl="0" indent="0" algn="l" rtl="0">
                        <a:spcBef>
                          <a:spcPts val="0"/>
                        </a:spcBef>
                        <a:spcAft>
                          <a:spcPts val="0"/>
                        </a:spcAft>
                        <a:buNone/>
                      </a:pPr>
                      <a:r>
                        <a:rPr lang="en-GB" sz="1300" b="0">
                          <a:solidFill>
                            <a:srgbClr val="000000"/>
                          </a:solidFill>
                        </a:rPr>
                        <a:t>Right to respect</a:t>
                      </a:r>
                      <a:endParaRPr sz="1300"/>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267975">
                <a:tc>
                  <a:txBody>
                    <a:bodyPr/>
                    <a:lstStyle/>
                    <a:p>
                      <a:pPr marL="0" marR="0" lvl="0" indent="0" algn="l" rtl="0">
                        <a:spcBef>
                          <a:spcPts val="0"/>
                        </a:spcBef>
                        <a:spcAft>
                          <a:spcPts val="0"/>
                        </a:spcAft>
                        <a:buNone/>
                      </a:pPr>
                      <a:r>
                        <a:rPr lang="en-GB" sz="1300" b="0">
                          <a:solidFill>
                            <a:srgbClr val="000000"/>
                          </a:solidFill>
                        </a:rPr>
                        <a:t>Right to dignity</a:t>
                      </a:r>
                      <a:endParaRPr sz="1300"/>
                    </a:p>
                  </a:txBody>
                  <a:tcPr marL="91450" marR="91450" marT="45725" marB="45725">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bl>
          </a:graphicData>
        </a:graphic>
      </p:graphicFrame>
      <p:graphicFrame>
        <p:nvGraphicFramePr>
          <p:cNvPr id="70" name="Google Shape;70;p15"/>
          <p:cNvGraphicFramePr/>
          <p:nvPr>
            <p:extLst>
              <p:ext uri="{D42A27DB-BD31-4B8C-83A1-F6EECF244321}">
                <p14:modId xmlns:p14="http://schemas.microsoft.com/office/powerpoint/2010/main" val="3722141001"/>
              </p:ext>
            </p:extLst>
          </p:nvPr>
        </p:nvGraphicFramePr>
        <p:xfrm>
          <a:off x="161150" y="3988575"/>
          <a:ext cx="6187186" cy="1097190"/>
        </p:xfrm>
        <a:graphic>
          <a:graphicData uri="http://schemas.openxmlformats.org/drawingml/2006/table">
            <a:tbl>
              <a:tblPr>
                <a:noFill/>
                <a:tableStyleId>{C169912F-0EB1-4DA2-AC30-5A9D26F8DA00}</a:tableStyleId>
              </a:tblPr>
              <a:tblGrid>
                <a:gridCol w="6187186">
                  <a:extLst>
                    <a:ext uri="{9D8B030D-6E8A-4147-A177-3AD203B41FA5}">
                      <a16:colId xmlns:a16="http://schemas.microsoft.com/office/drawing/2014/main" val="20000"/>
                    </a:ext>
                  </a:extLst>
                </a:gridCol>
              </a:tblGrid>
              <a:tr h="281123">
                <a:tc>
                  <a:txBody>
                    <a:bodyPr/>
                    <a:lstStyle/>
                    <a:p>
                      <a:pPr marL="0" lvl="0" indent="0" algn="l" rtl="0">
                        <a:spcBef>
                          <a:spcPts val="0"/>
                        </a:spcBef>
                        <a:spcAft>
                          <a:spcPts val="0"/>
                        </a:spcAft>
                        <a:buNone/>
                      </a:pPr>
                      <a:r>
                        <a:rPr lang="en-GB" sz="1200" dirty="0">
                          <a:solidFill>
                            <a:schemeClr val="tx1"/>
                          </a:solidFill>
                        </a:rPr>
                        <a:t>Assisted suicide, </a:t>
                      </a:r>
                      <a:r>
                        <a:rPr lang="en-GB" sz="1200" dirty="0">
                          <a:solidFill>
                            <a:schemeClr val="tx1"/>
                          </a:solidFill>
                          <a:latin typeface="Calibri"/>
                          <a:ea typeface="Calibri"/>
                          <a:cs typeface="Calibri"/>
                          <a:sym typeface="Calibri"/>
                        </a:rPr>
                        <a:t>Medical error, Waiting lists, Access to needed health care resources</a:t>
                      </a:r>
                      <a:endParaRPr sz="1200" dirty="0">
                        <a:solidFill>
                          <a:schemeClr val="tx1"/>
                        </a:solidFill>
                      </a:endParaRPr>
                    </a:p>
                  </a:txBody>
                  <a:tcPr marL="91425" marR="91425" marT="91425" marB="91425"/>
                </a:tc>
                <a:extLst>
                  <a:ext uri="{0D108BD9-81ED-4DB2-BD59-A6C34878D82A}">
                    <a16:rowId xmlns:a16="http://schemas.microsoft.com/office/drawing/2014/main" val="10000"/>
                  </a:ext>
                </a:extLst>
              </a:tr>
              <a:tr h="281123">
                <a:tc>
                  <a:txBody>
                    <a:bodyPr/>
                    <a:lstStyle/>
                    <a:p>
                      <a:pPr marL="0" lvl="0" indent="0" algn="l" rtl="0">
                        <a:spcBef>
                          <a:spcPts val="0"/>
                        </a:spcBef>
                        <a:spcAft>
                          <a:spcPts val="0"/>
                        </a:spcAft>
                        <a:buNone/>
                      </a:pPr>
                      <a:r>
                        <a:rPr lang="en-GB" sz="1200" dirty="0">
                          <a:solidFill>
                            <a:schemeClr val="tx1"/>
                          </a:solidFill>
                          <a:latin typeface="Calibri"/>
                          <a:ea typeface="Calibri"/>
                          <a:cs typeface="Calibri"/>
                          <a:sym typeface="Calibri"/>
                        </a:rPr>
                        <a:t>Shortage of family physicians, </a:t>
                      </a:r>
                      <a:r>
                        <a:rPr lang="en-GB" sz="1200" dirty="0">
                          <a:solidFill>
                            <a:schemeClr val="tx1"/>
                          </a:solidFill>
                        </a:rPr>
                        <a:t>Research</a:t>
                      </a:r>
                      <a:endParaRPr sz="1200" dirty="0">
                        <a:solidFill>
                          <a:schemeClr val="tx1"/>
                        </a:solidFill>
                      </a:endParaRPr>
                    </a:p>
                  </a:txBody>
                  <a:tcPr marL="91425" marR="91425" marT="91425" marB="91425"/>
                </a:tc>
                <a:extLst>
                  <a:ext uri="{0D108BD9-81ED-4DB2-BD59-A6C34878D82A}">
                    <a16:rowId xmlns:a16="http://schemas.microsoft.com/office/drawing/2014/main" val="10001"/>
                  </a:ext>
                </a:extLst>
              </a:tr>
              <a:tr h="281123">
                <a:tc>
                  <a:txBody>
                    <a:bodyPr/>
                    <a:lstStyle/>
                    <a:p>
                      <a:pPr marL="0" lvl="0" indent="0" algn="l" rtl="0">
                        <a:spcBef>
                          <a:spcPts val="0"/>
                        </a:spcBef>
                        <a:spcAft>
                          <a:spcPts val="0"/>
                        </a:spcAft>
                        <a:buNone/>
                      </a:pPr>
                      <a:r>
                        <a:rPr lang="en-GB" sz="1200" dirty="0">
                          <a:solidFill>
                            <a:schemeClr val="tx1"/>
                          </a:solidFill>
                        </a:rPr>
                        <a:t>Innovation and Technologies, Life sustaining treatment</a:t>
                      </a:r>
                      <a:endParaRPr sz="1200" dirty="0">
                        <a:solidFill>
                          <a:schemeClr val="tx1"/>
                        </a:solidFill>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220717" y="81168"/>
            <a:ext cx="8294633" cy="307715"/>
          </a:xfrm>
          <a:prstGeom prst="rect">
            <a:avLst/>
          </a:prstGeom>
        </p:spPr>
        <p:txBody>
          <a:bodyPr spcFirstLastPara="1" wrap="square" lIns="68575" tIns="34275" rIns="68575" bIns="34275" anchor="ctr" anchorCtr="0">
            <a:noAutofit/>
          </a:bodyPr>
          <a:lstStyle/>
          <a:p>
            <a:pPr marL="0" lvl="0" indent="0" algn="l" rtl="0">
              <a:lnSpc>
                <a:spcPct val="100000"/>
              </a:lnSpc>
              <a:spcBef>
                <a:spcPts val="0"/>
              </a:spcBef>
              <a:spcAft>
                <a:spcPts val="0"/>
              </a:spcAft>
              <a:buClr>
                <a:schemeClr val="dk1"/>
              </a:buClr>
              <a:buFont typeface="Arial"/>
              <a:buNone/>
            </a:pPr>
            <a:r>
              <a:rPr lang="en-GB" sz="1400" b="1" u="sng" dirty="0">
                <a:latin typeface="+mn-lt"/>
                <a:ea typeface="Calibri"/>
                <a:cs typeface="Calibri"/>
                <a:sym typeface="Calibri"/>
              </a:rPr>
              <a:t>B2 Legislation and guidance on conflicts of interest, balancing resources and minimising risk</a:t>
            </a:r>
            <a:endParaRPr sz="2400" dirty="0">
              <a:latin typeface="+mn-lt"/>
            </a:endParaRPr>
          </a:p>
        </p:txBody>
      </p:sp>
      <p:graphicFrame>
        <p:nvGraphicFramePr>
          <p:cNvPr id="77" name="Google Shape;77;p16"/>
          <p:cNvGraphicFramePr/>
          <p:nvPr>
            <p:extLst>
              <p:ext uri="{D42A27DB-BD31-4B8C-83A1-F6EECF244321}">
                <p14:modId xmlns:p14="http://schemas.microsoft.com/office/powerpoint/2010/main" val="1991317229"/>
              </p:ext>
            </p:extLst>
          </p:nvPr>
        </p:nvGraphicFramePr>
        <p:xfrm>
          <a:off x="-2" y="442733"/>
          <a:ext cx="9144001" cy="2377320"/>
        </p:xfrm>
        <a:graphic>
          <a:graphicData uri="http://schemas.openxmlformats.org/drawingml/2006/table">
            <a:tbl>
              <a:tblPr>
                <a:noFill/>
                <a:tableStyleId>{C169912F-0EB1-4DA2-AC30-5A9D26F8DA00}</a:tableStyleId>
              </a:tblPr>
              <a:tblGrid>
                <a:gridCol w="2343809">
                  <a:extLst>
                    <a:ext uri="{9D8B030D-6E8A-4147-A177-3AD203B41FA5}">
                      <a16:colId xmlns:a16="http://schemas.microsoft.com/office/drawing/2014/main" val="20000"/>
                    </a:ext>
                  </a:extLst>
                </a:gridCol>
                <a:gridCol w="6800192">
                  <a:extLst>
                    <a:ext uri="{9D8B030D-6E8A-4147-A177-3AD203B41FA5}">
                      <a16:colId xmlns:a16="http://schemas.microsoft.com/office/drawing/2014/main" val="20001"/>
                    </a:ext>
                  </a:extLst>
                </a:gridCol>
              </a:tblGrid>
              <a:tr h="343544">
                <a:tc>
                  <a:txBody>
                    <a:bodyPr/>
                    <a:lstStyle/>
                    <a:p>
                      <a:pPr marL="0" lvl="0" indent="0" algn="l" rtl="0">
                        <a:spcBef>
                          <a:spcPts val="0"/>
                        </a:spcBef>
                        <a:spcAft>
                          <a:spcPts val="0"/>
                        </a:spcAft>
                        <a:buClr>
                          <a:schemeClr val="dk1"/>
                        </a:buClr>
                        <a:buFont typeface="Arial"/>
                        <a:buNone/>
                      </a:pPr>
                      <a:r>
                        <a:rPr lang="en-GB" sz="1200" b="1" dirty="0">
                          <a:solidFill>
                            <a:schemeClr val="dk1"/>
                          </a:solidFill>
                          <a:latin typeface="+mn-lt"/>
                          <a:ea typeface="Calibri"/>
                          <a:cs typeface="Calibri"/>
                          <a:sym typeface="Calibri"/>
                        </a:rPr>
                        <a:t>National Health Service (NHS)</a:t>
                      </a:r>
                      <a:endParaRPr sz="1200" b="1" dirty="0">
                        <a:latin typeface="+mn-lt"/>
                      </a:endParaRPr>
                    </a:p>
                  </a:txBody>
                  <a:tcPr marL="91425" marR="91425" marT="91425" marB="91425"/>
                </a:tc>
                <a:tc>
                  <a:txBody>
                    <a:bodyPr/>
                    <a:lstStyle/>
                    <a:p>
                      <a:pPr marL="0" lvl="0" indent="0" algn="l" rtl="0">
                        <a:spcBef>
                          <a:spcPts val="0"/>
                        </a:spcBef>
                        <a:spcAft>
                          <a:spcPts val="0"/>
                        </a:spcAft>
                        <a:buNone/>
                      </a:pPr>
                      <a:r>
                        <a:rPr lang="en-GB" sz="1200" dirty="0">
                          <a:latin typeface="+mn-lt"/>
                        </a:rPr>
                        <a:t>1947 - Free universal care at the point of delivery</a:t>
                      </a:r>
                      <a:endParaRPr sz="1200" dirty="0">
                        <a:latin typeface="+mn-lt"/>
                      </a:endParaRPr>
                    </a:p>
                  </a:txBody>
                  <a:tcPr marL="91425" marR="91425" marT="91425" marB="91425"/>
                </a:tc>
                <a:extLst>
                  <a:ext uri="{0D108BD9-81ED-4DB2-BD59-A6C34878D82A}">
                    <a16:rowId xmlns:a16="http://schemas.microsoft.com/office/drawing/2014/main" val="10000"/>
                  </a:ext>
                </a:extLst>
              </a:tr>
              <a:tr h="440269">
                <a:tc>
                  <a:txBody>
                    <a:bodyPr/>
                    <a:lstStyle/>
                    <a:p>
                      <a:pPr marL="0" lvl="0" indent="0" algn="l" rtl="0">
                        <a:spcBef>
                          <a:spcPts val="0"/>
                        </a:spcBef>
                        <a:spcAft>
                          <a:spcPts val="0"/>
                        </a:spcAft>
                        <a:buClr>
                          <a:schemeClr val="dk1"/>
                        </a:buClr>
                        <a:buFont typeface="Arial"/>
                        <a:buNone/>
                      </a:pPr>
                      <a:r>
                        <a:rPr lang="en-GB" sz="1200" b="1" dirty="0">
                          <a:solidFill>
                            <a:schemeClr val="dk1"/>
                          </a:solidFill>
                          <a:latin typeface="+mn-lt"/>
                          <a:ea typeface="Calibri"/>
                          <a:cs typeface="Calibri"/>
                          <a:sym typeface="Calibri"/>
                        </a:rPr>
                        <a:t>The Department of Health (DH)</a:t>
                      </a:r>
                      <a:endParaRPr sz="1200" b="1" dirty="0">
                        <a:latin typeface="+mn-lt"/>
                      </a:endParaRPr>
                    </a:p>
                  </a:txBody>
                  <a:tcPr marL="91425" marR="91425" marT="91425" marB="91425"/>
                </a:tc>
                <a:tc>
                  <a:txBody>
                    <a:bodyPr/>
                    <a:lstStyle/>
                    <a:p>
                      <a:pPr marL="0" lvl="0" indent="0" algn="l" rtl="0">
                        <a:spcBef>
                          <a:spcPts val="0"/>
                        </a:spcBef>
                        <a:spcAft>
                          <a:spcPts val="0"/>
                        </a:spcAft>
                        <a:buNone/>
                      </a:pPr>
                      <a:r>
                        <a:rPr lang="en-GB" sz="1200" dirty="0">
                          <a:solidFill>
                            <a:schemeClr val="dk1"/>
                          </a:solidFill>
                          <a:latin typeface="+mn-lt"/>
                          <a:ea typeface="Calibri"/>
                          <a:cs typeface="Calibri"/>
                          <a:sym typeface="Calibri"/>
                        </a:rPr>
                        <a:t>A ministerial department of the government</a:t>
                      </a:r>
                      <a:endParaRPr sz="1200" dirty="0">
                        <a:solidFill>
                          <a:schemeClr val="dk1"/>
                        </a:solidFill>
                        <a:latin typeface="+mn-lt"/>
                        <a:ea typeface="Calibri"/>
                        <a:cs typeface="Calibri"/>
                        <a:sym typeface="Calibri"/>
                      </a:endParaRPr>
                    </a:p>
                    <a:p>
                      <a:pPr marL="0" lvl="0" indent="0" algn="l" rtl="0">
                        <a:spcBef>
                          <a:spcPts val="0"/>
                        </a:spcBef>
                        <a:spcAft>
                          <a:spcPts val="0"/>
                        </a:spcAft>
                        <a:buClr>
                          <a:schemeClr val="dk1"/>
                        </a:buClr>
                        <a:buFont typeface="Arial"/>
                        <a:buNone/>
                      </a:pPr>
                      <a:r>
                        <a:rPr lang="en-GB" sz="1200" dirty="0">
                          <a:solidFill>
                            <a:schemeClr val="dk1"/>
                          </a:solidFill>
                          <a:latin typeface="+mn-lt"/>
                          <a:ea typeface="Calibri"/>
                          <a:cs typeface="Calibri"/>
                          <a:sym typeface="Calibri"/>
                        </a:rPr>
                        <a:t>Leads, shapes and funds health and care in England by creating national policies and legislation</a:t>
                      </a:r>
                      <a:endParaRPr sz="1200" dirty="0">
                        <a:solidFill>
                          <a:schemeClr val="dk1"/>
                        </a:solidFill>
                        <a:latin typeface="+mn-lt"/>
                        <a:ea typeface="Calibri"/>
                        <a:cs typeface="Calibri"/>
                        <a:sym typeface="Calibri"/>
                      </a:endParaRPr>
                    </a:p>
                  </a:txBody>
                  <a:tcPr marL="91425" marR="91425" marT="91425" marB="91425"/>
                </a:tc>
                <a:extLst>
                  <a:ext uri="{0D108BD9-81ED-4DB2-BD59-A6C34878D82A}">
                    <a16:rowId xmlns:a16="http://schemas.microsoft.com/office/drawing/2014/main" val="10001"/>
                  </a:ext>
                </a:extLst>
              </a:tr>
              <a:tr h="469728">
                <a:tc>
                  <a:txBody>
                    <a:bodyPr/>
                    <a:lstStyle/>
                    <a:p>
                      <a:pPr marL="0" lvl="0" indent="0" algn="l" rtl="0">
                        <a:spcBef>
                          <a:spcPts val="0"/>
                        </a:spcBef>
                        <a:spcAft>
                          <a:spcPts val="0"/>
                        </a:spcAft>
                        <a:buClr>
                          <a:schemeClr val="dk1"/>
                        </a:buClr>
                        <a:buFont typeface="Arial"/>
                        <a:buNone/>
                      </a:pPr>
                      <a:r>
                        <a:rPr lang="en-GB" sz="1200" b="1" dirty="0">
                          <a:solidFill>
                            <a:schemeClr val="dk1"/>
                          </a:solidFill>
                          <a:latin typeface="+mn-lt"/>
                          <a:ea typeface="Calibri"/>
                          <a:cs typeface="Calibri"/>
                          <a:sym typeface="Calibri"/>
                        </a:rPr>
                        <a:t>National Institute for Health and Care Excellence (NICE)</a:t>
                      </a:r>
                      <a:endParaRPr sz="1200" b="1" dirty="0">
                        <a:latin typeface="+mn-lt"/>
                      </a:endParaRPr>
                    </a:p>
                  </a:txBody>
                  <a:tcPr marL="91425" marR="91425" marT="91425" marB="91425"/>
                </a:tc>
                <a:tc>
                  <a:txBody>
                    <a:bodyPr/>
                    <a:lstStyle/>
                    <a:p>
                      <a:pPr marL="0" lvl="0" indent="0" algn="l" rtl="0">
                        <a:spcBef>
                          <a:spcPts val="0"/>
                        </a:spcBef>
                        <a:spcAft>
                          <a:spcPts val="0"/>
                        </a:spcAft>
                        <a:buNone/>
                      </a:pPr>
                      <a:r>
                        <a:rPr lang="en-GB" sz="1200" dirty="0">
                          <a:solidFill>
                            <a:schemeClr val="dk1"/>
                          </a:solidFill>
                          <a:latin typeface="+mn-lt"/>
                          <a:ea typeface="Calibri"/>
                          <a:cs typeface="Calibri"/>
                          <a:sym typeface="Calibri"/>
                        </a:rPr>
                        <a:t>Set up in 1999 to help prevent ill health and promote healthier lifestyles </a:t>
                      </a:r>
                      <a:endParaRPr sz="1200" dirty="0">
                        <a:solidFill>
                          <a:schemeClr val="dk1"/>
                        </a:solidFill>
                        <a:latin typeface="+mn-lt"/>
                        <a:ea typeface="Calibri"/>
                        <a:cs typeface="Calibri"/>
                        <a:sym typeface="Calibri"/>
                      </a:endParaRPr>
                    </a:p>
                    <a:p>
                      <a:pPr marL="0" lvl="0" indent="0" algn="l" rtl="0">
                        <a:spcBef>
                          <a:spcPts val="0"/>
                        </a:spcBef>
                        <a:spcAft>
                          <a:spcPts val="0"/>
                        </a:spcAft>
                        <a:buNone/>
                      </a:pPr>
                      <a:r>
                        <a:rPr lang="en-GB" sz="1200" dirty="0">
                          <a:solidFill>
                            <a:schemeClr val="dk1"/>
                          </a:solidFill>
                          <a:latin typeface="+mn-lt"/>
                          <a:ea typeface="Calibri"/>
                          <a:cs typeface="Calibri"/>
                          <a:sym typeface="Calibri"/>
                        </a:rPr>
                        <a:t>Provides national guidance and advice</a:t>
                      </a:r>
                      <a:endParaRPr sz="1200" dirty="0">
                        <a:latin typeface="+mn-lt"/>
                      </a:endParaRPr>
                    </a:p>
                  </a:txBody>
                  <a:tcPr marL="91425" marR="91425" marT="91425" marB="91425"/>
                </a:tc>
                <a:extLst>
                  <a:ext uri="{0D108BD9-81ED-4DB2-BD59-A6C34878D82A}">
                    <a16:rowId xmlns:a16="http://schemas.microsoft.com/office/drawing/2014/main" val="10002"/>
                  </a:ext>
                </a:extLst>
              </a:tr>
              <a:tr h="397100">
                <a:tc>
                  <a:txBody>
                    <a:bodyPr/>
                    <a:lstStyle/>
                    <a:p>
                      <a:pPr marL="0" lvl="0" indent="0" algn="l" rtl="0">
                        <a:spcBef>
                          <a:spcPts val="0"/>
                        </a:spcBef>
                        <a:spcAft>
                          <a:spcPts val="0"/>
                        </a:spcAft>
                        <a:buClr>
                          <a:schemeClr val="dk1"/>
                        </a:buClr>
                        <a:buFont typeface="Arial"/>
                        <a:buNone/>
                      </a:pPr>
                      <a:r>
                        <a:rPr lang="en-GB" sz="1200" b="1" dirty="0">
                          <a:solidFill>
                            <a:schemeClr val="dk1"/>
                          </a:solidFill>
                          <a:latin typeface="+mn-lt"/>
                          <a:ea typeface="Calibri"/>
                          <a:cs typeface="Calibri"/>
                          <a:sym typeface="Calibri"/>
                        </a:rPr>
                        <a:t>Health and Safety Executive (HSE)</a:t>
                      </a:r>
                      <a:endParaRPr sz="1200" b="1" dirty="0">
                        <a:latin typeface="+mn-lt"/>
                      </a:endParaRPr>
                    </a:p>
                  </a:txBody>
                  <a:tcPr marL="91425" marR="91425" marT="91425" marB="91425"/>
                </a:tc>
                <a:tc>
                  <a:txBody>
                    <a:bodyPr/>
                    <a:lstStyle/>
                    <a:p>
                      <a:pPr marL="171450" lvl="0" indent="-171450" algn="l" rtl="0">
                        <a:spcBef>
                          <a:spcPts val="0"/>
                        </a:spcBef>
                        <a:spcAft>
                          <a:spcPts val="0"/>
                        </a:spcAft>
                        <a:buFont typeface="Arial" panose="020B0604020202020204" pitchFamily="34" charset="0"/>
                        <a:buChar char="•"/>
                      </a:pPr>
                      <a:r>
                        <a:rPr lang="en-GB" sz="1200" dirty="0">
                          <a:solidFill>
                            <a:schemeClr val="dk1"/>
                          </a:solidFill>
                          <a:latin typeface="+mn-lt"/>
                          <a:ea typeface="Calibri"/>
                          <a:cs typeface="Calibri"/>
                          <a:sym typeface="Calibri"/>
                        </a:rPr>
                        <a:t>Acts in the public interest to reduce work-related death and serious injury across the UK’s workplaces</a:t>
                      </a:r>
                      <a:endParaRPr sz="1200" dirty="0">
                        <a:solidFill>
                          <a:schemeClr val="dk1"/>
                        </a:solidFill>
                        <a:latin typeface="+mn-lt"/>
                      </a:endParaRPr>
                    </a:p>
                    <a:p>
                      <a:pPr marL="171450" lvl="0" indent="-171450" algn="l" rtl="0">
                        <a:spcBef>
                          <a:spcPts val="0"/>
                        </a:spcBef>
                        <a:spcAft>
                          <a:spcPts val="0"/>
                        </a:spcAft>
                        <a:buFont typeface="Arial" panose="020B0604020202020204" pitchFamily="34" charset="0"/>
                        <a:buChar char="•"/>
                      </a:pPr>
                      <a:r>
                        <a:rPr lang="en-GB" sz="1200" dirty="0">
                          <a:solidFill>
                            <a:schemeClr val="dk1"/>
                          </a:solidFill>
                          <a:latin typeface="+mn-lt"/>
                          <a:ea typeface="Calibri"/>
                          <a:cs typeface="Calibri"/>
                          <a:sym typeface="Calibri"/>
                        </a:rPr>
                        <a:t>Shapes and reviews policies, reviews regulations, produces research and statistics and enforces the law</a:t>
                      </a:r>
                      <a:endParaRPr sz="1200" dirty="0">
                        <a:latin typeface="+mn-lt"/>
                      </a:endParaRPr>
                    </a:p>
                  </a:txBody>
                  <a:tcPr marL="91425" marR="91425" marT="91425" marB="91425"/>
                </a:tc>
                <a:extLst>
                  <a:ext uri="{0D108BD9-81ED-4DB2-BD59-A6C34878D82A}">
                    <a16:rowId xmlns:a16="http://schemas.microsoft.com/office/drawing/2014/main" val="10003"/>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850319938"/>
              </p:ext>
            </p:extLst>
          </p:nvPr>
        </p:nvGraphicFramePr>
        <p:xfrm>
          <a:off x="-1" y="2873904"/>
          <a:ext cx="9144000" cy="2269595"/>
        </p:xfrm>
        <a:graphic>
          <a:graphicData uri="http://schemas.openxmlformats.org/drawingml/2006/table">
            <a:tbl>
              <a:tblPr firstRow="1" bandRow="1">
                <a:tableStyleId>{C169912F-0EB1-4DA2-AC30-5A9D26F8DA00}</a:tableStyleId>
              </a:tblPr>
              <a:tblGrid>
                <a:gridCol w="2721254">
                  <a:extLst>
                    <a:ext uri="{9D8B030D-6E8A-4147-A177-3AD203B41FA5}">
                      <a16:colId xmlns:a16="http://schemas.microsoft.com/office/drawing/2014/main" val="2185777871"/>
                    </a:ext>
                  </a:extLst>
                </a:gridCol>
                <a:gridCol w="6422746">
                  <a:extLst>
                    <a:ext uri="{9D8B030D-6E8A-4147-A177-3AD203B41FA5}">
                      <a16:colId xmlns:a16="http://schemas.microsoft.com/office/drawing/2014/main" val="478048313"/>
                    </a:ext>
                  </a:extLst>
                </a:gridCol>
              </a:tblGrid>
              <a:tr h="799440">
                <a:tc>
                  <a:txBody>
                    <a:bodyPr/>
                    <a:lstStyle/>
                    <a:p>
                      <a:r>
                        <a:rPr lang="en-GB" sz="1400" b="1" dirty="0">
                          <a:latin typeface="+mn-lt"/>
                          <a:cs typeface="Calibri" panose="020F0502020204030204" pitchFamily="34" charset="0"/>
                        </a:rPr>
                        <a:t>Conflict between carers and family</a:t>
                      </a:r>
                    </a:p>
                  </a:txBody>
                  <a:tcPr/>
                </a:tc>
                <a:tc>
                  <a:txBody>
                    <a:bodyPr/>
                    <a:lstStyle/>
                    <a:p>
                      <a:r>
                        <a:rPr lang="en-GB" sz="1200" dirty="0">
                          <a:latin typeface="+mn-lt"/>
                          <a:cs typeface="Calibri" panose="020F0502020204030204" pitchFamily="34" charset="0"/>
                        </a:rPr>
                        <a:t>How to resolve issues with family – communication, empathy, understanding</a:t>
                      </a:r>
                    </a:p>
                    <a:p>
                      <a:r>
                        <a:rPr lang="en-GB" sz="1200" b="0" i="0" u="none" strike="noStrike" cap="none" dirty="0">
                          <a:solidFill>
                            <a:srgbClr val="000000"/>
                          </a:solidFill>
                          <a:effectLst/>
                          <a:latin typeface="+mn-lt"/>
                          <a:ea typeface="Arial"/>
                          <a:cs typeface="Calibri" panose="020F0502020204030204" pitchFamily="34" charset="0"/>
                          <a:sym typeface="Arial"/>
                        </a:rPr>
                        <a:t>The DH Decision Support Tool, five-step framework, NICE and NHS guidance on Care Pathways and Care Plans,  Managing Conflicts of Interest: Guidance for Clinical Commissioning Groups (2013) (NHS), HSE guidance on risk assessments.</a:t>
                      </a:r>
                      <a:endParaRPr lang="en-GB" sz="1200" dirty="0">
                        <a:latin typeface="+mn-lt"/>
                        <a:cs typeface="Calibri" panose="020F0502020204030204" pitchFamily="34" charset="0"/>
                      </a:endParaRPr>
                    </a:p>
                  </a:txBody>
                  <a:tcPr/>
                </a:tc>
                <a:extLst>
                  <a:ext uri="{0D108BD9-81ED-4DB2-BD59-A6C34878D82A}">
                    <a16:rowId xmlns:a16="http://schemas.microsoft.com/office/drawing/2014/main" val="1593181863"/>
                  </a:ext>
                </a:extLst>
              </a:tr>
              <a:tr h="541995">
                <a:tc>
                  <a:txBody>
                    <a:bodyPr/>
                    <a:lstStyle/>
                    <a:p>
                      <a:r>
                        <a:rPr lang="en-GB" sz="1400" b="1" dirty="0">
                          <a:latin typeface="+mn-lt"/>
                          <a:cs typeface="Calibri" panose="020F0502020204030204" pitchFamily="34" charset="0"/>
                        </a:rPr>
                        <a:t>Conflict between professionals </a:t>
                      </a:r>
                    </a:p>
                  </a:txBody>
                  <a:tcPr/>
                </a:tc>
                <a:tc>
                  <a:txBody>
                    <a:bodyPr/>
                    <a:lstStyle/>
                    <a:p>
                      <a:r>
                        <a:rPr lang="en-GB" sz="1200" dirty="0">
                          <a:latin typeface="+mn-lt"/>
                          <a:cs typeface="Calibri" panose="020F0502020204030204" pitchFamily="34" charset="0"/>
                        </a:rPr>
                        <a:t>Both parties act in a professional manner, submit case,</a:t>
                      </a:r>
                      <a:r>
                        <a:rPr lang="en-GB" sz="1200" baseline="0" dirty="0">
                          <a:latin typeface="+mn-lt"/>
                          <a:cs typeface="Calibri" panose="020F0502020204030204" pitchFamily="34" charset="0"/>
                        </a:rPr>
                        <a:t> third party intervention, </a:t>
                      </a:r>
                      <a:endParaRPr lang="en-GB" sz="1200" dirty="0">
                        <a:latin typeface="+mn-lt"/>
                        <a:cs typeface="Calibri" panose="020F0502020204030204" pitchFamily="34" charset="0"/>
                      </a:endParaRPr>
                    </a:p>
                  </a:txBody>
                  <a:tcPr/>
                </a:tc>
                <a:extLst>
                  <a:ext uri="{0D108BD9-81ED-4DB2-BD59-A6C34878D82A}">
                    <a16:rowId xmlns:a16="http://schemas.microsoft.com/office/drawing/2014/main" val="2908010929"/>
                  </a:ext>
                </a:extLst>
              </a:tr>
              <a:tr h="296089">
                <a:tc>
                  <a:txBody>
                    <a:bodyPr/>
                    <a:lstStyle/>
                    <a:p>
                      <a:r>
                        <a:rPr lang="en-GB" sz="1400" b="1" dirty="0">
                          <a:latin typeface="+mn-lt"/>
                          <a:cs typeface="Calibri" panose="020F0502020204030204" pitchFamily="34" charset="0"/>
                        </a:rPr>
                        <a:t>Service</a:t>
                      </a:r>
                      <a:r>
                        <a:rPr lang="en-GB" sz="1400" b="1" baseline="0" dirty="0">
                          <a:latin typeface="+mn-lt"/>
                          <a:cs typeface="Calibri" panose="020F0502020204030204" pitchFamily="34" charset="0"/>
                        </a:rPr>
                        <a:t> User rights</a:t>
                      </a:r>
                      <a:endParaRPr lang="en-GB" sz="1400" b="1" dirty="0">
                        <a:latin typeface="+mn-lt"/>
                        <a:cs typeface="Calibri" panose="020F0502020204030204" pitchFamily="34" charset="0"/>
                      </a:endParaRPr>
                    </a:p>
                  </a:txBody>
                  <a:tcPr/>
                </a:tc>
                <a:tc>
                  <a:txBody>
                    <a:bodyPr/>
                    <a:lstStyle/>
                    <a:p>
                      <a:r>
                        <a:rPr lang="en-GB" sz="1200" dirty="0">
                          <a:latin typeface="+mn-lt"/>
                          <a:cs typeface="Calibri" panose="020F0502020204030204" pitchFamily="34" charset="0"/>
                        </a:rPr>
                        <a:t>Independence, Choice, confidentiality, respect, dignity</a:t>
                      </a:r>
                    </a:p>
                  </a:txBody>
                  <a:tcPr/>
                </a:tc>
                <a:extLst>
                  <a:ext uri="{0D108BD9-81ED-4DB2-BD59-A6C34878D82A}">
                    <a16:rowId xmlns:a16="http://schemas.microsoft.com/office/drawing/2014/main" val="3814341389"/>
                  </a:ext>
                </a:extLst>
              </a:tr>
              <a:tr h="599840">
                <a:tc>
                  <a:txBody>
                    <a:bodyPr/>
                    <a:lstStyle/>
                    <a:p>
                      <a:r>
                        <a:rPr lang="en-GB" sz="1400" b="1" dirty="0">
                          <a:latin typeface="+mn-lt"/>
                          <a:cs typeface="Calibri" panose="020F0502020204030204" pitchFamily="34" charset="0"/>
                        </a:rPr>
                        <a:t>Acts and Legislation</a:t>
                      </a:r>
                    </a:p>
                  </a:txBody>
                  <a:tcPr/>
                </a:tc>
                <a:tc>
                  <a:txBody>
                    <a:bodyPr/>
                    <a:lstStyle/>
                    <a:p>
                      <a:r>
                        <a:rPr lang="en-GB" sz="1200" b="0" i="0" u="none" strike="noStrike" cap="none" dirty="0">
                          <a:solidFill>
                            <a:srgbClr val="000000"/>
                          </a:solidFill>
                          <a:effectLst/>
                          <a:latin typeface="+mn-lt"/>
                          <a:ea typeface="Arial"/>
                          <a:cs typeface="Calibri" panose="020F0502020204030204" pitchFamily="34" charset="0"/>
                          <a:sym typeface="Arial"/>
                        </a:rPr>
                        <a:t>Legislation, e.g. Mental Health Act 2007, Human Rights Act 1998, Mental Capacity Act 2005, National Health Service Act 2006 Section 140, Equality Act 2010, Care Act 2014.</a:t>
                      </a:r>
                      <a:endParaRPr lang="en-GB" sz="1200" dirty="0">
                        <a:latin typeface="+mn-lt"/>
                        <a:cs typeface="Calibri" panose="020F0502020204030204" pitchFamily="34" charset="0"/>
                      </a:endParaRPr>
                    </a:p>
                  </a:txBody>
                  <a:tcPr/>
                </a:tc>
                <a:extLst>
                  <a:ext uri="{0D108BD9-81ED-4DB2-BD59-A6C34878D82A}">
                    <a16:rowId xmlns:a16="http://schemas.microsoft.com/office/drawing/2014/main" val="353235366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9903"/>
          </a:xfrm>
        </p:spPr>
        <p:txBody>
          <a:bodyPr/>
          <a:lstStyle/>
          <a:p>
            <a:r>
              <a:rPr lang="en-GB" sz="1400" b="1" u="sng" dirty="0"/>
              <a:t>C1 Enabling individuals to overcome challenges</a:t>
            </a:r>
            <a:endParaRPr lang="en-GB" sz="1400" dirty="0"/>
          </a:p>
        </p:txBody>
      </p:sp>
      <p:graphicFrame>
        <p:nvGraphicFramePr>
          <p:cNvPr id="4" name="Table 3"/>
          <p:cNvGraphicFramePr>
            <a:graphicFrameLocks noGrp="1"/>
          </p:cNvGraphicFramePr>
          <p:nvPr>
            <p:extLst>
              <p:ext uri="{D42A27DB-BD31-4B8C-83A1-F6EECF244321}">
                <p14:modId xmlns:p14="http://schemas.microsoft.com/office/powerpoint/2010/main" val="4175526028"/>
              </p:ext>
            </p:extLst>
          </p:nvPr>
        </p:nvGraphicFramePr>
        <p:xfrm>
          <a:off x="0" y="409904"/>
          <a:ext cx="4855779" cy="4330262"/>
        </p:xfrm>
        <a:graphic>
          <a:graphicData uri="http://schemas.openxmlformats.org/drawingml/2006/table">
            <a:tbl>
              <a:tblPr firstRow="1" bandRow="1">
                <a:tableStyleId>{C169912F-0EB1-4DA2-AC30-5A9D26F8DA00}</a:tableStyleId>
              </a:tblPr>
              <a:tblGrid>
                <a:gridCol w="1576552">
                  <a:extLst>
                    <a:ext uri="{9D8B030D-6E8A-4147-A177-3AD203B41FA5}">
                      <a16:colId xmlns:a16="http://schemas.microsoft.com/office/drawing/2014/main" val="749918310"/>
                    </a:ext>
                  </a:extLst>
                </a:gridCol>
                <a:gridCol w="3279227">
                  <a:extLst>
                    <a:ext uri="{9D8B030D-6E8A-4147-A177-3AD203B41FA5}">
                      <a16:colId xmlns:a16="http://schemas.microsoft.com/office/drawing/2014/main" val="1353933430"/>
                    </a:ext>
                  </a:extLst>
                </a:gridCol>
              </a:tblGrid>
              <a:tr h="553492">
                <a:tc>
                  <a:txBody>
                    <a:bodyPr/>
                    <a:lstStyle/>
                    <a:p>
                      <a:r>
                        <a:rPr lang="en-GB" sz="1400" b="0" dirty="0">
                          <a:latin typeface="+mn-lt"/>
                        </a:rPr>
                        <a:t>Identifying challenges</a:t>
                      </a:r>
                    </a:p>
                  </a:txBody>
                  <a:tcPr/>
                </a:tc>
                <a:tc>
                  <a:txBody>
                    <a:bodyPr/>
                    <a:lstStyle/>
                    <a:p>
                      <a:r>
                        <a:rPr lang="en-GB" sz="1400" b="0" dirty="0"/>
                        <a:t>Observation, focus groups, questionnaires, informal chats</a:t>
                      </a:r>
                    </a:p>
                  </a:txBody>
                  <a:tcPr/>
                </a:tc>
                <a:extLst>
                  <a:ext uri="{0D108BD9-81ED-4DB2-BD59-A6C34878D82A}">
                    <a16:rowId xmlns:a16="http://schemas.microsoft.com/office/drawing/2014/main" val="1843488102"/>
                  </a:ext>
                </a:extLst>
              </a:tr>
              <a:tr h="781401">
                <a:tc>
                  <a:txBody>
                    <a:bodyPr/>
                    <a:lstStyle/>
                    <a:p>
                      <a:r>
                        <a:rPr lang="en-GB" sz="1400" b="0" i="0" u="none" strike="noStrike" cap="none" dirty="0">
                          <a:solidFill>
                            <a:srgbClr val="000000"/>
                          </a:solidFill>
                          <a:effectLst/>
                          <a:latin typeface="+mn-lt"/>
                          <a:ea typeface="Arial"/>
                          <a:cs typeface="Arial"/>
                          <a:sym typeface="Arial"/>
                        </a:rPr>
                        <a:t>1.Awareness and Knowledge</a:t>
                      </a:r>
                      <a:endParaRPr lang="en-GB" sz="1400" b="0" dirty="0">
                        <a:latin typeface="+mn-lt"/>
                      </a:endParaRPr>
                    </a:p>
                  </a:txBody>
                  <a:tcPr/>
                </a:tc>
                <a:tc>
                  <a:txBody>
                    <a:bodyPr/>
                    <a:lstStyle/>
                    <a:p>
                      <a:r>
                        <a:rPr lang="en-GB" sz="1400" b="0" dirty="0"/>
                        <a:t>Access to benefits, services and support</a:t>
                      </a:r>
                    </a:p>
                  </a:txBody>
                  <a:tcPr/>
                </a:tc>
                <a:extLst>
                  <a:ext uri="{0D108BD9-81ED-4DB2-BD59-A6C34878D82A}">
                    <a16:rowId xmlns:a16="http://schemas.microsoft.com/office/drawing/2014/main" val="1111674367"/>
                  </a:ext>
                </a:extLst>
              </a:tr>
              <a:tr h="781401">
                <a:tc>
                  <a:txBody>
                    <a:bodyPr/>
                    <a:lstStyle/>
                    <a:p>
                      <a:r>
                        <a:rPr lang="en-GB" sz="1400" b="0" dirty="0"/>
                        <a:t>2.Practical challenges</a:t>
                      </a:r>
                    </a:p>
                  </a:txBody>
                  <a:tcPr/>
                </a:tc>
                <a:tc>
                  <a:txBody>
                    <a:bodyPr/>
                    <a:lstStyle/>
                    <a:p>
                      <a:r>
                        <a:rPr lang="en-GB" sz="1400" b="0" dirty="0"/>
                        <a:t>Immediate</a:t>
                      </a:r>
                      <a:r>
                        <a:rPr lang="en-GB" sz="1400" b="0" baseline="0" dirty="0"/>
                        <a:t> care needs: washing, shopping, cleaning house and self, transport</a:t>
                      </a:r>
                      <a:endParaRPr lang="en-GB" sz="1400" b="0" dirty="0"/>
                    </a:p>
                  </a:txBody>
                  <a:tcPr/>
                </a:tc>
                <a:extLst>
                  <a:ext uri="{0D108BD9-81ED-4DB2-BD59-A6C34878D82A}">
                    <a16:rowId xmlns:a16="http://schemas.microsoft.com/office/drawing/2014/main" val="433634665"/>
                  </a:ext>
                </a:extLst>
              </a:tr>
              <a:tr h="553492">
                <a:tc>
                  <a:txBody>
                    <a:bodyPr/>
                    <a:lstStyle/>
                    <a:p>
                      <a:r>
                        <a:rPr lang="en-GB" sz="1400" b="0" i="0" u="none" strike="noStrike" cap="none" dirty="0">
                          <a:solidFill>
                            <a:srgbClr val="000000"/>
                          </a:solidFill>
                          <a:effectLst/>
                          <a:latin typeface="Arial"/>
                          <a:ea typeface="Arial"/>
                          <a:cs typeface="Arial"/>
                          <a:sym typeface="Arial"/>
                        </a:rPr>
                        <a:t>3.Skills and challenges</a:t>
                      </a:r>
                      <a:endParaRPr lang="en-GB" sz="1400" b="0" dirty="0"/>
                    </a:p>
                  </a:txBody>
                  <a:tcPr/>
                </a:tc>
                <a:tc>
                  <a:txBody>
                    <a:bodyPr/>
                    <a:lstStyle/>
                    <a:p>
                      <a:r>
                        <a:rPr lang="en-GB" sz="1400" b="0" dirty="0"/>
                        <a:t>Accessing online materials,</a:t>
                      </a:r>
                      <a:r>
                        <a:rPr lang="en-GB" sz="1400" b="0" baseline="0" dirty="0"/>
                        <a:t> using modern technology e.g. phones, TVs</a:t>
                      </a:r>
                      <a:endParaRPr lang="en-GB" sz="1400" b="0" dirty="0"/>
                    </a:p>
                  </a:txBody>
                  <a:tcPr/>
                </a:tc>
                <a:extLst>
                  <a:ext uri="{0D108BD9-81ED-4DB2-BD59-A6C34878D82A}">
                    <a16:rowId xmlns:a16="http://schemas.microsoft.com/office/drawing/2014/main" val="2153592559"/>
                  </a:ext>
                </a:extLst>
              </a:tr>
              <a:tr h="553492">
                <a:tc>
                  <a:txBody>
                    <a:bodyPr/>
                    <a:lstStyle/>
                    <a:p>
                      <a:r>
                        <a:rPr lang="en-GB" sz="1400" b="0" i="0" u="none" strike="noStrike" cap="none" dirty="0">
                          <a:solidFill>
                            <a:srgbClr val="000000"/>
                          </a:solidFill>
                          <a:effectLst/>
                          <a:latin typeface="Arial"/>
                          <a:ea typeface="Arial"/>
                          <a:cs typeface="Arial"/>
                          <a:sym typeface="Arial"/>
                        </a:rPr>
                        <a:t>4.Acceptance and belief</a:t>
                      </a:r>
                      <a:endParaRPr lang="en-GB" sz="1400" b="0" dirty="0"/>
                    </a:p>
                  </a:txBody>
                  <a:tcPr/>
                </a:tc>
                <a:tc>
                  <a:txBody>
                    <a:bodyPr/>
                    <a:lstStyle/>
                    <a:p>
                      <a:r>
                        <a:rPr lang="en-GB" sz="1400" b="0" dirty="0"/>
                        <a:t>Unwilling to accept that illness has forced them to be more dependent</a:t>
                      </a:r>
                    </a:p>
                  </a:txBody>
                  <a:tcPr/>
                </a:tc>
                <a:extLst>
                  <a:ext uri="{0D108BD9-81ED-4DB2-BD59-A6C34878D82A}">
                    <a16:rowId xmlns:a16="http://schemas.microsoft.com/office/drawing/2014/main" val="2515059098"/>
                  </a:ext>
                </a:extLst>
              </a:tr>
              <a:tr h="553492">
                <a:tc>
                  <a:txBody>
                    <a:bodyPr/>
                    <a:lstStyle/>
                    <a:p>
                      <a:r>
                        <a:rPr lang="en-GB" sz="1400" b="0" i="0" u="none" strike="noStrike" cap="none" dirty="0">
                          <a:solidFill>
                            <a:srgbClr val="000000"/>
                          </a:solidFill>
                          <a:effectLst/>
                          <a:latin typeface="Arial"/>
                          <a:ea typeface="Arial"/>
                          <a:cs typeface="Arial"/>
                          <a:sym typeface="Arial"/>
                        </a:rPr>
                        <a:t>5.Motivation and mood</a:t>
                      </a:r>
                      <a:endParaRPr lang="en-GB" sz="1400" b="0" dirty="0"/>
                    </a:p>
                  </a:txBody>
                  <a:tcPr/>
                </a:tc>
                <a:tc>
                  <a:txBody>
                    <a:bodyPr/>
                    <a:lstStyle/>
                    <a:p>
                      <a:r>
                        <a:rPr lang="en-GB" sz="1400" b="0" dirty="0"/>
                        <a:t>To exercise, diet, make dramatic life saving lifestyle changes</a:t>
                      </a:r>
                    </a:p>
                  </a:txBody>
                  <a:tcPr/>
                </a:tc>
                <a:extLst>
                  <a:ext uri="{0D108BD9-81ED-4DB2-BD59-A6C34878D82A}">
                    <a16:rowId xmlns:a16="http://schemas.microsoft.com/office/drawing/2014/main" val="3347563602"/>
                  </a:ext>
                </a:extLst>
              </a:tr>
              <a:tr h="553492">
                <a:tc>
                  <a:txBody>
                    <a:bodyPr/>
                    <a:lstStyle/>
                    <a:p>
                      <a:r>
                        <a:rPr lang="en-GB" sz="1400" b="0" i="0" u="none" strike="noStrike" cap="none" dirty="0">
                          <a:solidFill>
                            <a:srgbClr val="000000"/>
                          </a:solidFill>
                          <a:effectLst/>
                          <a:latin typeface="Arial"/>
                          <a:ea typeface="Arial"/>
                          <a:cs typeface="Arial"/>
                          <a:sym typeface="Arial"/>
                        </a:rPr>
                        <a:t>6.Communication</a:t>
                      </a:r>
                      <a:endParaRPr lang="en-GB" sz="1400" b="0" dirty="0"/>
                    </a:p>
                  </a:txBody>
                  <a:tcPr/>
                </a:tc>
                <a:tc>
                  <a:txBody>
                    <a:bodyPr/>
                    <a:lstStyle/>
                    <a:p>
                      <a:pPr rtl="0" fontAlgn="base"/>
                      <a:r>
                        <a:rPr lang="en-GB" sz="1400" b="0" dirty="0"/>
                        <a:t>Blind</a:t>
                      </a:r>
                      <a:r>
                        <a:rPr lang="en-GB" sz="1400" b="0" baseline="0" dirty="0"/>
                        <a:t> or partially sighted, deaf, Additional Language needs, </a:t>
                      </a:r>
                      <a:endParaRPr lang="en-GB" sz="1400" b="0" dirty="0"/>
                    </a:p>
                  </a:txBody>
                  <a:tcPr/>
                </a:tc>
                <a:extLst>
                  <a:ext uri="{0D108BD9-81ED-4DB2-BD59-A6C34878D82A}">
                    <a16:rowId xmlns:a16="http://schemas.microsoft.com/office/drawing/2014/main" val="87147449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4011404"/>
              </p:ext>
            </p:extLst>
          </p:nvPr>
        </p:nvGraphicFramePr>
        <p:xfrm>
          <a:off x="4955627" y="2819923"/>
          <a:ext cx="4088524" cy="2247897"/>
        </p:xfrm>
        <a:graphic>
          <a:graphicData uri="http://schemas.openxmlformats.org/drawingml/2006/table">
            <a:tbl>
              <a:tblPr firstRow="1" bandRow="1">
                <a:tableStyleId>{C169912F-0EB1-4DA2-AC30-5A9D26F8DA00}</a:tableStyleId>
              </a:tblPr>
              <a:tblGrid>
                <a:gridCol w="1813783">
                  <a:extLst>
                    <a:ext uri="{9D8B030D-6E8A-4147-A177-3AD203B41FA5}">
                      <a16:colId xmlns:a16="http://schemas.microsoft.com/office/drawing/2014/main" val="3867214029"/>
                    </a:ext>
                  </a:extLst>
                </a:gridCol>
                <a:gridCol w="2274741">
                  <a:extLst>
                    <a:ext uri="{9D8B030D-6E8A-4147-A177-3AD203B41FA5}">
                      <a16:colId xmlns:a16="http://schemas.microsoft.com/office/drawing/2014/main" val="3334137412"/>
                    </a:ext>
                  </a:extLst>
                </a:gridCol>
              </a:tblGrid>
              <a:tr h="329433">
                <a:tc rowSpan="6">
                  <a:txBody>
                    <a:bodyPr/>
                    <a:lstStyle/>
                    <a:p>
                      <a:r>
                        <a:rPr lang="en-GB" sz="1100" b="0" i="0" u="none" strike="noStrike" cap="none" dirty="0">
                          <a:solidFill>
                            <a:srgbClr val="000000"/>
                          </a:solidFill>
                          <a:effectLst/>
                          <a:latin typeface="Arial"/>
                          <a:ea typeface="Arial"/>
                          <a:cs typeface="Arial"/>
                          <a:sym typeface="Arial"/>
                        </a:rPr>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1" u="sng" dirty="0"/>
                        <a:t>C2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1" u="sng" dirty="0"/>
                        <a:t>Promoting Personalisation</a:t>
                      </a:r>
                      <a:endParaRPr lang="en-GB" sz="1400" dirty="0"/>
                    </a:p>
                    <a:p>
                      <a:endParaRPr lang="en-GB" sz="1100" b="0" i="0" u="none" strike="noStrike" cap="none" dirty="0">
                        <a:solidFill>
                          <a:srgbClr val="000000"/>
                        </a:solidFill>
                        <a:effectLst/>
                        <a:latin typeface="Arial"/>
                        <a:ea typeface="Arial"/>
                        <a:cs typeface="Arial"/>
                        <a:sym typeface="Arial"/>
                      </a:endParaRPr>
                    </a:p>
                    <a:p>
                      <a:r>
                        <a:rPr lang="en-GB" sz="1200" b="0" i="0" u="none" strike="noStrike" cap="none" dirty="0">
                          <a:solidFill>
                            <a:srgbClr val="000000"/>
                          </a:solidFill>
                          <a:effectLst/>
                          <a:latin typeface="Arial"/>
                          <a:ea typeface="Arial"/>
                          <a:cs typeface="Arial"/>
                          <a:sym typeface="Arial"/>
                        </a:rPr>
                        <a:t>Methods of recognising preferences</a:t>
                      </a:r>
                      <a:endParaRPr lang="en-GB" sz="1200" dirty="0"/>
                    </a:p>
                  </a:txBody>
                  <a:tcPr/>
                </a:tc>
                <a:tc>
                  <a:txBody>
                    <a:bodyPr/>
                    <a:lstStyle/>
                    <a:p>
                      <a:r>
                        <a:rPr lang="en-GB" sz="1200" b="0" i="0" u="none" strike="noStrike" cap="none" dirty="0">
                          <a:solidFill>
                            <a:srgbClr val="000000"/>
                          </a:solidFill>
                          <a:effectLst/>
                          <a:latin typeface="Arial"/>
                          <a:ea typeface="Arial"/>
                          <a:cs typeface="Arial"/>
                          <a:sym typeface="Arial"/>
                        </a:rPr>
                        <a:t>care plans, </a:t>
                      </a:r>
                      <a:endParaRPr lang="en-GB" sz="1200" dirty="0"/>
                    </a:p>
                  </a:txBody>
                  <a:tcPr/>
                </a:tc>
                <a:extLst>
                  <a:ext uri="{0D108BD9-81ED-4DB2-BD59-A6C34878D82A}">
                    <a16:rowId xmlns:a16="http://schemas.microsoft.com/office/drawing/2014/main" val="566598471"/>
                  </a:ext>
                </a:extLst>
              </a:tr>
              <a:tr h="329433">
                <a:tc vMerge="1">
                  <a:txBody>
                    <a:bodyPr/>
                    <a:lstStyle/>
                    <a:p>
                      <a:endParaRPr lang="en-GB" sz="1100" dirty="0"/>
                    </a:p>
                  </a:txBody>
                  <a:tcPr/>
                </a:tc>
                <a:tc>
                  <a:txBody>
                    <a:bodyPr/>
                    <a:lstStyle/>
                    <a:p>
                      <a:r>
                        <a:rPr lang="en-GB" sz="1200" b="0" i="0" u="none" strike="noStrike" cap="none" dirty="0">
                          <a:solidFill>
                            <a:srgbClr val="000000"/>
                          </a:solidFill>
                          <a:effectLst/>
                          <a:latin typeface="Arial"/>
                          <a:ea typeface="Arial"/>
                          <a:cs typeface="Arial"/>
                          <a:sym typeface="Arial"/>
                        </a:rPr>
                        <a:t>learning plans, </a:t>
                      </a:r>
                      <a:endParaRPr lang="en-GB" sz="1200" dirty="0"/>
                    </a:p>
                  </a:txBody>
                  <a:tcPr/>
                </a:tc>
                <a:extLst>
                  <a:ext uri="{0D108BD9-81ED-4DB2-BD59-A6C34878D82A}">
                    <a16:rowId xmlns:a16="http://schemas.microsoft.com/office/drawing/2014/main" val="2202641506"/>
                  </a:ext>
                </a:extLst>
              </a:tr>
              <a:tr h="329433">
                <a:tc vMerge="1">
                  <a:txBody>
                    <a:bodyPr/>
                    <a:lstStyle/>
                    <a:p>
                      <a:endParaRPr lang="en-GB" sz="1100" dirty="0"/>
                    </a:p>
                  </a:txBody>
                  <a:tcPr/>
                </a:tc>
                <a:tc>
                  <a:txBody>
                    <a:bodyPr/>
                    <a:lstStyle/>
                    <a:p>
                      <a:r>
                        <a:rPr lang="en-GB" sz="1200" b="0" i="0" u="none" strike="noStrike" cap="none" dirty="0">
                          <a:solidFill>
                            <a:srgbClr val="000000"/>
                          </a:solidFill>
                          <a:effectLst/>
                          <a:latin typeface="Arial"/>
                          <a:ea typeface="Arial"/>
                          <a:cs typeface="Arial"/>
                          <a:sym typeface="Arial"/>
                        </a:rPr>
                        <a:t>behavioural plans, </a:t>
                      </a:r>
                      <a:endParaRPr lang="en-GB" sz="1200" dirty="0"/>
                    </a:p>
                  </a:txBody>
                  <a:tcPr/>
                </a:tc>
                <a:extLst>
                  <a:ext uri="{0D108BD9-81ED-4DB2-BD59-A6C34878D82A}">
                    <a16:rowId xmlns:a16="http://schemas.microsoft.com/office/drawing/2014/main" val="3486731800"/>
                  </a:ext>
                </a:extLst>
              </a:tr>
              <a:tr h="542596">
                <a:tc vMerge="1">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b="0" i="0" u="none" strike="noStrike" cap="none" dirty="0">
                          <a:solidFill>
                            <a:srgbClr val="000000"/>
                          </a:solidFill>
                          <a:effectLst/>
                          <a:latin typeface="Arial"/>
                          <a:ea typeface="Arial"/>
                          <a:cs typeface="Arial"/>
                          <a:sym typeface="Arial"/>
                        </a:rPr>
                        <a:t>specialist support from health and social care professionals</a:t>
                      </a:r>
                      <a:endParaRPr lang="en-GB" sz="1200" dirty="0"/>
                    </a:p>
                  </a:txBody>
                  <a:tcPr/>
                </a:tc>
                <a:extLst>
                  <a:ext uri="{0D108BD9-81ED-4DB2-BD59-A6C34878D82A}">
                    <a16:rowId xmlns:a16="http://schemas.microsoft.com/office/drawing/2014/main" val="1459858595"/>
                  </a:ext>
                </a:extLst>
              </a:tr>
              <a:tr h="329433">
                <a:tc vMerge="1">
                  <a:txBody>
                    <a:bodyPr/>
                    <a:lstStyle/>
                    <a:p>
                      <a:endParaRPr lang="en-GB" sz="1100" dirty="0"/>
                    </a:p>
                  </a:txBody>
                  <a:tcPr/>
                </a:tc>
                <a:tc>
                  <a:txBody>
                    <a:bodyPr/>
                    <a:lstStyle/>
                    <a:p>
                      <a:r>
                        <a:rPr lang="en-GB" sz="1200" b="0" i="0" u="none" strike="noStrike" cap="none" dirty="0">
                          <a:solidFill>
                            <a:srgbClr val="000000"/>
                          </a:solidFill>
                          <a:effectLst/>
                          <a:latin typeface="Arial"/>
                          <a:ea typeface="Arial"/>
                          <a:cs typeface="Arial"/>
                          <a:sym typeface="Arial"/>
                        </a:rPr>
                        <a:t>promoting choice and control</a:t>
                      </a:r>
                      <a:endParaRPr lang="en-GB" sz="1200" dirty="0"/>
                    </a:p>
                  </a:txBody>
                  <a:tcPr/>
                </a:tc>
                <a:extLst>
                  <a:ext uri="{0D108BD9-81ED-4DB2-BD59-A6C34878D82A}">
                    <a16:rowId xmlns:a16="http://schemas.microsoft.com/office/drawing/2014/main" val="3011402230"/>
                  </a:ext>
                </a:extLst>
              </a:tr>
              <a:tr h="387569">
                <a:tc vMerge="1">
                  <a:txBody>
                    <a:bodyPr/>
                    <a:lstStyle/>
                    <a:p>
                      <a:endParaRPr lang="en-GB" sz="1100" dirty="0"/>
                    </a:p>
                  </a:txBody>
                  <a:tcPr/>
                </a:tc>
                <a:tc>
                  <a:txBody>
                    <a:bodyPr/>
                    <a:lstStyle/>
                    <a:p>
                      <a:r>
                        <a:rPr lang="en-GB" sz="1200" b="0" i="0" u="none" strike="noStrike" cap="none" dirty="0">
                          <a:solidFill>
                            <a:srgbClr val="000000"/>
                          </a:solidFill>
                          <a:effectLst/>
                          <a:latin typeface="Arial"/>
                          <a:ea typeface="Arial"/>
                          <a:cs typeface="Arial"/>
                          <a:sym typeface="Arial"/>
                        </a:rPr>
                        <a:t>personal goals</a:t>
                      </a:r>
                      <a:endParaRPr lang="en-GB" sz="1200" dirty="0"/>
                    </a:p>
                  </a:txBody>
                  <a:tcPr/>
                </a:tc>
                <a:extLst>
                  <a:ext uri="{0D108BD9-81ED-4DB2-BD59-A6C34878D82A}">
                    <a16:rowId xmlns:a16="http://schemas.microsoft.com/office/drawing/2014/main" val="193398915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77288736"/>
              </p:ext>
            </p:extLst>
          </p:nvPr>
        </p:nvGraphicFramePr>
        <p:xfrm>
          <a:off x="4955627" y="204951"/>
          <a:ext cx="4088524" cy="2568728"/>
        </p:xfrm>
        <a:graphic>
          <a:graphicData uri="http://schemas.openxmlformats.org/drawingml/2006/table">
            <a:tbl>
              <a:tblPr firstRow="1" bandRow="1">
                <a:tableStyleId>{C169912F-0EB1-4DA2-AC30-5A9D26F8DA00}</a:tableStyleId>
              </a:tblPr>
              <a:tblGrid>
                <a:gridCol w="1788423">
                  <a:extLst>
                    <a:ext uri="{9D8B030D-6E8A-4147-A177-3AD203B41FA5}">
                      <a16:colId xmlns:a16="http://schemas.microsoft.com/office/drawing/2014/main" val="3924307904"/>
                    </a:ext>
                  </a:extLst>
                </a:gridCol>
                <a:gridCol w="2300101">
                  <a:extLst>
                    <a:ext uri="{9D8B030D-6E8A-4147-A177-3AD203B41FA5}">
                      <a16:colId xmlns:a16="http://schemas.microsoft.com/office/drawing/2014/main" val="2445396483"/>
                    </a:ext>
                  </a:extLst>
                </a:gridCol>
              </a:tblGrid>
              <a:tr h="618008">
                <a:tc rowSpan="6">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800" b="0" i="0" u="none" strike="noStrike" cap="none" dirty="0">
                          <a:solidFill>
                            <a:srgbClr val="000000"/>
                          </a:solidFill>
                          <a:effectLst/>
                          <a:latin typeface="Arial"/>
                          <a:ea typeface="Arial"/>
                          <a:cs typeface="Arial"/>
                          <a:sym typeface="Arial"/>
                        </a:rPr>
                        <a:t>Strategies used to overcome challenges</a:t>
                      </a:r>
                      <a:endParaRPr lang="en-GB" sz="1800" b="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0" i="0" u="none" strike="noStrike" cap="none" dirty="0">
                          <a:solidFill>
                            <a:srgbClr val="000000"/>
                          </a:solidFill>
                          <a:effectLst/>
                          <a:latin typeface="Arial"/>
                          <a:ea typeface="Arial"/>
                          <a:cs typeface="Arial"/>
                          <a:sym typeface="Arial"/>
                        </a:rPr>
                        <a:t>1.educational information materials</a:t>
                      </a:r>
                      <a:endParaRPr lang="en-GB" dirty="0"/>
                    </a:p>
                  </a:txBody>
                  <a:tcPr/>
                </a:tc>
                <a:extLst>
                  <a:ext uri="{0D108BD9-81ED-4DB2-BD59-A6C34878D82A}">
                    <a16:rowId xmlns:a16="http://schemas.microsoft.com/office/drawing/2014/main" val="629241114"/>
                  </a:ext>
                </a:extLst>
              </a:tr>
              <a:tr h="266229">
                <a:tc vMerge="1">
                  <a:txBody>
                    <a:bodyPr/>
                    <a:lstStyle/>
                    <a:p>
                      <a:endParaRPr lang="en-GB" dirty="0"/>
                    </a:p>
                  </a:txBody>
                  <a:tcPr/>
                </a:tc>
                <a:tc>
                  <a:txBody>
                    <a:bodyPr/>
                    <a:lstStyle/>
                    <a:p>
                      <a:r>
                        <a:rPr lang="en-GB" sz="1400" b="0" i="0" u="none" strike="noStrike" cap="none" dirty="0">
                          <a:solidFill>
                            <a:srgbClr val="000000"/>
                          </a:solidFill>
                          <a:effectLst/>
                          <a:latin typeface="Arial"/>
                          <a:ea typeface="Arial"/>
                          <a:cs typeface="Arial"/>
                          <a:sym typeface="Arial"/>
                        </a:rPr>
                        <a:t>2.training courses,</a:t>
                      </a:r>
                      <a:endParaRPr lang="en-GB" dirty="0"/>
                    </a:p>
                  </a:txBody>
                  <a:tcPr/>
                </a:tc>
                <a:extLst>
                  <a:ext uri="{0D108BD9-81ED-4DB2-BD59-A6C34878D82A}">
                    <a16:rowId xmlns:a16="http://schemas.microsoft.com/office/drawing/2014/main" val="2911804715"/>
                  </a:ext>
                </a:extLst>
              </a:tr>
              <a:tr h="266229">
                <a:tc vMerge="1">
                  <a:txBody>
                    <a:bodyPr/>
                    <a:lstStyle/>
                    <a:p>
                      <a:endParaRPr lang="en-GB" dirty="0"/>
                    </a:p>
                  </a:txBody>
                  <a:tcPr/>
                </a:tc>
                <a:tc>
                  <a:txBody>
                    <a:bodyPr/>
                    <a:lstStyle/>
                    <a:p>
                      <a:r>
                        <a:rPr lang="en-GB" sz="1400" b="0" i="0" u="none" strike="noStrike" cap="none" dirty="0">
                          <a:solidFill>
                            <a:srgbClr val="000000"/>
                          </a:solidFill>
                          <a:effectLst/>
                          <a:latin typeface="Arial"/>
                          <a:ea typeface="Arial"/>
                          <a:cs typeface="Arial"/>
                          <a:sym typeface="Arial"/>
                        </a:rPr>
                        <a:t>3.opinion leaders</a:t>
                      </a:r>
                      <a:endParaRPr lang="en-GB" dirty="0"/>
                    </a:p>
                  </a:txBody>
                  <a:tcPr/>
                </a:tc>
                <a:extLst>
                  <a:ext uri="{0D108BD9-81ED-4DB2-BD59-A6C34878D82A}">
                    <a16:rowId xmlns:a16="http://schemas.microsoft.com/office/drawing/2014/main" val="1345908257"/>
                  </a:ext>
                </a:extLst>
              </a:tr>
              <a:tr h="266229">
                <a:tc vMerge="1">
                  <a:txBody>
                    <a:bodyPr/>
                    <a:lstStyle/>
                    <a:p>
                      <a:endParaRPr lang="en-GB" dirty="0"/>
                    </a:p>
                  </a:txBody>
                  <a:tcPr/>
                </a:tc>
                <a:tc>
                  <a:txBody>
                    <a:bodyPr/>
                    <a:lstStyle/>
                    <a:p>
                      <a:r>
                        <a:rPr lang="en-GB" sz="1400" b="0" i="0" u="none" strike="noStrike" cap="none" dirty="0">
                          <a:solidFill>
                            <a:srgbClr val="000000"/>
                          </a:solidFill>
                          <a:effectLst/>
                          <a:latin typeface="Arial"/>
                          <a:ea typeface="Arial"/>
                          <a:cs typeface="Arial"/>
                          <a:sym typeface="Arial"/>
                        </a:rPr>
                        <a:t>4.clinical audits</a:t>
                      </a:r>
                      <a:endParaRPr lang="en-GB" dirty="0"/>
                    </a:p>
                  </a:txBody>
                  <a:tcPr/>
                </a:tc>
                <a:extLst>
                  <a:ext uri="{0D108BD9-81ED-4DB2-BD59-A6C34878D82A}">
                    <a16:rowId xmlns:a16="http://schemas.microsoft.com/office/drawing/2014/main" val="1752082902"/>
                  </a:ext>
                </a:extLst>
              </a:tr>
              <a:tr h="266229">
                <a:tc vMerge="1">
                  <a:txBody>
                    <a:bodyPr/>
                    <a:lstStyle/>
                    <a:p>
                      <a:endParaRPr lang="en-GB" dirty="0"/>
                    </a:p>
                  </a:txBody>
                  <a:tcPr/>
                </a:tc>
                <a:tc>
                  <a:txBody>
                    <a:bodyPr/>
                    <a:lstStyle/>
                    <a:p>
                      <a:r>
                        <a:rPr lang="en-GB" sz="1400" b="0" i="0" u="none" strike="noStrike" cap="none" dirty="0">
                          <a:solidFill>
                            <a:srgbClr val="000000"/>
                          </a:solidFill>
                          <a:effectLst/>
                          <a:latin typeface="Arial"/>
                          <a:ea typeface="Arial"/>
                          <a:cs typeface="Arial"/>
                          <a:sym typeface="Arial"/>
                        </a:rPr>
                        <a:t>5.computer-aided advice systems</a:t>
                      </a:r>
                      <a:endParaRPr lang="en-GB" dirty="0"/>
                    </a:p>
                  </a:txBody>
                  <a:tcPr/>
                </a:tc>
                <a:extLst>
                  <a:ext uri="{0D108BD9-81ED-4DB2-BD59-A6C34878D82A}">
                    <a16:rowId xmlns:a16="http://schemas.microsoft.com/office/drawing/2014/main" val="2485328281"/>
                  </a:ext>
                </a:extLst>
              </a:tr>
              <a:tr h="266229">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0" i="0" u="none" strike="noStrike" cap="none" dirty="0">
                          <a:solidFill>
                            <a:srgbClr val="000000"/>
                          </a:solidFill>
                          <a:effectLst/>
                          <a:latin typeface="Arial"/>
                          <a:ea typeface="Arial"/>
                          <a:cs typeface="Arial"/>
                          <a:sym typeface="Arial"/>
                        </a:rPr>
                        <a:t>6.patient-mediated strategies.</a:t>
                      </a:r>
                      <a:endParaRPr lang="en-GB" sz="1400" b="0" dirty="0"/>
                    </a:p>
                  </a:txBody>
                  <a:tcPr/>
                </a:tc>
                <a:extLst>
                  <a:ext uri="{0D108BD9-81ED-4DB2-BD59-A6C34878D82A}">
                    <a16:rowId xmlns:a16="http://schemas.microsoft.com/office/drawing/2014/main" val="1628561829"/>
                  </a:ext>
                </a:extLst>
              </a:tr>
            </a:tbl>
          </a:graphicData>
        </a:graphic>
      </p:graphicFrame>
    </p:spTree>
    <p:extLst>
      <p:ext uri="{BB962C8B-B14F-4D97-AF65-F5344CB8AC3E}">
        <p14:creationId xmlns:p14="http://schemas.microsoft.com/office/powerpoint/2010/main" val="418100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44" y="95168"/>
            <a:ext cx="7886700" cy="377797"/>
          </a:xfrm>
        </p:spPr>
        <p:txBody>
          <a:bodyPr/>
          <a:lstStyle/>
          <a:p>
            <a:r>
              <a:rPr lang="en-GB" sz="1400" b="1" u="sng" dirty="0"/>
              <a:t>C3 Communication techniques</a:t>
            </a:r>
            <a:endParaRPr lang="en-GB" sz="1400" dirty="0"/>
          </a:p>
        </p:txBody>
      </p:sp>
      <p:graphicFrame>
        <p:nvGraphicFramePr>
          <p:cNvPr id="4" name="Table 3"/>
          <p:cNvGraphicFramePr>
            <a:graphicFrameLocks noGrp="1"/>
          </p:cNvGraphicFramePr>
          <p:nvPr>
            <p:extLst>
              <p:ext uri="{D42A27DB-BD31-4B8C-83A1-F6EECF244321}">
                <p14:modId xmlns:p14="http://schemas.microsoft.com/office/powerpoint/2010/main" val="944158206"/>
              </p:ext>
            </p:extLst>
          </p:nvPr>
        </p:nvGraphicFramePr>
        <p:xfrm>
          <a:off x="241738" y="550261"/>
          <a:ext cx="8576441" cy="4119880"/>
        </p:xfrm>
        <a:graphic>
          <a:graphicData uri="http://schemas.openxmlformats.org/drawingml/2006/table">
            <a:tbl>
              <a:tblPr firstRow="1" bandRow="1">
                <a:tableStyleId>{C169912F-0EB1-4DA2-AC30-5A9D26F8DA00}</a:tableStyleId>
              </a:tblPr>
              <a:tblGrid>
                <a:gridCol w="3446244">
                  <a:extLst>
                    <a:ext uri="{9D8B030D-6E8A-4147-A177-3AD203B41FA5}">
                      <a16:colId xmlns:a16="http://schemas.microsoft.com/office/drawing/2014/main" val="1145132129"/>
                    </a:ext>
                  </a:extLst>
                </a:gridCol>
                <a:gridCol w="5130197">
                  <a:extLst>
                    <a:ext uri="{9D8B030D-6E8A-4147-A177-3AD203B41FA5}">
                      <a16:colId xmlns:a16="http://schemas.microsoft.com/office/drawing/2014/main" val="2215070772"/>
                    </a:ext>
                  </a:extLst>
                </a:gridCol>
              </a:tblGrid>
              <a:tr h="370840">
                <a:tc>
                  <a:txBody>
                    <a:bodyPr/>
                    <a:lstStyle/>
                    <a:p>
                      <a:r>
                        <a:rPr lang="en-GB" sz="1400" b="1" dirty="0"/>
                        <a:t>Approaches for effective communication</a:t>
                      </a:r>
                    </a:p>
                  </a:txBody>
                  <a:tcPr/>
                </a:tc>
                <a:tc>
                  <a:txBody>
                    <a:bodyPr/>
                    <a:lstStyle/>
                    <a:p>
                      <a:pPr rtl="0" fontAlgn="base"/>
                      <a:r>
                        <a:rPr lang="en-GB" sz="1200" b="0" i="0" u="none" strike="noStrike" cap="none" dirty="0">
                          <a:solidFill>
                            <a:srgbClr val="000000"/>
                          </a:solidFill>
                          <a:effectLst/>
                          <a:latin typeface="Arial"/>
                          <a:ea typeface="Arial"/>
                          <a:cs typeface="Arial"/>
                          <a:sym typeface="Arial"/>
                        </a:rPr>
                        <a:t>Humanistic </a:t>
                      </a:r>
                    </a:p>
                    <a:p>
                      <a:pPr rtl="0" fontAlgn="base"/>
                      <a:r>
                        <a:rPr lang="en-GB" sz="1200" b="0" i="0" u="none" strike="noStrike" cap="none" dirty="0">
                          <a:solidFill>
                            <a:srgbClr val="000000"/>
                          </a:solidFill>
                          <a:effectLst/>
                          <a:latin typeface="Arial"/>
                          <a:ea typeface="Arial"/>
                          <a:cs typeface="Arial"/>
                          <a:sym typeface="Arial"/>
                        </a:rPr>
                        <a:t>Behavioural</a:t>
                      </a:r>
                    </a:p>
                    <a:p>
                      <a:pPr rtl="0" fontAlgn="base"/>
                      <a:r>
                        <a:rPr lang="en-GB" sz="1200" b="0" i="0" u="none" strike="noStrike" cap="none" dirty="0">
                          <a:solidFill>
                            <a:srgbClr val="000000"/>
                          </a:solidFill>
                          <a:effectLst/>
                          <a:latin typeface="Arial"/>
                          <a:ea typeface="Arial"/>
                          <a:cs typeface="Arial"/>
                          <a:sym typeface="Arial"/>
                        </a:rPr>
                        <a:t>Cognitive</a:t>
                      </a:r>
                    </a:p>
                    <a:p>
                      <a:pPr rtl="0" fontAlgn="base"/>
                      <a:r>
                        <a:rPr lang="en-GB" sz="1200" b="0" i="0" u="none" strike="noStrike" cap="none" dirty="0">
                          <a:solidFill>
                            <a:srgbClr val="000000"/>
                          </a:solidFill>
                          <a:effectLst/>
                          <a:latin typeface="Arial"/>
                          <a:ea typeface="Arial"/>
                          <a:cs typeface="Arial"/>
                          <a:sym typeface="Arial"/>
                        </a:rPr>
                        <a:t>Psychoanalytical</a:t>
                      </a:r>
                    </a:p>
                    <a:p>
                      <a:pPr rtl="0" fontAlgn="base"/>
                      <a:r>
                        <a:rPr lang="en-GB" sz="1200" b="0" i="0" u="none" strike="noStrike" cap="none" dirty="0">
                          <a:solidFill>
                            <a:srgbClr val="000000"/>
                          </a:solidFill>
                          <a:effectLst/>
                          <a:latin typeface="Arial"/>
                          <a:ea typeface="Arial"/>
                          <a:cs typeface="Arial"/>
                          <a:sym typeface="Arial"/>
                        </a:rPr>
                        <a:t>Social</a:t>
                      </a:r>
                    </a:p>
                  </a:txBody>
                  <a:tcPr/>
                </a:tc>
                <a:extLst>
                  <a:ext uri="{0D108BD9-81ED-4DB2-BD59-A6C34878D82A}">
                    <a16:rowId xmlns:a16="http://schemas.microsoft.com/office/drawing/2014/main" val="3058887289"/>
                  </a:ext>
                </a:extLst>
              </a:tr>
              <a:tr h="370840">
                <a:tc>
                  <a:txBody>
                    <a:bodyPr/>
                    <a:lstStyle/>
                    <a:p>
                      <a:pPr rtl="0"/>
                      <a:r>
                        <a:rPr lang="en-GB" sz="1400" b="1" i="0" u="none" strike="noStrike" cap="none" dirty="0">
                          <a:solidFill>
                            <a:srgbClr val="000000"/>
                          </a:solidFill>
                          <a:effectLst/>
                          <a:latin typeface="Arial"/>
                          <a:ea typeface="Arial"/>
                          <a:cs typeface="Arial"/>
                          <a:sym typeface="Arial"/>
                        </a:rPr>
                        <a:t>Types of communication examples, </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b="0" i="0" u="none" strike="noStrike" cap="none" dirty="0">
                          <a:solidFill>
                            <a:srgbClr val="000000"/>
                          </a:solidFill>
                          <a:effectLst/>
                          <a:latin typeface="Arial"/>
                          <a:ea typeface="Arial"/>
                          <a:cs typeface="Arial"/>
                          <a:sym typeface="Arial"/>
                        </a:rPr>
                        <a:t>verbal, body language, written, formal and informal.</a:t>
                      </a:r>
                      <a:endParaRPr lang="en-GB" sz="1200" b="0" dirty="0">
                        <a:effectLst/>
                      </a:endParaRPr>
                    </a:p>
                  </a:txBody>
                  <a:tcPr/>
                </a:tc>
                <a:extLst>
                  <a:ext uri="{0D108BD9-81ED-4DB2-BD59-A6C34878D82A}">
                    <a16:rowId xmlns:a16="http://schemas.microsoft.com/office/drawing/2014/main" val="1288641669"/>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400" b="1" dirty="0"/>
                        <a:t>Non-verbal and visual communication</a:t>
                      </a:r>
                    </a:p>
                    <a:p>
                      <a:endParaRPr lang="en-GB" sz="1400" b="1" dirty="0"/>
                    </a:p>
                  </a:txBody>
                  <a:tcPr/>
                </a:tc>
                <a:tc>
                  <a:txBody>
                    <a:bodyPr/>
                    <a:lstStyle/>
                    <a:p>
                      <a:pPr rtl="0" fontAlgn="base"/>
                      <a:r>
                        <a:rPr lang="en-GB" sz="1200" b="0" i="0" u="none" strike="noStrike" cap="none" dirty="0">
                          <a:solidFill>
                            <a:srgbClr val="000000"/>
                          </a:solidFill>
                          <a:effectLst/>
                          <a:latin typeface="Arial"/>
                          <a:ea typeface="Arial"/>
                          <a:cs typeface="Arial"/>
                          <a:sym typeface="Arial"/>
                        </a:rPr>
                        <a:t>Posture</a:t>
                      </a:r>
                    </a:p>
                    <a:p>
                      <a:pPr rtl="0" fontAlgn="base"/>
                      <a:r>
                        <a:rPr lang="en-GB" sz="1200" b="0" i="0" u="none" strike="noStrike" cap="none" dirty="0">
                          <a:solidFill>
                            <a:srgbClr val="000000"/>
                          </a:solidFill>
                          <a:effectLst/>
                          <a:latin typeface="Arial"/>
                          <a:ea typeface="Arial"/>
                          <a:cs typeface="Arial"/>
                          <a:sym typeface="Arial"/>
                        </a:rPr>
                        <a:t>Facial Expression</a:t>
                      </a:r>
                    </a:p>
                    <a:p>
                      <a:pPr rtl="0" fontAlgn="base"/>
                      <a:r>
                        <a:rPr lang="en-GB" sz="1200" b="0" i="0" u="none" strike="noStrike" cap="none" dirty="0">
                          <a:solidFill>
                            <a:srgbClr val="000000"/>
                          </a:solidFill>
                          <a:effectLst/>
                          <a:latin typeface="Arial"/>
                          <a:ea typeface="Arial"/>
                          <a:cs typeface="Arial"/>
                          <a:sym typeface="Arial"/>
                        </a:rPr>
                        <a:t>Eye Contact</a:t>
                      </a:r>
                    </a:p>
                    <a:p>
                      <a:pPr rtl="0" fontAlgn="base"/>
                      <a:r>
                        <a:rPr lang="en-GB" sz="1200" b="0" i="0" u="none" strike="noStrike" cap="none" dirty="0">
                          <a:solidFill>
                            <a:srgbClr val="000000"/>
                          </a:solidFill>
                          <a:effectLst/>
                          <a:latin typeface="Arial"/>
                          <a:ea typeface="Arial"/>
                          <a:cs typeface="Arial"/>
                          <a:sym typeface="Arial"/>
                        </a:rPr>
                        <a:t>Use of touch</a:t>
                      </a:r>
                    </a:p>
                    <a:p>
                      <a:pPr rtl="0" fontAlgn="base"/>
                      <a:r>
                        <a:rPr lang="en-GB" sz="1200" b="0" i="0" u="none" strike="noStrike" cap="none" dirty="0">
                          <a:solidFill>
                            <a:srgbClr val="000000"/>
                          </a:solidFill>
                          <a:effectLst/>
                          <a:latin typeface="Arial"/>
                          <a:ea typeface="Arial"/>
                          <a:cs typeface="Arial"/>
                          <a:sym typeface="Arial"/>
                        </a:rPr>
                        <a:t>Gestures</a:t>
                      </a:r>
                    </a:p>
                    <a:p>
                      <a:pPr rtl="0" fontAlgn="base"/>
                      <a:r>
                        <a:rPr lang="en-GB" sz="1200" b="0" i="0" u="none" strike="noStrike" cap="none" dirty="0">
                          <a:solidFill>
                            <a:srgbClr val="000000"/>
                          </a:solidFill>
                          <a:effectLst/>
                          <a:latin typeface="Arial"/>
                          <a:ea typeface="Arial"/>
                          <a:cs typeface="Arial"/>
                          <a:sym typeface="Arial"/>
                        </a:rPr>
                        <a:t>Personal space</a:t>
                      </a:r>
                    </a:p>
                  </a:txBody>
                  <a:tcPr/>
                </a:tc>
                <a:extLst>
                  <a:ext uri="{0D108BD9-81ED-4DB2-BD59-A6C34878D82A}">
                    <a16:rowId xmlns:a16="http://schemas.microsoft.com/office/drawing/2014/main" val="2661593226"/>
                  </a:ext>
                </a:extLst>
              </a:tr>
              <a:tr h="370840">
                <a:tc>
                  <a:txBody>
                    <a:bodyPr/>
                    <a:lstStyle/>
                    <a:p>
                      <a:r>
                        <a:rPr lang="en-GB" sz="1400" b="1" i="0" u="none" strike="noStrike" cap="none" dirty="0">
                          <a:solidFill>
                            <a:srgbClr val="000000"/>
                          </a:solidFill>
                          <a:effectLst/>
                          <a:latin typeface="Arial"/>
                          <a:ea typeface="Arial"/>
                          <a:cs typeface="Arial"/>
                          <a:sym typeface="Arial"/>
                        </a:rPr>
                        <a:t>Alternative communications</a:t>
                      </a:r>
                      <a:endParaRPr lang="en-GB" sz="1400" b="1" dirty="0"/>
                    </a:p>
                  </a:txBody>
                  <a:tcPr/>
                </a:tc>
                <a:tc>
                  <a:txBody>
                    <a:bodyPr/>
                    <a:lstStyle/>
                    <a:p>
                      <a:r>
                        <a:rPr lang="en-GB" sz="1200" b="0" i="0" u="none" strike="noStrike" cap="none" dirty="0">
                          <a:solidFill>
                            <a:srgbClr val="000000"/>
                          </a:solidFill>
                          <a:effectLst/>
                          <a:latin typeface="Arial"/>
                          <a:ea typeface="Arial"/>
                          <a:cs typeface="Arial"/>
                          <a:sym typeface="Arial"/>
                        </a:rPr>
                        <a:t>Makaton, British Sign Language (BSL), braille, communication boards and symbol systems.</a:t>
                      </a:r>
                      <a:endParaRPr lang="en-GB" sz="1200" dirty="0"/>
                    </a:p>
                  </a:txBody>
                  <a:tcPr/>
                </a:tc>
                <a:extLst>
                  <a:ext uri="{0D108BD9-81ED-4DB2-BD59-A6C34878D82A}">
                    <a16:rowId xmlns:a16="http://schemas.microsoft.com/office/drawing/2014/main" val="520211738"/>
                  </a:ext>
                </a:extLst>
              </a:tr>
              <a:tr h="370840">
                <a:tc>
                  <a:txBody>
                    <a:bodyPr/>
                    <a:lstStyle/>
                    <a:p>
                      <a:r>
                        <a:rPr lang="en-GB" sz="1400" b="1" i="0" u="none" strike="noStrike" cap="none" dirty="0">
                          <a:solidFill>
                            <a:srgbClr val="000000"/>
                          </a:solidFill>
                          <a:effectLst/>
                          <a:latin typeface="Arial"/>
                          <a:ea typeface="Arial"/>
                          <a:cs typeface="Arial"/>
                          <a:sym typeface="Arial"/>
                        </a:rPr>
                        <a:t>Theories of communication</a:t>
                      </a:r>
                      <a:endParaRPr lang="en-GB" sz="1400" b="1" dirty="0"/>
                    </a:p>
                  </a:txBody>
                  <a:tcPr/>
                </a:tc>
                <a:tc>
                  <a:txBody>
                    <a:bodyPr/>
                    <a:lstStyle/>
                    <a:p>
                      <a:pPr rtl="0"/>
                      <a:r>
                        <a:rPr lang="en-GB" sz="1200" b="1" i="0" u="none" strike="noStrike" cap="none" dirty="0">
                          <a:solidFill>
                            <a:srgbClr val="000000"/>
                          </a:solidFill>
                          <a:effectLst/>
                          <a:latin typeface="Arial"/>
                          <a:ea typeface="Arial"/>
                          <a:cs typeface="Arial"/>
                          <a:sym typeface="Arial"/>
                        </a:rPr>
                        <a:t>Argyle</a:t>
                      </a:r>
                      <a:r>
                        <a:rPr lang="en-GB" sz="1200" b="0" i="0" u="none" strike="noStrike" cap="none" dirty="0">
                          <a:solidFill>
                            <a:srgbClr val="000000"/>
                          </a:solidFill>
                          <a:effectLst/>
                          <a:latin typeface="Arial"/>
                          <a:ea typeface="Arial"/>
                          <a:cs typeface="Arial"/>
                          <a:sym typeface="Arial"/>
                        </a:rPr>
                        <a:t> </a:t>
                      </a:r>
                      <a:r>
                        <a:rPr lang="en-GB" sz="1200" b="1" i="0" u="none" strike="noStrike" cap="none" dirty="0">
                          <a:solidFill>
                            <a:srgbClr val="000000"/>
                          </a:solidFill>
                          <a:effectLst/>
                          <a:latin typeface="Arial"/>
                          <a:ea typeface="Arial"/>
                          <a:cs typeface="Arial"/>
                          <a:sym typeface="Arial"/>
                        </a:rPr>
                        <a:t>(1925–2002)</a:t>
                      </a:r>
                      <a:r>
                        <a:rPr lang="en-GB" sz="1200" b="0" i="0" u="none" strike="noStrike" cap="none" dirty="0">
                          <a:solidFill>
                            <a:srgbClr val="000000"/>
                          </a:solidFill>
                          <a:effectLst/>
                          <a:latin typeface="Arial"/>
                          <a:ea typeface="Arial"/>
                          <a:cs typeface="Arial"/>
                          <a:sym typeface="Arial"/>
                        </a:rPr>
                        <a:t>, </a:t>
                      </a:r>
                    </a:p>
                    <a:p>
                      <a:pPr rtl="0"/>
                      <a:r>
                        <a:rPr lang="en-GB" sz="1200" b="1" i="0" u="none" strike="noStrike" cap="none" dirty="0">
                          <a:solidFill>
                            <a:srgbClr val="000000"/>
                          </a:solidFill>
                          <a:effectLst/>
                          <a:latin typeface="Arial"/>
                          <a:ea typeface="Arial"/>
                          <a:cs typeface="Arial"/>
                          <a:sym typeface="Arial"/>
                        </a:rPr>
                        <a:t>Tuckman</a:t>
                      </a:r>
                      <a:r>
                        <a:rPr lang="en-GB" sz="1200" b="0" i="0" u="none" strike="noStrike" cap="none" dirty="0">
                          <a:solidFill>
                            <a:srgbClr val="000000"/>
                          </a:solidFill>
                          <a:effectLst/>
                          <a:latin typeface="Arial"/>
                          <a:ea typeface="Arial"/>
                          <a:cs typeface="Arial"/>
                          <a:sym typeface="Arial"/>
                        </a:rPr>
                        <a:t> "forming, storming, norming, and performing" in 1965.</a:t>
                      </a:r>
                      <a:endParaRPr lang="en-GB" sz="1200" b="0" dirty="0">
                        <a:effectLst/>
                      </a:endParaRPr>
                    </a:p>
                    <a:p>
                      <a:r>
                        <a:rPr lang="en-GB" sz="1200" b="1" i="0" u="none" strike="noStrike" cap="none" dirty="0">
                          <a:solidFill>
                            <a:srgbClr val="000000"/>
                          </a:solidFill>
                          <a:effectLst/>
                          <a:latin typeface="Arial"/>
                          <a:ea typeface="Arial"/>
                          <a:cs typeface="Arial"/>
                          <a:sym typeface="Arial"/>
                        </a:rPr>
                        <a:t>Berne</a:t>
                      </a:r>
                      <a:r>
                        <a:rPr lang="en-GB" sz="1200" b="0" i="0" u="none" strike="noStrike" cap="none" dirty="0">
                          <a:solidFill>
                            <a:srgbClr val="000000"/>
                          </a:solidFill>
                          <a:effectLst/>
                          <a:latin typeface="Arial"/>
                          <a:ea typeface="Arial"/>
                          <a:cs typeface="Arial"/>
                          <a:sym typeface="Arial"/>
                        </a:rPr>
                        <a:t> - Transactional Analysis</a:t>
                      </a:r>
                      <a:endParaRPr lang="en-GB" sz="1200" dirty="0"/>
                    </a:p>
                  </a:txBody>
                  <a:tcPr/>
                </a:tc>
                <a:extLst>
                  <a:ext uri="{0D108BD9-81ED-4DB2-BD59-A6C34878D82A}">
                    <a16:rowId xmlns:a16="http://schemas.microsoft.com/office/drawing/2014/main" val="758122760"/>
                  </a:ext>
                </a:extLst>
              </a:tr>
              <a:tr h="370840">
                <a:tc>
                  <a:txBody>
                    <a:bodyPr/>
                    <a:lstStyle/>
                    <a:p>
                      <a:r>
                        <a:rPr lang="en-GB" sz="1400" b="1" dirty="0"/>
                        <a:t>New technologies</a:t>
                      </a:r>
                    </a:p>
                  </a:txBody>
                  <a:tcPr/>
                </a:tc>
                <a:tc>
                  <a:txBody>
                    <a:bodyPr/>
                    <a:lstStyle/>
                    <a:p>
                      <a:r>
                        <a:rPr lang="en-GB" sz="1200" dirty="0"/>
                        <a:t>Mobile phones Text relay, speech recognition</a:t>
                      </a:r>
                      <a:r>
                        <a:rPr lang="en-GB" sz="1200" baseline="0" dirty="0"/>
                        <a:t> software</a:t>
                      </a:r>
                      <a:r>
                        <a:rPr lang="en-GB" sz="1200" dirty="0"/>
                        <a:t>,</a:t>
                      </a:r>
                      <a:r>
                        <a:rPr lang="en-GB" sz="1200" baseline="0" dirty="0"/>
                        <a:t> hearing aids, loop system, braille software</a:t>
                      </a:r>
                      <a:endParaRPr lang="en-GB" sz="1200" dirty="0"/>
                    </a:p>
                  </a:txBody>
                  <a:tcPr/>
                </a:tc>
                <a:extLst>
                  <a:ext uri="{0D108BD9-81ED-4DB2-BD59-A6C34878D82A}">
                    <a16:rowId xmlns:a16="http://schemas.microsoft.com/office/drawing/2014/main" val="1439693291"/>
                  </a:ext>
                </a:extLst>
              </a:tr>
            </a:tbl>
          </a:graphicData>
        </a:graphic>
      </p:graphicFrame>
    </p:spTree>
    <p:extLst>
      <p:ext uri="{BB962C8B-B14F-4D97-AF65-F5344CB8AC3E}">
        <p14:creationId xmlns:p14="http://schemas.microsoft.com/office/powerpoint/2010/main" val="424154124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1250</Words>
  <Application>Microsoft Office PowerPoint</Application>
  <PresentationFormat>On-screen Show (16:9)</PresentationFormat>
  <Paragraphs>158</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BTEC ext. Certificate Level 3</vt:lpstr>
      <vt:lpstr>Unit 5 Assignment 1 Knowledge Organiser Learning Aim A</vt:lpstr>
      <vt:lpstr>PowerPoint Presentation</vt:lpstr>
      <vt:lpstr>B2 Legislation and guidance on conflicts of interest, balancing resources and minimising risk</vt:lpstr>
      <vt:lpstr>C1 Enabling individuals to overcome challenges</vt:lpstr>
      <vt:lpstr>C3 Communication techniques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ext. Certificate Level 3</dc:title>
  <dc:creator>Charlotte Harding</dc:creator>
  <cp:lastModifiedBy>Emma Fantom</cp:lastModifiedBy>
  <cp:revision>15</cp:revision>
  <cp:lastPrinted>2020-09-28T10:06:53Z</cp:lastPrinted>
  <dcterms:modified xsi:type="dcterms:W3CDTF">2021-01-13T08:50:49Z</dcterms:modified>
</cp:coreProperties>
</file>