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6" r:id="rId5"/>
    <p:sldId id="257" r:id="rId6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7E6"/>
    <a:srgbClr val="F8C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5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91E86-604D-4CC2-967C-EB88608BB871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0238-30EA-4FF7-8D75-33CEB5BC6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8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52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6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7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61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7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8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1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28B9-D269-4929-ADE2-DC15BDCCF17F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3DA9-CB23-425D-A57C-C57061D7BB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55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04EFEC8-0EF9-4CBF-B781-2B1D5D3E5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680468"/>
              </p:ext>
            </p:extLst>
          </p:nvPr>
        </p:nvGraphicFramePr>
        <p:xfrm>
          <a:off x="12755" y="7141"/>
          <a:ext cx="2946229" cy="18340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6607">
                  <a:extLst>
                    <a:ext uri="{9D8B030D-6E8A-4147-A177-3AD203B41FA5}">
                      <a16:colId xmlns:a16="http://schemas.microsoft.com/office/drawing/2014/main" val="3453008208"/>
                    </a:ext>
                  </a:extLst>
                </a:gridCol>
                <a:gridCol w="2079622">
                  <a:extLst>
                    <a:ext uri="{9D8B030D-6E8A-4147-A177-3AD203B41FA5}">
                      <a16:colId xmlns:a16="http://schemas.microsoft.com/office/drawing/2014/main" val="535879223"/>
                    </a:ext>
                  </a:extLst>
                </a:gridCol>
              </a:tblGrid>
              <a:tr h="2344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Deviance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62443"/>
                  </a:ext>
                </a:extLst>
              </a:tr>
              <a:tr h="3998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Deviance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Behaviour outside of the norms/values of a sport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618233"/>
                  </a:ext>
                </a:extLst>
              </a:tr>
              <a:tr h="3998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Violence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The physical force with the intentions of harming someone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8790844"/>
                  </a:ext>
                </a:extLst>
              </a:tr>
              <a:tr h="3998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Drugs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Used to improve performance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166113"/>
                  </a:ext>
                </a:extLst>
              </a:tr>
              <a:tr h="3998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Gambling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Risking money or anything to value on the outcome of something involving payment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376578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AA324CF-93DC-42B5-A1C9-C3D5C16D6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07004"/>
              </p:ext>
            </p:extLst>
          </p:nvPr>
        </p:nvGraphicFramePr>
        <p:xfrm>
          <a:off x="8228282" y="3301385"/>
          <a:ext cx="2800447" cy="292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0447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Different Types of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280409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aseline="0" dirty="0"/>
                        <a:t>Television / Visual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aseline="0" dirty="0"/>
                        <a:t>Internet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aseline="0" dirty="0"/>
                        <a:t>Newspapers / Magazines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aseline="0" dirty="0"/>
                        <a:t>Social Media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aseline="0" dirty="0"/>
                        <a:t>Radio </a:t>
                      </a:r>
                      <a:endParaRPr lang="en-GB" sz="700" dirty="0"/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Influences of Media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280409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Event Time Changes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Rule Changes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Adapted Versions of Sports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Technological Innovations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Sponsorship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Media Coverage Has Changed As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4414"/>
                  </a:ext>
                </a:extLst>
              </a:tr>
              <a:tr h="471907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Many different types of media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More coverage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Globalised coverage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Increase in amount of pay for/subscription coverage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Increasingly important role of social media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Wider variety of sport covered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Creation of sport stars in the media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Technology has helped control real time sport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Media has growing control over the sport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93889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EB1A608-93FD-4F67-9A10-FAD184A92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37666"/>
              </p:ext>
            </p:extLst>
          </p:nvPr>
        </p:nvGraphicFramePr>
        <p:xfrm>
          <a:off x="23826" y="8501117"/>
          <a:ext cx="1085399" cy="10666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5399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39383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Strategies to Stop Illegal Drug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672796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Stricter punishments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Improved testing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Education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Legalisation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21B06970-FAC1-429D-B8B2-FBC93F50CF86}"/>
              </a:ext>
            </a:extLst>
          </p:cNvPr>
          <p:cNvSpPr txBox="1"/>
          <p:nvPr/>
        </p:nvSpPr>
        <p:spPr>
          <a:xfrm>
            <a:off x="4396691" y="4592272"/>
            <a:ext cx="3897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Contemporary Issues in Sport</a:t>
            </a:r>
          </a:p>
          <a:p>
            <a:pPr algn="ctr"/>
            <a:r>
              <a:rPr lang="en-GB" sz="1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-Ethics and Deviance, Commercialisation and Media, Routes to Sporting Excellence, Modern Technology in Sport</a:t>
            </a:r>
          </a:p>
        </p:txBody>
      </p:sp>
      <p:graphicFrame>
        <p:nvGraphicFramePr>
          <p:cNvPr id="39" name="Table 39">
            <a:extLst>
              <a:ext uri="{FF2B5EF4-FFF2-40B4-BE49-F238E27FC236}">
                <a16:creationId xmlns:a16="http://schemas.microsoft.com/office/drawing/2014/main" id="{1B20F625-C919-4FAB-95D5-A654F8AC5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97335"/>
              </p:ext>
            </p:extLst>
          </p:nvPr>
        </p:nvGraphicFramePr>
        <p:xfrm>
          <a:off x="4324535" y="6983847"/>
          <a:ext cx="3874632" cy="1493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7316">
                  <a:extLst>
                    <a:ext uri="{9D8B030D-6E8A-4147-A177-3AD203B41FA5}">
                      <a16:colId xmlns:a16="http://schemas.microsoft.com/office/drawing/2014/main" val="221394724"/>
                    </a:ext>
                  </a:extLst>
                </a:gridCol>
                <a:gridCol w="1937316">
                  <a:extLst>
                    <a:ext uri="{9D8B030D-6E8A-4147-A177-3AD203B41FA5}">
                      <a16:colId xmlns:a16="http://schemas.microsoft.com/office/drawing/2014/main" val="1154144092"/>
                    </a:ext>
                  </a:extLst>
                </a:gridCol>
              </a:tblGrid>
              <a:tr h="194373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Gambling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629731"/>
                  </a:ext>
                </a:extLst>
              </a:tr>
              <a:tr h="18141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Advantages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Disadvantages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21611"/>
                  </a:ext>
                </a:extLst>
              </a:tr>
              <a:tr h="349871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Financial benefits to the people involved if successful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Offer big sponsorship deals in sport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Adds excitement to the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Rise in illegal betting in sport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Can cause corruption in sport through match fixing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Players can gin gambling problems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Can cause debt/addiction in society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Growing volume of gambling sponsor which promotes a negative image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Growth of online betting apps makes it easier than ever to get involved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605674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6F7FCB18-CE66-4BAC-A774-1FA4BCEBA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67824"/>
              </p:ext>
            </p:extLst>
          </p:nvPr>
        </p:nvGraphicFramePr>
        <p:xfrm>
          <a:off x="8224590" y="7141"/>
          <a:ext cx="4559495" cy="990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59495">
                  <a:extLst>
                    <a:ext uri="{9D8B030D-6E8A-4147-A177-3AD203B41FA5}">
                      <a16:colId xmlns:a16="http://schemas.microsoft.com/office/drawing/2014/main" val="39014911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Commercialisation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804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800" dirty="0"/>
                        <a:t>The process of managing or running something principally for financial gain, using sport to make a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391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800" dirty="0"/>
                        <a:t>Sport can generate profit through ticket sales, sponsorship deals, selling media rights, pay per view, merchandise, advertising and membership.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722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800" dirty="0"/>
                        <a:t>It can be categorised into 4 categories; society, sport, performers and spectators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36971"/>
                  </a:ext>
                </a:extLst>
              </a:tr>
            </a:tbl>
          </a:graphicData>
        </a:graphic>
      </p:graphicFrame>
      <p:sp>
        <p:nvSpPr>
          <p:cNvPr id="68" name="AutoShape 4" descr="Image result for wave clip art">
            <a:extLst>
              <a:ext uri="{FF2B5EF4-FFF2-40B4-BE49-F238E27FC236}">
                <a16:creationId xmlns:a16="http://schemas.microsoft.com/office/drawing/2014/main" id="{AB6C55A9-9E00-4E32-BF15-1C9A8FE59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13725" y="-18714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4A5DE3D-3D20-A24E-9FB8-79D2C0DA1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78587"/>
              </p:ext>
            </p:extLst>
          </p:nvPr>
        </p:nvGraphicFramePr>
        <p:xfrm>
          <a:off x="2974296" y="10039"/>
          <a:ext cx="1335679" cy="18311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35679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23262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Deviance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343"/>
                  </a:ext>
                </a:extLst>
              </a:tr>
              <a:tr h="15984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Deviance is usually a result of a drive to win being blocked, pressure by coaches, sponsorship deals or spectators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Examples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-Australian cricket team tampering with the ball by using sandpaper to gain an advantage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-Lance Armstrong used performance enhancing drugs in all 7 of his Tour de France wins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72237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76FF247-1506-804A-98F5-22868F436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79006"/>
              </p:ext>
            </p:extLst>
          </p:nvPr>
        </p:nvGraphicFramePr>
        <p:xfrm>
          <a:off x="23826" y="1865068"/>
          <a:ext cx="4294280" cy="66011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3570">
                  <a:extLst>
                    <a:ext uri="{9D8B030D-6E8A-4147-A177-3AD203B41FA5}">
                      <a16:colId xmlns:a16="http://schemas.microsoft.com/office/drawing/2014/main" val="3443051163"/>
                    </a:ext>
                  </a:extLst>
                </a:gridCol>
                <a:gridCol w="1073570">
                  <a:extLst>
                    <a:ext uri="{9D8B030D-6E8A-4147-A177-3AD203B41FA5}">
                      <a16:colId xmlns:a16="http://schemas.microsoft.com/office/drawing/2014/main" val="1903493878"/>
                    </a:ext>
                  </a:extLst>
                </a:gridCol>
                <a:gridCol w="1073570">
                  <a:extLst>
                    <a:ext uri="{9D8B030D-6E8A-4147-A177-3AD203B41FA5}">
                      <a16:colId xmlns:a16="http://schemas.microsoft.com/office/drawing/2014/main" val="2021637243"/>
                    </a:ext>
                  </a:extLst>
                </a:gridCol>
                <a:gridCol w="1073570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16211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Drug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Definition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Effects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Case Study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1343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Anabolic Agents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Work by helping the body’s muscles produce more protein which leads to increased muscle size and strength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High blood pressure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Acne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Liver damage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Roger Clemens used anabolic agents to increase the size and strength  of his muscles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98300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Anabolic Steroids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Synthetic variations of the male sex hormone testosterone which boosts muscle growth and increases male sex characteristics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Reduced sperm count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Infertility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Severe acne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Dwain Chambers a British track sprinter received a 2 year ban after testing positive for THG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72237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err="1">
                          <a:solidFill>
                            <a:schemeClr val="tx1"/>
                          </a:solidFill>
                        </a:rPr>
                        <a:t>Anti-Oestrogenic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 Activity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 class of drugs which block the effects of </a:t>
                      </a:r>
                      <a:r>
                        <a:rPr lang="en-GB" sz="700" b="0" dirty="0" err="1">
                          <a:solidFill>
                            <a:schemeClr val="tx1"/>
                          </a:solidFill>
                        </a:rPr>
                        <a:t>estrogens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Excess hair growth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Acne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Nausea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Jon Jones a UFC fighter tested positive in 2016 and was suspended for a year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562026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Beta Blockers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 prescription only drug that works by slowing down the heart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Tiredness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Cold fingers/hands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Feeling sick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Kim Jong-Su won silver in the 50m pistol even but tested positive which led to his medal being stripped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812310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Diuretics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the rate of urine flow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Low sodium levels</a:t>
                      </a:r>
                    </a:p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Headaches</a:t>
                      </a:r>
                    </a:p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Dizziness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Veronica Campbell-Brown tested positive for banned diuretics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40595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Masking Agents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Cover up the track of athletes who have taken PEDs by taking more drugs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Muscle cramps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Dizziness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Low blood pressure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85505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Narcotic Analgesics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Medicine used to treat/relieve acute or chronic pain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Constipation</a:t>
                      </a:r>
                    </a:p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Nausea</a:t>
                      </a:r>
                    </a:p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202124"/>
                          </a:solidFill>
                          <a:effectLst/>
                          <a:latin typeface="+mn-lt"/>
                        </a:rPr>
                        <a:t>Dizziness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 err="1">
                          <a:solidFill>
                            <a:schemeClr val="tx1"/>
                          </a:solidFill>
                        </a:rPr>
                        <a:t>Ambesse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700" b="0" dirty="0" err="1">
                          <a:solidFill>
                            <a:schemeClr val="tx1"/>
                          </a:solidFill>
                        </a:rPr>
                        <a:t>Tolosa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a log distance runner received a 2 year ban after testing positive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734249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Peptide Hormones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-Erythropoietin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Stimulates the production of red blood cells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Blood clots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Strokes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Increased thickness of blood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Lance Armstrong used EPO during all 7 of his Tour de France wins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23002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Peptide Hormones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-Human Growth Hormones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Increases muscle mass and strength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Arthritis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Heart failure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Abnormal growth in feet and hands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00572"/>
                  </a:ext>
                </a:extLst>
              </a:tr>
              <a:tr h="59218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Stimulants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 substance that raises levels of psychological or nervous activity in the body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1A1A1A"/>
                          </a:solidFill>
                          <a:effectLst/>
                          <a:latin typeface="+mn-lt"/>
                        </a:rPr>
                        <a:t>Increased heart rate</a:t>
                      </a:r>
                    </a:p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1A1A1A"/>
                          </a:solidFill>
                          <a:effectLst/>
                          <a:latin typeface="+mn-lt"/>
                        </a:rPr>
                        <a:t>Heightened blood pressure</a:t>
                      </a:r>
                    </a:p>
                    <a:p>
                      <a:pPr algn="ctr"/>
                      <a:r>
                        <a:rPr lang="en-GB" sz="700" b="0" i="0" u="none" strike="noStrike" dirty="0">
                          <a:solidFill>
                            <a:srgbClr val="1A1A1A"/>
                          </a:solidFill>
                          <a:effectLst/>
                          <a:latin typeface="+mn-lt"/>
                        </a:rPr>
                        <a:t>Very high body temperature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Diego Maradona was caught taking stimulants in the 1994 World Cup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3082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AF0E7A8-242F-0049-AE6C-0FDF83C17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45493"/>
              </p:ext>
            </p:extLst>
          </p:nvPr>
        </p:nvGraphicFramePr>
        <p:xfrm>
          <a:off x="1146040" y="8498073"/>
          <a:ext cx="3171422" cy="10666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5711">
                  <a:extLst>
                    <a:ext uri="{9D8B030D-6E8A-4147-A177-3AD203B41FA5}">
                      <a16:colId xmlns:a16="http://schemas.microsoft.com/office/drawing/2014/main" val="1803496624"/>
                    </a:ext>
                  </a:extLst>
                </a:gridCol>
                <a:gridCol w="1585711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232248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Legal Supplements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21676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+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-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3217"/>
                  </a:ext>
                </a:extLst>
              </a:tr>
              <a:tr h="61761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Provides a boost to health and well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Can help recovery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Increased chances of 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May contain banned substances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May have long term effects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Prolonged use can contribute to health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6434C0B-2044-0244-930A-685355528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259689"/>
              </p:ext>
            </p:extLst>
          </p:nvPr>
        </p:nvGraphicFramePr>
        <p:xfrm>
          <a:off x="4322286" y="2641114"/>
          <a:ext cx="3889191" cy="1051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6397">
                  <a:extLst>
                    <a:ext uri="{9D8B030D-6E8A-4147-A177-3AD203B41FA5}">
                      <a16:colId xmlns:a16="http://schemas.microsoft.com/office/drawing/2014/main" val="3376024843"/>
                    </a:ext>
                  </a:extLst>
                </a:gridCol>
                <a:gridCol w="1296397">
                  <a:extLst>
                    <a:ext uri="{9D8B030D-6E8A-4147-A177-3AD203B41FA5}">
                      <a16:colId xmlns:a16="http://schemas.microsoft.com/office/drawing/2014/main" val="3996274119"/>
                    </a:ext>
                  </a:extLst>
                </a:gridCol>
                <a:gridCol w="1296397">
                  <a:extLst>
                    <a:ext uri="{9D8B030D-6E8A-4147-A177-3AD203B41FA5}">
                      <a16:colId xmlns:a16="http://schemas.microsoft.com/office/drawing/2014/main" val="3406784538"/>
                    </a:ext>
                  </a:extLst>
                </a:gridCol>
              </a:tblGrid>
              <a:tr h="202472"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Causes of Violence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53200"/>
                  </a:ext>
                </a:extLst>
              </a:tr>
              <a:tr h="175476"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Player &amp; Spectator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Player</a:t>
                      </a:r>
                      <a:r>
                        <a:rPr lang="en-GB" sz="700" b="1" u="none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Spectator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71828"/>
                  </a:ext>
                </a:extLst>
              </a:tr>
              <a:tr h="58593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Frustration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Importance of game/result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Provoked/retaliation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Nature of the game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Dehumanising weapons and kit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Drugs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Alcohol/social drugs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Poor spectator provision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Hooligans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Imitating violence on the pitch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158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629DDE-ECD6-D54E-BD5B-36FEB0144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239908"/>
              </p:ext>
            </p:extLst>
          </p:nvPr>
        </p:nvGraphicFramePr>
        <p:xfrm>
          <a:off x="4324534" y="2099596"/>
          <a:ext cx="3893377" cy="53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93377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Violence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16362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Intense physical force that is directed towards harming an individual, group or property, this can be either player violence or spectator violence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88CBE6A1-65B9-E143-B234-36FE87DEA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341324"/>
              </p:ext>
            </p:extLst>
          </p:nvPr>
        </p:nvGraphicFramePr>
        <p:xfrm>
          <a:off x="4323091" y="3700792"/>
          <a:ext cx="3896262" cy="94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8754">
                  <a:extLst>
                    <a:ext uri="{9D8B030D-6E8A-4147-A177-3AD203B41FA5}">
                      <a16:colId xmlns:a16="http://schemas.microsoft.com/office/drawing/2014/main" val="3376024843"/>
                    </a:ext>
                  </a:extLst>
                </a:gridCol>
                <a:gridCol w="1298754">
                  <a:extLst>
                    <a:ext uri="{9D8B030D-6E8A-4147-A177-3AD203B41FA5}">
                      <a16:colId xmlns:a16="http://schemas.microsoft.com/office/drawing/2014/main" val="3996274119"/>
                    </a:ext>
                  </a:extLst>
                </a:gridCol>
                <a:gridCol w="1298754">
                  <a:extLst>
                    <a:ext uri="{9D8B030D-6E8A-4147-A177-3AD203B41FA5}">
                      <a16:colId xmlns:a16="http://schemas.microsoft.com/office/drawing/2014/main" val="340678453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Solutions to Player Violence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5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Rule Changes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Punishments</a:t>
                      </a:r>
                      <a:r>
                        <a:rPr lang="en-GB" sz="700" b="1" u="none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Education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71828"/>
                  </a:ext>
                </a:extLst>
              </a:tr>
              <a:tr h="31694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By doing this it can minimise violent situations in a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By giving stricter punishments and making them mere severe it will prevent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Educating on fair play and how the player is a role model will make the player act accordingly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5805"/>
                  </a:ext>
                </a:extLst>
              </a:tr>
            </a:tbl>
          </a:graphicData>
        </a:graphic>
      </p:graphicFrame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DD823480-2639-F14E-8D77-E893D6091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287911"/>
              </p:ext>
            </p:extLst>
          </p:nvPr>
        </p:nvGraphicFramePr>
        <p:xfrm>
          <a:off x="4324534" y="5570650"/>
          <a:ext cx="3874632" cy="137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91544">
                  <a:extLst>
                    <a:ext uri="{9D8B030D-6E8A-4147-A177-3AD203B41FA5}">
                      <a16:colId xmlns:a16="http://schemas.microsoft.com/office/drawing/2014/main" val="3376024843"/>
                    </a:ext>
                  </a:extLst>
                </a:gridCol>
                <a:gridCol w="1291544">
                  <a:extLst>
                    <a:ext uri="{9D8B030D-6E8A-4147-A177-3AD203B41FA5}">
                      <a16:colId xmlns:a16="http://schemas.microsoft.com/office/drawing/2014/main" val="3996274119"/>
                    </a:ext>
                  </a:extLst>
                </a:gridCol>
                <a:gridCol w="1291544">
                  <a:extLst>
                    <a:ext uri="{9D8B030D-6E8A-4147-A177-3AD203B41FA5}">
                      <a16:colId xmlns:a16="http://schemas.microsoft.com/office/drawing/2014/main" val="340678453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Implications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5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Society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Sport</a:t>
                      </a:r>
                      <a:r>
                        <a:rPr lang="en-GB" sz="700" b="1" u="none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Performers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71828"/>
                  </a:ext>
                </a:extLst>
              </a:tr>
              <a:tr h="14541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Sports performers are role models so violence may be copied in society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It may put parents off letting their children participate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Can lead to violence amongst spectators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Can reduce participation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Loss of sponsors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Can initiate changes in law and ruled of a sport to make violence less likely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May receive punishment, disciplinary action or even legal action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Injuries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Loss of sponsors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Become a negative role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1580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C1A6AE2-11BE-7949-A5EA-91935FB8B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60973"/>
              </p:ext>
            </p:extLst>
          </p:nvPr>
        </p:nvGraphicFramePr>
        <p:xfrm>
          <a:off x="4324536" y="9090039"/>
          <a:ext cx="3874630" cy="4867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74630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1649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Match Fixing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When the upcoming of a match in organised sports have been manipulated or predetermined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93F63ED-45DC-AB4D-B820-989F5EC12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22100"/>
              </p:ext>
            </p:extLst>
          </p:nvPr>
        </p:nvGraphicFramePr>
        <p:xfrm>
          <a:off x="4324535" y="8517003"/>
          <a:ext cx="1932925" cy="53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2925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Spot Fixing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When a specific aspect of a sports competition is illegally pre-determined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6729CA-2F99-5D48-8724-1D0777EAD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47314"/>
              </p:ext>
            </p:extLst>
          </p:nvPr>
        </p:nvGraphicFramePr>
        <p:xfrm>
          <a:off x="6264533" y="8516428"/>
          <a:ext cx="1934633" cy="53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4633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152247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Illegal Betting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20299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/>
                        <a:t>When a player is involved in betting in sport which is illegal according to NGB rules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20E196-9C10-1C41-9E4B-AA1CEA3AF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37413"/>
              </p:ext>
            </p:extLst>
          </p:nvPr>
        </p:nvGraphicFramePr>
        <p:xfrm>
          <a:off x="8228283" y="1014183"/>
          <a:ext cx="4556545" cy="2270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56545">
                  <a:extLst>
                    <a:ext uri="{9D8B030D-6E8A-4147-A177-3AD203B41FA5}">
                      <a16:colId xmlns:a16="http://schemas.microsoft.com/office/drawing/2014/main" val="39014911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The Golden Triangle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804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391299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59506C05-7946-F142-A3F3-31002AC2F1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4"/>
          <a:stretch/>
        </p:blipFill>
        <p:spPr>
          <a:xfrm>
            <a:off x="9094706" y="1361113"/>
            <a:ext cx="2793838" cy="1814950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C969987-8CC6-AE4E-B81C-21E7E784A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69692"/>
              </p:ext>
            </p:extLst>
          </p:nvPr>
        </p:nvGraphicFramePr>
        <p:xfrm>
          <a:off x="11057846" y="3301385"/>
          <a:ext cx="1719928" cy="124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9928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201372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Difference Between Broadsheet and Tabloid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62425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Broadsheets include a broader ranger of sports whereas tabloids include smaller range of sport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Broadsheets have more in depth analysis of the sport, but tabloids coverage is less detailed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Broadsheets are less sensationalised than tabloids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678F646-D699-6548-831C-09888F8DF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79083"/>
              </p:ext>
            </p:extLst>
          </p:nvPr>
        </p:nvGraphicFramePr>
        <p:xfrm>
          <a:off x="11057845" y="4563191"/>
          <a:ext cx="1719929" cy="609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9929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Types Of Sponsorship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Financial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Facilities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Clothing and Equipment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D04062F-3E5E-4047-99E7-6C0C0A281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58973"/>
              </p:ext>
            </p:extLst>
          </p:nvPr>
        </p:nvGraphicFramePr>
        <p:xfrm>
          <a:off x="8215033" y="7660279"/>
          <a:ext cx="4556544" cy="1920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56544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179325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Sponsorship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83744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Clothing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Teams often get a shirt sponsor and individual players will get deals for clothing such as footwear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Equipment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4414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Businesses will sponsor a players or a teams equipment. This is usually the equipment manufacturer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93889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Stadiums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244170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These may be named after the sponsor who has put money towards the building or maintenance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38398"/>
                  </a:ext>
                </a:extLst>
              </a:tr>
              <a:tr h="15541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Competitions</a:t>
                      </a:r>
                      <a:r>
                        <a:rPr lang="en-GB" sz="700" dirty="0"/>
                        <a:t>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94301"/>
                  </a:ext>
                </a:extLst>
              </a:tr>
              <a:tr h="239100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Businesses sponsor competitions or leagues and then their name appears on the products related to the competition. Some competitors are names after their sponsor.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4602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EBFDC87-8841-6C42-B479-EBD046790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280189"/>
              </p:ext>
            </p:extLst>
          </p:nvPr>
        </p:nvGraphicFramePr>
        <p:xfrm>
          <a:off x="11057845" y="5184917"/>
          <a:ext cx="1719929" cy="103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9929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Evolutions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All these evolutions have influenced sport to what it is today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Internet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Television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Radio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Written press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3B676A-EB4E-2A4A-9356-F4EA9201C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74416"/>
              </p:ext>
            </p:extLst>
          </p:nvPr>
        </p:nvGraphicFramePr>
        <p:xfrm>
          <a:off x="4332663" y="7064"/>
          <a:ext cx="3881061" cy="2057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1580">
                  <a:extLst>
                    <a:ext uri="{9D8B030D-6E8A-4147-A177-3AD203B41FA5}">
                      <a16:colId xmlns:a16="http://schemas.microsoft.com/office/drawing/2014/main" val="3453008208"/>
                    </a:ext>
                  </a:extLst>
                </a:gridCol>
                <a:gridCol w="2739481">
                  <a:extLst>
                    <a:ext uri="{9D8B030D-6E8A-4147-A177-3AD203B41FA5}">
                      <a16:colId xmlns:a16="http://schemas.microsoft.com/office/drawing/2014/main" val="53587922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Key Terms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62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Legal Supplements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Used to maximise trining and performance in sport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618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Caffeine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Helps athletes train harder and longer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8790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Recovery Formulas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Speeds up recovery and/or makes it more effective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166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Bicarbonate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May help to buffer the effects of lactic acid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376578"/>
                  </a:ext>
                </a:extLst>
              </a:tr>
              <a:tr h="14180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Carbohydrate Replenishment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Aid energy replenishment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6811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Glucosamine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Maintaining cartilage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8467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Creatine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Improves recovery of ATP/PC energy system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967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Electrolytes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Stimulate thirst and encourages drinking</a:t>
                      </a:r>
                      <a:endParaRPr lang="en-GB" sz="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794281"/>
                  </a:ext>
                </a:extLst>
              </a:tr>
            </a:tbl>
          </a:graphicData>
        </a:graphic>
      </p:graphicFrame>
      <p:graphicFrame>
        <p:nvGraphicFramePr>
          <p:cNvPr id="21" name="Table 6">
            <a:extLst>
              <a:ext uri="{FF2B5EF4-FFF2-40B4-BE49-F238E27FC236}">
                <a16:creationId xmlns:a16="http://schemas.microsoft.com/office/drawing/2014/main" id="{223B375F-1B44-F94B-BB1F-30D7C5223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0920"/>
              </p:ext>
            </p:extLst>
          </p:nvPr>
        </p:nvGraphicFramePr>
        <p:xfrm>
          <a:off x="8224589" y="6239848"/>
          <a:ext cx="4546989" cy="1417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5663">
                  <a:extLst>
                    <a:ext uri="{9D8B030D-6E8A-4147-A177-3AD203B41FA5}">
                      <a16:colId xmlns:a16="http://schemas.microsoft.com/office/drawing/2014/main" val="3443051163"/>
                    </a:ext>
                  </a:extLst>
                </a:gridCol>
                <a:gridCol w="1515663">
                  <a:extLst>
                    <a:ext uri="{9D8B030D-6E8A-4147-A177-3AD203B41FA5}">
                      <a16:colId xmlns:a16="http://schemas.microsoft.com/office/drawing/2014/main" val="1903493878"/>
                    </a:ext>
                  </a:extLst>
                </a:gridCol>
                <a:gridCol w="1515663">
                  <a:extLst>
                    <a:ext uri="{9D8B030D-6E8A-4147-A177-3AD203B41FA5}">
                      <a16:colId xmlns:a16="http://schemas.microsoft.com/office/drawing/2014/main" val="202163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Type of Media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Example of Coverage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Coverage in 1980?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1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TV Terrestrial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FA football cup final on BBC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98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TV Subscription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Football Champions League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No (champions league started 1992)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72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TV pay per view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Test cricket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562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Radio Sport Station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Ashes Test Cricket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81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Newspapers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Wimbledon Tennis Championship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40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Internet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Rugby Union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68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54B2ED63-DB54-409F-9D87-01DBC7B07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45756"/>
              </p:ext>
            </p:extLst>
          </p:nvPr>
        </p:nvGraphicFramePr>
        <p:xfrm>
          <a:off x="4631353" y="20477"/>
          <a:ext cx="3430024" cy="239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5012">
                  <a:extLst>
                    <a:ext uri="{9D8B030D-6E8A-4147-A177-3AD203B41FA5}">
                      <a16:colId xmlns:a16="http://schemas.microsoft.com/office/drawing/2014/main" val="1803496624"/>
                    </a:ext>
                  </a:extLst>
                </a:gridCol>
                <a:gridCol w="1715012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UK Sport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This organisation helps with the identification of potential elite performers in sport</a:t>
                      </a:r>
                      <a:endParaRPr lang="en-GB" sz="700" b="1" dirty="0"/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61905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This Organisation Develops Elite Athletes by…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46414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Identifying potential talent in sport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Supporting an athletes lifestyle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Supporting the athletes coaching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Supporting through research, sports science and sports medicine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Providing a “World Class Programme” or pathway to success</a:t>
                      </a:r>
                      <a:endParaRPr lang="en-GB" sz="700" b="1" dirty="0"/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3176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/>
                        <a:t>Athletes submit applications then UK Sport invite successful applicants to            ‘Phase 1’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04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Phase 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Phase 2 &amp; 3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3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Physical and skill based testing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Sprints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Jumps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Aerobic fitness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Strength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Physical and mental screening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Performance lifestyle workshops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Psychological assessments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41" name="Table 6">
            <a:extLst>
              <a:ext uri="{FF2B5EF4-FFF2-40B4-BE49-F238E27FC236}">
                <a16:creationId xmlns:a16="http://schemas.microsoft.com/office/drawing/2014/main" id="{E9188ABF-40C7-450D-BDE8-92619F9A4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194838"/>
              </p:ext>
            </p:extLst>
          </p:nvPr>
        </p:nvGraphicFramePr>
        <p:xfrm>
          <a:off x="8074840" y="2623233"/>
          <a:ext cx="1793728" cy="1783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93728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Modern Technology in 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Technological Developments - VAR, Floodlights, 3G, 4G, Running shoes, artificial limbs 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72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Benefits of Technology for Elite Sport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67519"/>
                  </a:ext>
                </a:extLst>
              </a:tr>
              <a:tr h="415839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Improved Performance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through training, in competitions, improved recovery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Increased Access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disability, all-year round participation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Increased Safety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 competition, in training, monitoring health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Increased Accuracy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 competitions, monitoring training, talent identification 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8F2B5E3-AD75-AC47-963F-41B31C111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0008"/>
              </p:ext>
            </p:extLst>
          </p:nvPr>
        </p:nvGraphicFramePr>
        <p:xfrm>
          <a:off x="18489" y="15241"/>
          <a:ext cx="4611198" cy="3611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7066">
                  <a:extLst>
                    <a:ext uri="{9D8B030D-6E8A-4147-A177-3AD203B41FA5}">
                      <a16:colId xmlns:a16="http://schemas.microsoft.com/office/drawing/2014/main" val="3443051163"/>
                    </a:ext>
                  </a:extLst>
                </a:gridCol>
                <a:gridCol w="1537066">
                  <a:extLst>
                    <a:ext uri="{9D8B030D-6E8A-4147-A177-3AD203B41FA5}">
                      <a16:colId xmlns:a16="http://schemas.microsoft.com/office/drawing/2014/main" val="1903493878"/>
                    </a:ext>
                  </a:extLst>
                </a:gridCol>
                <a:gridCol w="1537066">
                  <a:extLst>
                    <a:ext uri="{9D8B030D-6E8A-4147-A177-3AD203B41FA5}">
                      <a16:colId xmlns:a16="http://schemas.microsoft.com/office/drawing/2014/main" val="2021637243"/>
                    </a:ext>
                  </a:extLst>
                </a:gridCol>
              </a:tblGrid>
              <a:tr h="13581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Impacts of Commercialisation on…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Positives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Negatives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1343"/>
                  </a:ext>
                </a:extLst>
              </a:tr>
              <a:tr h="23200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Sport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 funding to the sport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coverage/exposure of that sport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Facilitated globalisation, meaning the sport can grow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Loss of tradition as it can change rules/timings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Loss of control because the media can dictate things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98300"/>
                  </a:ext>
                </a:extLst>
              </a:tr>
              <a:tr h="3112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Society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 economy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 entertainment quality, which keeps society happy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 access to spectating sport= society can share in celebration of success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Privately owned, therefore economic benefits will only be felt by very few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Loss of tradition as it changes sport, which people don’t like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People tend to spectate rather than participate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72237"/>
                  </a:ext>
                </a:extLst>
              </a:tr>
              <a:tr h="3112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Performers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income/higher wages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 status/fame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Allows professionalism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standard of play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Pressure to do well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Win at all costs may cause deviance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Loss of control                        (forced to play through injury)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Ethics; representing sponsors that aren’t ethically correct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562026"/>
                  </a:ext>
                </a:extLst>
              </a:tr>
              <a:tr h="35084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Spectators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Increased access to sport (24/7)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Increase in media coverage 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Better media coverage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Improved stadia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Privately owned, economic benefits will only be felt by very few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Ethics; representing sponsors that aren’t ethically correct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Loss of tradition as it changed sport, which people don’t like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Win at all costs, causes deviance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81231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50ACDE-6C41-844B-A69C-F6FE57267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4447867"/>
              </p:ext>
            </p:extLst>
          </p:nvPr>
        </p:nvGraphicFramePr>
        <p:xfrm>
          <a:off x="10933" y="3627121"/>
          <a:ext cx="4618756" cy="169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8566">
                  <a:extLst>
                    <a:ext uri="{9D8B030D-6E8A-4147-A177-3AD203B41FA5}">
                      <a16:colId xmlns:a16="http://schemas.microsoft.com/office/drawing/2014/main" val="3453008208"/>
                    </a:ext>
                  </a:extLst>
                </a:gridCol>
                <a:gridCol w="3260190">
                  <a:extLst>
                    <a:ext uri="{9D8B030D-6E8A-4147-A177-3AD203B41FA5}">
                      <a16:colId xmlns:a16="http://schemas.microsoft.com/office/drawing/2014/main" val="53587922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Routes to Sporting Excellence in the UK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262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The Pathway Diagram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 hypothetical representation of a full pathway and is designed to highlight the Performance Pathway and the Talent Pathway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618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World Class Podium Potential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Designed to support the stage of the pathway immediately beneath Podium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8790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World Class Podium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This programme is designed to support sports and athletes with realistic, medal capabilities at Olympic Games or realistic gold medal capabilities at Paralympic Games, and are a maximum of four years away from the podium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166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Performance Foundation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Home Nation Talent Pathways where highly talented athletes are first identified, confirmed and prepared to meet the increased demands of the world class environment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376578"/>
                  </a:ext>
                </a:extLst>
              </a:tr>
            </a:tbl>
          </a:graphicData>
        </a:graphic>
      </p:graphicFrame>
      <p:graphicFrame>
        <p:nvGraphicFramePr>
          <p:cNvPr id="7" name="Table 43">
            <a:extLst>
              <a:ext uri="{FF2B5EF4-FFF2-40B4-BE49-F238E27FC236}">
                <a16:creationId xmlns:a16="http://schemas.microsoft.com/office/drawing/2014/main" id="{C1E3DAED-2186-A740-95D0-6F1E15D1F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553885"/>
              </p:ext>
            </p:extLst>
          </p:nvPr>
        </p:nvGraphicFramePr>
        <p:xfrm>
          <a:off x="18490" y="5339515"/>
          <a:ext cx="4611198" cy="304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11198">
                  <a:extLst>
                    <a:ext uri="{9D8B030D-6E8A-4147-A177-3AD203B41FA5}">
                      <a16:colId xmlns:a16="http://schemas.microsoft.com/office/drawing/2014/main" val="1375566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To reach the top in sport, a considerable amount of planning is required along with funding to pay for training, facilities, travel, equipment and coaching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69390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09DA9E0-81CA-1F45-9CA7-9C927D7A7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50112"/>
              </p:ext>
            </p:extLst>
          </p:nvPr>
        </p:nvGraphicFramePr>
        <p:xfrm>
          <a:off x="29709" y="5644315"/>
          <a:ext cx="2950955" cy="158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0955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80409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513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CFC72EB-B8E9-DF4C-8D7E-7640CF679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0" y="5712083"/>
            <a:ext cx="2830782" cy="1428965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5F26712-2DD7-B747-B76F-0E713E7702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634791"/>
              </p:ext>
            </p:extLst>
          </p:nvPr>
        </p:nvGraphicFramePr>
        <p:xfrm>
          <a:off x="2997663" y="5644315"/>
          <a:ext cx="1631420" cy="1569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1420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Role of Schools in Sporting Excellence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280409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Compulsory PE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Learn a range of sports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Learn fundamental skills which are transferable motor skills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Coaching and facility quality varies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Extra-curricular competitive opportunities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Provide links to local clubs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Widens the base of the pyramid which increases participation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n-GB" sz="700" dirty="0"/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0D3A418-5583-9444-A9E0-F98778AA2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27875"/>
              </p:ext>
            </p:extLst>
          </p:nvPr>
        </p:nvGraphicFramePr>
        <p:xfrm>
          <a:off x="29708" y="7239002"/>
          <a:ext cx="1854641" cy="23456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4641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0329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Role of Clubs in Sporting Excellence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860085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Competition is frequent to give competitive experience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Specialist/Elite/High quality coaching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Specialist facilities and equipment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Some clubs provide financial concessions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Assists in talent identification/scouts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Can provide basic medical support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Role of Universities in Sporting Excellence</a:t>
                      </a:r>
                      <a:endParaRPr lang="en-GB" sz="7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4414"/>
                  </a:ext>
                </a:extLst>
              </a:tr>
              <a:tr h="1079016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Combines performance/training with study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Many offer sporting scholarship/bursaries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High quality competition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Specialist facilities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Involved in sports science research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Provide sport science and medical support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99388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B6DE9BB-7239-3D4F-8CA8-1A849DE49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263272"/>
              </p:ext>
            </p:extLst>
          </p:nvPr>
        </p:nvGraphicFramePr>
        <p:xfrm>
          <a:off x="4629082" y="2410383"/>
          <a:ext cx="3430024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5012">
                  <a:extLst>
                    <a:ext uri="{9D8B030D-6E8A-4147-A177-3AD203B41FA5}">
                      <a16:colId xmlns:a16="http://schemas.microsoft.com/office/drawing/2014/main" val="1803496624"/>
                    </a:ext>
                  </a:extLst>
                </a:gridCol>
                <a:gridCol w="1715012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Confirmation Phase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46414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All selected athletes train over a 6 – 12 month period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/>
                        <a:t>They are continuously assessed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/>
                        <a:t>Progress is recorded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/>
                        <a:t>Unsuccessful athletes continue sport through the club system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3176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Talent Identification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0491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/>
                        <a:t>The testing of both physiological and psychological parameters that help to determine the likelihood of sporting success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042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Biological Indicators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Mental Indicators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3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e.g fitness tests, anthropometry, psychological profile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e.g psychological profile, hereditary profile, sociological profile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16" name="Table 43">
            <a:extLst>
              <a:ext uri="{FF2B5EF4-FFF2-40B4-BE49-F238E27FC236}">
                <a16:creationId xmlns:a16="http://schemas.microsoft.com/office/drawing/2014/main" id="{43C2B10B-F568-C543-903D-C39FE1F63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99214"/>
              </p:ext>
            </p:extLst>
          </p:nvPr>
        </p:nvGraphicFramePr>
        <p:xfrm>
          <a:off x="1895568" y="7239001"/>
          <a:ext cx="2733514" cy="624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3514">
                  <a:extLst>
                    <a:ext uri="{9D8B030D-6E8A-4147-A177-3AD203B41FA5}">
                      <a16:colId xmlns:a16="http://schemas.microsoft.com/office/drawing/2014/main" val="1375566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#DiscoverYourPower involves partnership between UK Sport, the English Institute of Sport and British Cycling</a:t>
                      </a:r>
                    </a:p>
                    <a:p>
                      <a:pPr algn="ctr"/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They Identify future Olympic and Paralympic medal winner </a:t>
                      </a:r>
                    </a:p>
                    <a:p>
                      <a:pPr algn="ctr"/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6939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812A05-4A41-1045-8720-5D80F5988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0778"/>
              </p:ext>
            </p:extLst>
          </p:nvPr>
        </p:nvGraphicFramePr>
        <p:xfrm>
          <a:off x="1906806" y="7863841"/>
          <a:ext cx="2733514" cy="17168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6757">
                  <a:extLst>
                    <a:ext uri="{9D8B030D-6E8A-4147-A177-3AD203B41FA5}">
                      <a16:colId xmlns:a16="http://schemas.microsoft.com/office/drawing/2014/main" val="1803496624"/>
                    </a:ext>
                  </a:extLst>
                </a:gridCol>
                <a:gridCol w="1366757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236268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World Class Programme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315024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This organisation covers all the sports in the summer and Winter Olympics and Paralympics</a:t>
                      </a:r>
                      <a:endParaRPr lang="en-GB" sz="700" b="1" dirty="0"/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619053"/>
                  </a:ext>
                </a:extLst>
              </a:tr>
              <a:tr h="204766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2 Levels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464145"/>
                  </a:ext>
                </a:extLst>
              </a:tr>
              <a:tr h="204766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Podium Level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Podium Potential Level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3217"/>
                  </a:ext>
                </a:extLst>
              </a:tr>
              <a:tr h="756058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Supporting athletes with realistic medal-winning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For athletes whose performances suggest that they have realistic medal-winning capabilities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5A89C7-0E33-A849-A1B0-BD440F8E0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5781"/>
              </p:ext>
            </p:extLst>
          </p:nvPr>
        </p:nvGraphicFramePr>
        <p:xfrm>
          <a:off x="4636447" y="4135520"/>
          <a:ext cx="3430024" cy="1341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5012">
                  <a:extLst>
                    <a:ext uri="{9D8B030D-6E8A-4147-A177-3AD203B41FA5}">
                      <a16:colId xmlns:a16="http://schemas.microsoft.com/office/drawing/2014/main" val="1803496624"/>
                    </a:ext>
                  </a:extLst>
                </a:gridCol>
                <a:gridCol w="1715012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Talent Identification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04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+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-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3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Allows athletes to have potential in other sports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Opens new opportunities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Develops minority sports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Perform at high levels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Better coaching is available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Using national governing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Can be demotivating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Hard for younger kids to do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Takes away childhoods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 long process period, 6 – 12 months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Misses people out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May cause people to drop out of their chosen sport if they aren’t picked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41D30A-447E-0843-A2FF-EAC2C67A4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49778"/>
              </p:ext>
            </p:extLst>
          </p:nvPr>
        </p:nvGraphicFramePr>
        <p:xfrm>
          <a:off x="4640320" y="5491915"/>
          <a:ext cx="3425544" cy="7817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25544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39322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The Role of UK Sport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542462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Invest National Lottery funds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Success is measured by the medals won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UK Sport invests 70% of its income in two ways; National Governing Bodies, Athlete Performance Award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08AEAB8-B454-9B4F-AC2F-6292C69D1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38664"/>
              </p:ext>
            </p:extLst>
          </p:nvPr>
        </p:nvGraphicFramePr>
        <p:xfrm>
          <a:off x="4646080" y="6295214"/>
          <a:ext cx="3430023" cy="746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30023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06551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Athlete Performance Award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54020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Funds athletes for their living and personal sporting costs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GB" sz="700" dirty="0"/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All determined by a certain criteria (level of performance/capabilities)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/>
                        <a:t>Athletes on podium level can receive up to £28,000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C1C078E-1FD4-2843-9244-C079EDD74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85482"/>
              </p:ext>
            </p:extLst>
          </p:nvPr>
        </p:nvGraphicFramePr>
        <p:xfrm>
          <a:off x="4649452" y="7063489"/>
          <a:ext cx="3430023" cy="13681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30023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044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National Institutes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31450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dirty="0"/>
                        <a:t>Run by UK Sport, with several of the organisations in each home county specialising in different Olympic Sports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  <a:tr h="2044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/>
                        <a:t>What do they do?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93112"/>
                  </a:ext>
                </a:extLst>
              </a:tr>
              <a:tr h="644738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Provide world class facilities to train in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Physiological and psychological sports science support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Medical support for injuries and illness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Run talent ID process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dirty="0"/>
                        <a:t>Complete research into new sporting technology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64185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97A863F-43B9-914D-BBFD-C73A5C0FB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021374"/>
              </p:ext>
            </p:extLst>
          </p:nvPr>
        </p:nvGraphicFramePr>
        <p:xfrm>
          <a:off x="4647458" y="8462539"/>
          <a:ext cx="3424430" cy="11118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2215">
                  <a:extLst>
                    <a:ext uri="{9D8B030D-6E8A-4147-A177-3AD203B41FA5}">
                      <a16:colId xmlns:a16="http://schemas.microsoft.com/office/drawing/2014/main" val="1803496624"/>
                    </a:ext>
                  </a:extLst>
                </a:gridCol>
                <a:gridCol w="1712215">
                  <a:extLst>
                    <a:ext uri="{9D8B030D-6E8A-4147-A177-3AD203B41FA5}">
                      <a16:colId xmlns:a16="http://schemas.microsoft.com/office/drawing/2014/main" val="1291518246"/>
                    </a:ext>
                  </a:extLst>
                </a:gridCol>
              </a:tblGrid>
              <a:tr h="245272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Drop – Out Rates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72908"/>
                  </a:ext>
                </a:extLst>
              </a:tr>
              <a:tr h="327029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/>
                        <a:t>PE in schools means all children participate in physical activity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/>
                        <a:t>However, as age increases, participation decreases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619053"/>
                  </a:ext>
                </a:extLst>
              </a:tr>
              <a:tr h="212569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Participation Drop - Out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Elite Drop – Out Rate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23217"/>
                  </a:ext>
                </a:extLst>
              </a:tr>
              <a:tr h="32702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People participating recreationally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People who could have been elite, but dropped out before reaching this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36955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C8E2ED2-C332-E04D-9CC9-D7ED347ED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85965"/>
              </p:ext>
            </p:extLst>
          </p:nvPr>
        </p:nvGraphicFramePr>
        <p:xfrm>
          <a:off x="8074839" y="21639"/>
          <a:ext cx="1707417" cy="158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07417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142478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Drop – Out Rates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99430"/>
                  </a:ext>
                </a:extLst>
              </a:tr>
              <a:tr h="123481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Reasons a Elite Potential may Drop - Out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  <a:tr h="721889">
                <a:tc>
                  <a:txBody>
                    <a:bodyPr/>
                    <a:lstStyle/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Funding issues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Unable to access elite programmes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Media pressure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Not quite good enough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Demands of training 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Injury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Family commitments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Stress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Lack of enjoyment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43336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4CFBF58F-11BC-764C-BA0C-AE650F9C5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93487"/>
              </p:ext>
            </p:extLst>
          </p:nvPr>
        </p:nvGraphicFramePr>
        <p:xfrm>
          <a:off x="9795718" y="21638"/>
          <a:ext cx="2982903" cy="15849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82903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21919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Strategies to Address elite Drop - Out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31841"/>
                  </a:ext>
                </a:extLst>
              </a:tr>
              <a:tr h="573283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Identifying Problems  -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Evaluate athlete to identify potential stressors or difficulties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This would allow appropriate intervention to be put in place to take stressors away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433364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marL="171450" indent="-171450" algn="r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Performance Lifestyle Advice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Advice on integration of sporting and personal life, and giving financial advice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Take away social and financial pressures 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12967"/>
                  </a:ext>
                </a:extLst>
              </a:tr>
              <a:tr h="33722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Media Strategies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Teach strategies for dealing with media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Enables athletes to deal with the pressure put on personal life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0715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E42B7D4-EFD5-5A4D-AA4B-55584F8F4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637668"/>
              </p:ext>
            </p:extLst>
          </p:nvPr>
        </p:nvGraphicFramePr>
        <p:xfrm>
          <a:off x="8079476" y="1598556"/>
          <a:ext cx="4699146" cy="1021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99146">
                  <a:extLst>
                    <a:ext uri="{9D8B030D-6E8A-4147-A177-3AD203B41FA5}">
                      <a16:colId xmlns:a16="http://schemas.microsoft.com/office/drawing/2014/main" val="4194332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Medical Strategies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Arrange medical intervention e.g physiotherapy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Maintain physical health through injury prevention and rehabilitation to allow continued participation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433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Psychological Support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Give psychological support/teach stress management techniques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Take away social and financial pressures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12967"/>
                  </a:ext>
                </a:extLst>
              </a:tr>
              <a:tr h="118957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Training Programme –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suggest training adaptations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To allow appropriate rest and recovery, to meet the changing needs of the athlete and keep them motivated and progressing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0715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B6156CD-1540-6D49-8813-88A3482525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5312350"/>
              </p:ext>
            </p:extLst>
          </p:nvPr>
        </p:nvGraphicFramePr>
        <p:xfrm>
          <a:off x="9884302" y="3343077"/>
          <a:ext cx="2887590" cy="10627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62530">
                  <a:extLst>
                    <a:ext uri="{9D8B030D-6E8A-4147-A177-3AD203B41FA5}">
                      <a16:colId xmlns:a16="http://schemas.microsoft.com/office/drawing/2014/main" val="3376024843"/>
                    </a:ext>
                  </a:extLst>
                </a:gridCol>
                <a:gridCol w="962530">
                  <a:extLst>
                    <a:ext uri="{9D8B030D-6E8A-4147-A177-3AD203B41FA5}">
                      <a16:colId xmlns:a16="http://schemas.microsoft.com/office/drawing/2014/main" val="3996274119"/>
                    </a:ext>
                  </a:extLst>
                </a:gridCol>
                <a:gridCol w="962530">
                  <a:extLst>
                    <a:ext uri="{9D8B030D-6E8A-4147-A177-3AD203B41FA5}">
                      <a16:colId xmlns:a16="http://schemas.microsoft.com/office/drawing/2014/main" val="3406784538"/>
                    </a:ext>
                  </a:extLst>
                </a:gridCol>
              </a:tblGrid>
              <a:tr h="203175"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Potential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Support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Increased Inclusion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71828"/>
                  </a:ext>
                </a:extLst>
              </a:tr>
              <a:tr h="85958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Tests which sport best suit them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Do they have the right physiological make up?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English Institute of Sport, UK Sport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Assessing bone density and internal body fat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Health screening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Greater accessibility to elite training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Prosthetic development Wheelchair devices </a:t>
                      </a:r>
                    </a:p>
                  </a:txBody>
                  <a:tcPr anchor="ctr"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580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4AD8AF-8D8B-3D49-A901-8167AFE4E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006634"/>
              </p:ext>
            </p:extLst>
          </p:nvPr>
        </p:nvGraphicFramePr>
        <p:xfrm>
          <a:off x="8073229" y="4409867"/>
          <a:ext cx="4698663" cy="1844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66221">
                  <a:extLst>
                    <a:ext uri="{9D8B030D-6E8A-4147-A177-3AD203B41FA5}">
                      <a16:colId xmlns:a16="http://schemas.microsoft.com/office/drawing/2014/main" val="3376024843"/>
                    </a:ext>
                  </a:extLst>
                </a:gridCol>
                <a:gridCol w="1566221">
                  <a:extLst>
                    <a:ext uri="{9D8B030D-6E8A-4147-A177-3AD203B41FA5}">
                      <a16:colId xmlns:a16="http://schemas.microsoft.com/office/drawing/2014/main" val="3996274119"/>
                    </a:ext>
                  </a:extLst>
                </a:gridCol>
                <a:gridCol w="1566221">
                  <a:extLst>
                    <a:ext uri="{9D8B030D-6E8A-4147-A177-3AD203B41FA5}">
                      <a16:colId xmlns:a16="http://schemas.microsoft.com/office/drawing/2014/main" val="3406784538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Benefits of Technology for General Participation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5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Increased Opportunity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Enjoyment and Progress</a:t>
                      </a:r>
                      <a:r>
                        <a:rPr lang="en-GB" sz="700" b="1" u="none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u="none" dirty="0">
                          <a:solidFill>
                            <a:schemeClr val="tx1"/>
                          </a:solidFill>
                        </a:rPr>
                        <a:t>Increased Inclusion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871828"/>
                  </a:ext>
                </a:extLst>
              </a:tr>
              <a:tr h="12021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All weather participation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All day/year round participation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Variety of sports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Improvement of sport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Easier to learn skills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Safer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Increased enjoyment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Adapted sports equipment for mobility/specific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Equipment to aid safety for disabled athletes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Creation of ‘new’ sports using assistive technology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Advances in prosthesis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1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Improvement of Access to Facilities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Increased Motivation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/>
                        <a:t>Mass Production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531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Accessible facilities e.g building and equipment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Adapted facilities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Motivation through training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>
                          <a:solidFill>
                            <a:schemeClr val="tx1"/>
                          </a:solidFill>
                        </a:rPr>
                        <a:t>Motivation through adherence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700" dirty="0"/>
                        <a:t>Readily available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5551119"/>
                  </a:ext>
                </a:extLst>
              </a:tr>
            </a:tbl>
          </a:graphicData>
        </a:graphic>
      </p:graphicFrame>
      <p:graphicFrame>
        <p:nvGraphicFramePr>
          <p:cNvPr id="22" name="Table 6">
            <a:extLst>
              <a:ext uri="{FF2B5EF4-FFF2-40B4-BE49-F238E27FC236}">
                <a16:creationId xmlns:a16="http://schemas.microsoft.com/office/drawing/2014/main" id="{70822A1B-D5E2-944F-AA65-B715DBE20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25600"/>
              </p:ext>
            </p:extLst>
          </p:nvPr>
        </p:nvGraphicFramePr>
        <p:xfrm>
          <a:off x="9884302" y="2627271"/>
          <a:ext cx="2887590" cy="716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7590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Modern Technology Reducing Participation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67519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Expensive which has led to inequality in different levels of teams through equipment/facilities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Range of Alternatives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– Games consoles have made mor of a sedentary lifestyle as you can virtually play it this is through games such as Fifa 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CF013FD6-4667-0A45-A3DD-3D048F85B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42968"/>
              </p:ext>
            </p:extLst>
          </p:nvPr>
        </p:nvGraphicFramePr>
        <p:xfrm>
          <a:off x="8079025" y="6253907"/>
          <a:ext cx="2345377" cy="1996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5377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Increasing Fair Outcomes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67519"/>
                  </a:ext>
                </a:extLst>
              </a:tr>
              <a:tr h="860409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Measurement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– better timing devices for more accurate records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(laser beam measures)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Officiating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more accurate decision making of officials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(Reduces cheating, offside rule)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Drug Testing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improved detection of doping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(urine samples, blood tests)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Overturning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increases accountability of officials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(Allows a fair outcome)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Inclusion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allows disabled thieves to feel included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(prosthetic limbs)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4BD86E52-6183-4242-B379-3D0DE2D90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6214"/>
              </p:ext>
            </p:extLst>
          </p:nvPr>
        </p:nvGraphicFramePr>
        <p:xfrm>
          <a:off x="10439676" y="6254341"/>
          <a:ext cx="2332215" cy="1569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215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Decreasing Fair Outcomes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67519"/>
                  </a:ext>
                </a:extLst>
              </a:tr>
              <a:tr h="68822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Access to modern technology can be limited and cause inequality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expense, only available at elite level, developing countries disadvantaged due to cost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Performance enhancing drugs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Unfair advantage to some athletes, new technology developing drugs, testing technology 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Pressure on officials</a:t>
                      </a:r>
                    </a:p>
                    <a:p>
                      <a:pPr marL="171450" marR="0" lvl="0" indent="-17145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Highlight errors, use technology rather than their own decisions, easier to find negligence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AB9F3C59-FB7E-8D4D-A568-EABFABBF5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46206"/>
              </p:ext>
            </p:extLst>
          </p:nvPr>
        </p:nvGraphicFramePr>
        <p:xfrm>
          <a:off x="8090345" y="8250346"/>
          <a:ext cx="2332215" cy="13240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215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20991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Impact on Entertainment in Sport (Enhancing)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67519"/>
                  </a:ext>
                </a:extLst>
              </a:tr>
              <a:tr h="111417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Replays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action replays/slow motion can add drama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Rewind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rewatch key moments or fast forward through dull moments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Cameras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new angles can increase entertainment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Screens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giant screens in stadiums increasing the entertainment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9B6F2218-9816-6E45-BE76-33CB75BA3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653947"/>
              </p:ext>
            </p:extLst>
          </p:nvPr>
        </p:nvGraphicFramePr>
        <p:xfrm>
          <a:off x="10437563" y="7824061"/>
          <a:ext cx="2343382" cy="929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3382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Impact on Entertainment in Sport (Hinders) 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67519"/>
                  </a:ext>
                </a:extLst>
              </a:tr>
              <a:tr h="68822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Constant Interruption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– interfere with the flow of a event or game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Faulty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technology can break down/delay a game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Sports Lose Valuable Revenue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option to watch on TV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  <p:graphicFrame>
        <p:nvGraphicFramePr>
          <p:cNvPr id="28" name="Table 6">
            <a:extLst>
              <a:ext uri="{FF2B5EF4-FFF2-40B4-BE49-F238E27FC236}">
                <a16:creationId xmlns:a16="http://schemas.microsoft.com/office/drawing/2014/main" id="{92C729D0-F9C5-A54D-B66E-A42DE05F4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01203"/>
              </p:ext>
            </p:extLst>
          </p:nvPr>
        </p:nvGraphicFramePr>
        <p:xfrm>
          <a:off x="10435721" y="8761729"/>
          <a:ext cx="2332215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215">
                  <a:extLst>
                    <a:ext uri="{9D8B030D-6E8A-4147-A177-3AD203B41FA5}">
                      <a16:colId xmlns:a16="http://schemas.microsoft.com/office/drawing/2014/main" val="13331760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Impact on Entertainment in Sport (Enhancing) 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74275"/>
                  </a:ext>
                </a:extLst>
              </a:tr>
              <a:tr h="20054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Education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more camera angles/replays improve knowledge of sport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Punditry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</a:rPr>
                        <a:t> – replays, camera angles facilitates punditry which increases entertainment before, during and after a game </a:t>
                      </a:r>
                    </a:p>
                  </a:txBody>
                  <a:tcPr>
                    <a:solidFill>
                      <a:srgbClr val="FAE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9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1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1ba06ebf-1f6e-44c5-aa7c-bedc4a603fb5" xsi:nil="true"/>
    <Invited_Teachers xmlns="1ba06ebf-1f6e-44c5-aa7c-bedc4a603fb5" xsi:nil="true"/>
    <IsNotebookLocked xmlns="1ba06ebf-1f6e-44c5-aa7c-bedc4a603fb5" xsi:nil="true"/>
    <LMS_Mappings xmlns="1ba06ebf-1f6e-44c5-aa7c-bedc4a603fb5" xsi:nil="true"/>
    <Teachers xmlns="1ba06ebf-1f6e-44c5-aa7c-bedc4a603fb5">
      <UserInfo>
        <DisplayName/>
        <AccountId xsi:nil="true"/>
        <AccountType/>
      </UserInfo>
    </Teachers>
    <Distribution_Groups xmlns="1ba06ebf-1f6e-44c5-aa7c-bedc4a603fb5" xsi:nil="true"/>
    <Is_Collaboration_Space_Locked xmlns="1ba06ebf-1f6e-44c5-aa7c-bedc4a603fb5" xsi:nil="true"/>
    <CultureName xmlns="1ba06ebf-1f6e-44c5-aa7c-bedc4a603fb5" xsi:nil="true"/>
    <Student_Groups xmlns="1ba06ebf-1f6e-44c5-aa7c-bedc4a603fb5">
      <UserInfo>
        <DisplayName/>
        <AccountId xsi:nil="true"/>
        <AccountType/>
      </UserInfo>
    </Student_Groups>
    <Templates xmlns="1ba06ebf-1f6e-44c5-aa7c-bedc4a603fb5" xsi:nil="true"/>
    <Self_Registration_Enabled xmlns="1ba06ebf-1f6e-44c5-aa7c-bedc4a603fb5" xsi:nil="true"/>
    <Teams_Channel_Section_Location xmlns="1ba06ebf-1f6e-44c5-aa7c-bedc4a603fb5" xsi:nil="true"/>
    <TeamsChannelId xmlns="1ba06ebf-1f6e-44c5-aa7c-bedc4a603fb5" xsi:nil="true"/>
    <NotebookType xmlns="1ba06ebf-1f6e-44c5-aa7c-bedc4a603fb5" xsi:nil="true"/>
    <Math_Settings xmlns="1ba06ebf-1f6e-44c5-aa7c-bedc4a603fb5" xsi:nil="true"/>
    <_activity xmlns="1ba06ebf-1f6e-44c5-aa7c-bedc4a603fb5" xsi:nil="true"/>
    <AppVersion xmlns="1ba06ebf-1f6e-44c5-aa7c-bedc4a603fb5" xsi:nil="true"/>
    <Invited_Students xmlns="1ba06ebf-1f6e-44c5-aa7c-bedc4a603fb5" xsi:nil="true"/>
    <FolderType xmlns="1ba06ebf-1f6e-44c5-aa7c-bedc4a603fb5" xsi:nil="true"/>
    <Owner xmlns="1ba06ebf-1f6e-44c5-aa7c-bedc4a603fb5">
      <UserInfo>
        <DisplayName/>
        <AccountId xsi:nil="true"/>
        <AccountType/>
      </UserInfo>
    </Owner>
    <Students xmlns="1ba06ebf-1f6e-44c5-aa7c-bedc4a603fb5">
      <UserInfo>
        <DisplayName/>
        <AccountId xsi:nil="true"/>
        <AccountType/>
      </UserInfo>
    </Students>
    <Has_Teacher_Only_SectionGroup xmlns="1ba06ebf-1f6e-44c5-aa7c-bedc4a603f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88E186CED7B740B2797056051406F7" ma:contentTypeVersion="36" ma:contentTypeDescription="Create a new document." ma:contentTypeScope="" ma:versionID="ff7335e8ae148bc923dd86786e93514c">
  <xsd:schema xmlns:xsd="http://www.w3.org/2001/XMLSchema" xmlns:xs="http://www.w3.org/2001/XMLSchema" xmlns:p="http://schemas.microsoft.com/office/2006/metadata/properties" xmlns:ns3="1ba06ebf-1f6e-44c5-aa7c-bedc4a603fb5" xmlns:ns4="208d7a47-3142-4a6f-91c3-238d317381dd" targetNamespace="http://schemas.microsoft.com/office/2006/metadata/properties" ma:root="true" ma:fieldsID="d1f1ad6d95523219cdfcc3fd426d467f" ns3:_="" ns4:_="">
    <xsd:import namespace="1ba06ebf-1f6e-44c5-aa7c-bedc4a603fb5"/>
    <xsd:import namespace="208d7a47-3142-4a6f-91c3-238d317381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Teams_Channel_Section_Locatio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06ebf-1f6e-44c5-aa7c-bedc4a603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Distribution_Groups" ma:index="34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5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d7a47-3142-4a6f-91c3-238d317381dd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EEFF00-5A1D-42EC-BC90-07E7B4AB3632}">
  <ds:schemaRefs>
    <ds:schemaRef ds:uri="http://schemas.microsoft.com/office/infopath/2007/PartnerControls"/>
    <ds:schemaRef ds:uri="208d7a47-3142-4a6f-91c3-238d317381dd"/>
    <ds:schemaRef ds:uri="1ba06ebf-1f6e-44c5-aa7c-bedc4a603fb5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60CA090-26F8-405A-968A-21F0809821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A46470-041C-4B6E-92E5-D8272BCC5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06ebf-1f6e-44c5-aa7c-bedc4a603fb5"/>
    <ds:schemaRef ds:uri="208d7a47-3142-4a6f-91c3-238d31738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2442</TotalTime>
  <Words>2807</Words>
  <Application>Microsoft Office PowerPoint</Application>
  <PresentationFormat>A3 Paper (297x420 mm)</PresentationFormat>
  <Paragraphs>522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Holly Naylor</cp:lastModifiedBy>
  <cp:revision>120</cp:revision>
  <dcterms:created xsi:type="dcterms:W3CDTF">2020-04-03T12:22:58Z</dcterms:created>
  <dcterms:modified xsi:type="dcterms:W3CDTF">2024-01-11T15:24:07Z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0x010100D888E186CED7B740B2797056051406F7</vt:lpwstr>
  </property>
</Properties>
</file>