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0066FF"/>
    <a:srgbClr val="CC6600"/>
    <a:srgbClr val="FF0000"/>
    <a:srgbClr val="FF00FF"/>
    <a:srgbClr val="CC00FF"/>
    <a:srgbClr val="6600FF"/>
    <a:srgbClr val="00CC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38"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27/05/2022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1900636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27/05/2022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42874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27/05/2022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121351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27/05/2022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1908963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D4F51A-FCF7-4234-AD7B-4A9B0426A1E4}" type="datetimeFigureOut">
              <a:rPr lang="en-GB" smtClean="0"/>
              <a:t>27/05/2022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916812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ED4F51A-FCF7-4234-AD7B-4A9B0426A1E4}" type="datetimeFigureOut">
              <a:rPr lang="en-GB" smtClean="0"/>
              <a:t>27/05/2022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694304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ED4F51A-FCF7-4234-AD7B-4A9B0426A1E4}" type="datetimeFigureOut">
              <a:rPr lang="en-GB" smtClean="0"/>
              <a:t>27/05/2022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064976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ED4F51A-FCF7-4234-AD7B-4A9B0426A1E4}" type="datetimeFigureOut">
              <a:rPr lang="en-GB" smtClean="0"/>
              <a:t>27/05/2022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345842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D4F51A-FCF7-4234-AD7B-4A9B0426A1E4}" type="datetimeFigureOut">
              <a:rPr lang="en-GB" smtClean="0"/>
              <a:t>27/05/2022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082448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D4F51A-FCF7-4234-AD7B-4A9B0426A1E4}" type="datetimeFigureOut">
              <a:rPr lang="en-GB" smtClean="0"/>
              <a:t>27/05/2022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032188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D4F51A-FCF7-4234-AD7B-4A9B0426A1E4}" type="datetimeFigureOut">
              <a:rPr lang="en-GB" smtClean="0"/>
              <a:t>27/05/2022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4200794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D4F51A-FCF7-4234-AD7B-4A9B0426A1E4}" type="datetimeFigureOut">
              <a:rPr lang="en-GB" smtClean="0"/>
              <a:t>27/05/2022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A68490-B254-4C5B-9C54-A2ADAFC26261}" type="slidenum">
              <a:rPr lang="en-GB" smtClean="0"/>
              <a:t>‹#›</a:t>
            </a:fld>
            <a:endParaRPr lang="en-GB"/>
          </a:p>
        </p:txBody>
      </p:sp>
    </p:spTree>
    <p:extLst>
      <p:ext uri="{BB962C8B-B14F-4D97-AF65-F5344CB8AC3E}">
        <p14:creationId xmlns:p14="http://schemas.microsoft.com/office/powerpoint/2010/main" val="2631652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4691" y="891075"/>
            <a:ext cx="4930785" cy="1912086"/>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050" dirty="0"/>
              <a:t>Functionalism: all mental states can be characterised in terms of functional roles which can be multiply realised.</a:t>
            </a:r>
          </a:p>
          <a:p>
            <a:endParaRPr lang="en-GB" sz="1050" dirty="0"/>
          </a:p>
          <a:p>
            <a:r>
              <a:rPr lang="en-GB" sz="1050" dirty="0"/>
              <a:t>Issues, including:</a:t>
            </a:r>
          </a:p>
          <a:p>
            <a:r>
              <a:rPr lang="en-GB" sz="1050" dirty="0" smtClean="0"/>
              <a:t>•the </a:t>
            </a:r>
            <a:r>
              <a:rPr lang="en-GB" sz="1050" dirty="0"/>
              <a:t>possibility of a functional duplicate with different qualia (inverted qualia)</a:t>
            </a:r>
          </a:p>
          <a:p>
            <a:r>
              <a:rPr lang="en-GB" sz="1050" dirty="0" smtClean="0"/>
              <a:t>•the </a:t>
            </a:r>
            <a:r>
              <a:rPr lang="en-GB" sz="1050" dirty="0"/>
              <a:t>possibility of a functional duplicate with no mentality/qualia (Ned Block’s China thought experiment)</a:t>
            </a:r>
          </a:p>
          <a:p>
            <a:r>
              <a:rPr lang="en-GB" sz="1050" smtClean="0"/>
              <a:t>•the </a:t>
            </a:r>
            <a:r>
              <a:rPr lang="en-GB" sz="1050" dirty="0"/>
              <a:t>‘knowledge’/Mary argument can be applied to functional facts (no amount of facts about function suffices to explain qualia).</a:t>
            </a:r>
          </a:p>
        </p:txBody>
      </p:sp>
      <p:sp>
        <p:nvSpPr>
          <p:cNvPr id="2" name="Rectangle 1"/>
          <p:cNvSpPr/>
          <p:nvPr/>
        </p:nvSpPr>
        <p:spPr>
          <a:xfrm>
            <a:off x="124691" y="149629"/>
            <a:ext cx="11903825" cy="55695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smtClean="0">
                <a:solidFill>
                  <a:schemeClr val="tx1"/>
                </a:solidFill>
                <a:latin typeface="Chewy" panose="02000000000000000000" pitchFamily="2" charset="0"/>
                <a:ea typeface="Chewy" panose="02000000000000000000" pitchFamily="2" charset="0"/>
              </a:rPr>
              <a:t>Functionalism</a:t>
            </a:r>
            <a:endParaRPr lang="en-GB" sz="2000" dirty="0">
              <a:solidFill>
                <a:schemeClr val="tx1"/>
              </a:solidFill>
              <a:latin typeface="Chewy" panose="02000000000000000000" pitchFamily="2" charset="0"/>
              <a:ea typeface="Chewy" panose="02000000000000000000" pitchFamily="2" charset="0"/>
            </a:endParaRPr>
          </a:p>
        </p:txBody>
      </p:sp>
      <p:sp>
        <p:nvSpPr>
          <p:cNvPr id="3" name="Rectangle 2"/>
          <p:cNvSpPr/>
          <p:nvPr/>
        </p:nvSpPr>
        <p:spPr>
          <a:xfrm>
            <a:off x="124690" y="601579"/>
            <a:ext cx="1920677" cy="27402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smtClean="0">
                <a:solidFill>
                  <a:schemeClr val="tx1"/>
                </a:solidFill>
                <a:latin typeface="Chewy" panose="02000000000000000000" pitchFamily="2" charset="0"/>
                <a:ea typeface="Chewy" panose="02000000000000000000" pitchFamily="2" charset="0"/>
              </a:rPr>
              <a:t>What you need to know: </a:t>
            </a:r>
            <a:endParaRPr lang="en-GB" sz="1200" dirty="0">
              <a:solidFill>
                <a:schemeClr val="tx1"/>
              </a:solidFill>
              <a:latin typeface="Chewy" panose="02000000000000000000" pitchFamily="2" charset="0"/>
              <a:ea typeface="Chewy" panose="02000000000000000000" pitchFamily="2" charset="0"/>
            </a:endParaRPr>
          </a:p>
        </p:txBody>
      </p:sp>
      <p:sp>
        <p:nvSpPr>
          <p:cNvPr id="11" name="Rectangle 10"/>
          <p:cNvSpPr/>
          <p:nvPr/>
        </p:nvSpPr>
        <p:spPr>
          <a:xfrm>
            <a:off x="5171719" y="1015921"/>
            <a:ext cx="6856797" cy="1546577"/>
          </a:xfrm>
          <a:prstGeom prst="rect">
            <a:avLst/>
          </a:prstGeom>
          <a:ln>
            <a:solidFill>
              <a:schemeClr val="accent1"/>
            </a:solidFill>
          </a:ln>
        </p:spPr>
        <p:txBody>
          <a:bodyPr wrap="square">
            <a:spAutoFit/>
          </a:bodyPr>
          <a:lstStyle/>
          <a:p>
            <a:r>
              <a:rPr lang="en-GB" sz="1050" dirty="0">
                <a:latin typeface="Calibri" panose="020F0502020204030204" pitchFamily="34" charset="0"/>
              </a:rPr>
              <a:t>What claim does functionalism make regarding statements about mental states? (3 marks)</a:t>
            </a:r>
          </a:p>
          <a:p>
            <a:r>
              <a:rPr lang="en-GB" sz="1050" dirty="0">
                <a:latin typeface="Calibri" panose="020F0502020204030204" pitchFamily="34" charset="0"/>
              </a:rPr>
              <a:t>Briefly outline functionalism (5 marks)</a:t>
            </a:r>
          </a:p>
          <a:p>
            <a:r>
              <a:rPr lang="en-GB" sz="1050" dirty="0">
                <a:latin typeface="Calibri" panose="020F0502020204030204" pitchFamily="34" charset="0"/>
              </a:rPr>
              <a:t>Briefly explain inverted qualia and how it challenges functionalism. (5 marks)</a:t>
            </a:r>
          </a:p>
          <a:p>
            <a:r>
              <a:rPr lang="en-GB" sz="1050" dirty="0">
                <a:latin typeface="Calibri" panose="020F0502020204030204" pitchFamily="34" charset="0"/>
              </a:rPr>
              <a:t>Explain how Block’s China thought experiment can be used to argue against functionalism. (5 marks)</a:t>
            </a:r>
          </a:p>
          <a:p>
            <a:r>
              <a:rPr lang="en-GB" sz="1050" dirty="0">
                <a:latin typeface="Calibri" panose="020F0502020204030204" pitchFamily="34" charset="0"/>
              </a:rPr>
              <a:t>Briefly explain how the ‘knowledge’/Mary argument can challenge functionalism. (5 marks)</a:t>
            </a:r>
          </a:p>
          <a:p>
            <a:r>
              <a:rPr lang="en-GB" sz="1050" dirty="0">
                <a:latin typeface="Calibri" panose="020F0502020204030204" pitchFamily="34" charset="0"/>
              </a:rPr>
              <a:t>Briefly outline functionalism and the issues related to it. (12 marks)</a:t>
            </a:r>
          </a:p>
          <a:p>
            <a:r>
              <a:rPr lang="en-GB" sz="1050" dirty="0">
                <a:latin typeface="Calibri" panose="020F0502020204030204" pitchFamily="34" charset="0"/>
              </a:rPr>
              <a:t>Explain the similarities and differences between functionalism and mind-brain type identity theory. (12 marks)</a:t>
            </a:r>
          </a:p>
          <a:p>
            <a:r>
              <a:rPr lang="en-GB" sz="1050" dirty="0">
                <a:latin typeface="Calibri" panose="020F0502020204030204" pitchFamily="34" charset="0"/>
              </a:rPr>
              <a:t>Explain the similarities and differences between functionalism and analytical behaviourism. (12 marks)</a:t>
            </a:r>
          </a:p>
          <a:p>
            <a:r>
              <a:rPr lang="en-GB" sz="1050" dirty="0">
                <a:latin typeface="Calibri" panose="020F0502020204030204" pitchFamily="34" charset="0"/>
              </a:rPr>
              <a:t>Is the functionalist theory of mental states correct? (25 marks)</a:t>
            </a:r>
          </a:p>
        </p:txBody>
      </p:sp>
      <p:sp>
        <p:nvSpPr>
          <p:cNvPr id="10" name="Rectangle 9"/>
          <p:cNvSpPr/>
          <p:nvPr/>
        </p:nvSpPr>
        <p:spPr>
          <a:xfrm>
            <a:off x="5456493" y="764443"/>
            <a:ext cx="1629294" cy="2715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smtClean="0">
                <a:solidFill>
                  <a:schemeClr val="tx1"/>
                </a:solidFill>
                <a:latin typeface="Chewy" panose="02000000000000000000" pitchFamily="2" charset="0"/>
                <a:ea typeface="Chewy" panose="02000000000000000000" pitchFamily="2" charset="0"/>
              </a:rPr>
              <a:t>Possible Exam Questions</a:t>
            </a:r>
            <a:endParaRPr lang="en-GB" sz="1200" dirty="0">
              <a:solidFill>
                <a:schemeClr val="tx1"/>
              </a:solidFill>
              <a:latin typeface="Chewy" panose="02000000000000000000" pitchFamily="2" charset="0"/>
              <a:ea typeface="Chewy" panose="02000000000000000000" pitchFamily="2" charset="0"/>
            </a:endParaRPr>
          </a:p>
        </p:txBody>
      </p:sp>
      <p:sp>
        <p:nvSpPr>
          <p:cNvPr id="13" name="Rectangle 12"/>
          <p:cNvSpPr/>
          <p:nvPr/>
        </p:nvSpPr>
        <p:spPr>
          <a:xfrm>
            <a:off x="124691" y="2987654"/>
            <a:ext cx="4930786" cy="2714742"/>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100" b="1" dirty="0" smtClean="0">
                <a:solidFill>
                  <a:schemeClr val="tx1"/>
                </a:solidFill>
                <a:latin typeface="Calibri" panose="020F0502020204030204" pitchFamily="34" charset="0"/>
              </a:rPr>
              <a:t>Functionalism</a:t>
            </a:r>
            <a:endParaRPr lang="en-GB" sz="1100" dirty="0" smtClean="0">
              <a:solidFill>
                <a:schemeClr val="tx1"/>
              </a:solidFill>
              <a:latin typeface="Calibri" panose="020F0502020204030204" pitchFamily="34" charset="0"/>
            </a:endParaRPr>
          </a:p>
          <a:p>
            <a:endParaRPr lang="en-GB" sz="1100" dirty="0">
              <a:solidFill>
                <a:schemeClr val="tx1"/>
              </a:solidFill>
              <a:latin typeface="Calibri" panose="020F0502020204030204" pitchFamily="34" charset="0"/>
            </a:endParaRPr>
          </a:p>
          <a:p>
            <a:pPr marL="171450" indent="-171450">
              <a:buFont typeface="Arial" panose="020B0604020202020204" pitchFamily="34" charset="0"/>
              <a:buChar char="•"/>
            </a:pPr>
            <a:r>
              <a:rPr lang="en-GB" sz="1100" dirty="0" smtClean="0">
                <a:solidFill>
                  <a:schemeClr val="tx1"/>
                </a:solidFill>
                <a:latin typeface="Calibri" panose="020F0502020204030204" pitchFamily="34" charset="0"/>
              </a:rPr>
              <a:t>Mental states are identified with functional roles.</a:t>
            </a:r>
          </a:p>
          <a:p>
            <a:pPr marL="171450" indent="-171450">
              <a:buFont typeface="Arial" panose="020B0604020202020204" pitchFamily="34" charset="0"/>
              <a:buChar char="•"/>
            </a:pPr>
            <a:r>
              <a:rPr lang="en-GB" altLang="en-US" sz="1100" dirty="0" smtClean="0">
                <a:solidFill>
                  <a:schemeClr val="tx1"/>
                </a:solidFill>
                <a:latin typeface="Calibri" panose="020F0502020204030204" pitchFamily="34" charset="0"/>
              </a:rPr>
              <a:t>To define something in terms of functional role is to define it in terms of what it does.</a:t>
            </a:r>
          </a:p>
          <a:p>
            <a:pPr marL="171450" indent="-171450">
              <a:buFont typeface="Arial" panose="020B0604020202020204" pitchFamily="34" charset="0"/>
              <a:buChar char="•"/>
            </a:pPr>
            <a:r>
              <a:rPr lang="en-GB" altLang="en-US" sz="1100" dirty="0" smtClean="0">
                <a:solidFill>
                  <a:schemeClr val="tx1"/>
                </a:solidFill>
                <a:latin typeface="Calibri" panose="020F0502020204030204" pitchFamily="34" charset="0"/>
              </a:rPr>
              <a:t>In particular, mental states are defined in terms of the role they play in conjunction with environmental inputs, other mental states and outputs.</a:t>
            </a:r>
          </a:p>
          <a:p>
            <a:pPr marL="171450" indent="-171450">
              <a:buFont typeface="Arial" panose="020B0604020202020204" pitchFamily="34" charset="0"/>
              <a:buChar char="•"/>
            </a:pPr>
            <a:r>
              <a:rPr lang="en-GB" altLang="en-US" sz="1100" dirty="0" smtClean="0">
                <a:solidFill>
                  <a:schemeClr val="tx1"/>
                </a:solidFill>
                <a:latin typeface="Calibri" panose="020F0502020204030204" pitchFamily="34" charset="0"/>
              </a:rPr>
              <a:t>For example, a pain is that which is caused by damage to the body, causes other mental states, such as anxiety and produces pain behaviour (e.g. groaning).</a:t>
            </a:r>
          </a:p>
          <a:p>
            <a:pPr marL="171450" indent="-171450">
              <a:buFont typeface="Arial" panose="020B0604020202020204" pitchFamily="34" charset="0"/>
              <a:buChar char="•"/>
            </a:pPr>
            <a:r>
              <a:rPr lang="en-GB" altLang="en-US" sz="1100" dirty="0" smtClean="0">
                <a:solidFill>
                  <a:schemeClr val="tx1"/>
                </a:solidFill>
                <a:latin typeface="Calibri" panose="020F0502020204030204" pitchFamily="34" charset="0"/>
              </a:rPr>
              <a:t>Since a functional role can be realised by different types of material, functionalism is agnostic over what kinds of substance can instantiate minds.</a:t>
            </a:r>
          </a:p>
          <a:p>
            <a:pPr marL="171450" indent="-171450">
              <a:buFont typeface="Arial" panose="020B0604020202020204" pitchFamily="34" charset="0"/>
              <a:buChar char="•"/>
            </a:pPr>
            <a:r>
              <a:rPr lang="en-GB" altLang="en-US" sz="1100" dirty="0" smtClean="0">
                <a:solidFill>
                  <a:schemeClr val="tx1"/>
                </a:solidFill>
                <a:latin typeface="Calibri" panose="020F0502020204030204" pitchFamily="34" charset="0"/>
              </a:rPr>
              <a:t>Because functional roles can be instantiated in different ways, mental states are multiply realisable.  An alien with a silicon brain would still have the same types of mental state to us, even though they have a different kind of brain.</a:t>
            </a:r>
            <a:endParaRPr lang="en-GB" altLang="en-US" sz="1100" dirty="0">
              <a:solidFill>
                <a:schemeClr val="tx1"/>
              </a:solidFill>
              <a:latin typeface="Calibri" panose="020F0502020204030204" pitchFamily="34" charset="0"/>
            </a:endParaRPr>
          </a:p>
        </p:txBody>
      </p:sp>
      <p:pic>
        <p:nvPicPr>
          <p:cNvPr id="6" name="Picture 5"/>
          <p:cNvPicPr>
            <a:picLocks noChangeAspect="1"/>
          </p:cNvPicPr>
          <p:nvPr/>
        </p:nvPicPr>
        <p:blipFill>
          <a:blip r:embed="rId2"/>
          <a:stretch>
            <a:fillRect/>
          </a:stretch>
        </p:blipFill>
        <p:spPr>
          <a:xfrm>
            <a:off x="3570608" y="5744349"/>
            <a:ext cx="1484868" cy="1113651"/>
          </a:xfrm>
          <a:prstGeom prst="rect">
            <a:avLst/>
          </a:prstGeom>
        </p:spPr>
      </p:pic>
      <p:sp>
        <p:nvSpPr>
          <p:cNvPr id="12" name="Rectangle 11"/>
          <p:cNvSpPr/>
          <p:nvPr/>
        </p:nvSpPr>
        <p:spPr>
          <a:xfrm>
            <a:off x="5171719" y="2813976"/>
            <a:ext cx="6856797" cy="3162404"/>
          </a:xfrm>
          <a:prstGeom prst="rect">
            <a:avLst/>
          </a:prstGeom>
          <a:ln>
            <a:solidFill>
              <a:schemeClr val="accent1"/>
            </a:solidFill>
          </a:ln>
        </p:spPr>
        <p:txBody>
          <a:bodyPr wrap="square">
            <a:spAutoFit/>
          </a:bodyPr>
          <a:lstStyle/>
          <a:p>
            <a:pPr>
              <a:spcBef>
                <a:spcPct val="0"/>
              </a:spcBef>
              <a:defRPr/>
            </a:pPr>
            <a:r>
              <a:rPr lang="en-GB" altLang="en-US" sz="1050" b="1" dirty="0" smtClean="0"/>
              <a:t>Block’s China Brain</a:t>
            </a:r>
          </a:p>
          <a:p>
            <a:pPr marL="514350" indent="-514350">
              <a:spcBef>
                <a:spcPct val="0"/>
              </a:spcBef>
              <a:buFont typeface="Arial" panose="020B0604020202020204" pitchFamily="34" charset="0"/>
              <a:buChar char="•"/>
              <a:defRPr/>
            </a:pPr>
            <a:endParaRPr lang="en-GB" altLang="en-US" sz="1050" dirty="0"/>
          </a:p>
          <a:p>
            <a:r>
              <a:rPr lang="en-GB" altLang="en-US" sz="1050" dirty="0"/>
              <a:t>It is </a:t>
            </a:r>
            <a:r>
              <a:rPr lang="en-GB" altLang="en-US" sz="1050" dirty="0" smtClean="0"/>
              <a:t>possible </a:t>
            </a:r>
            <a:r>
              <a:rPr lang="en-GB" altLang="en-US" sz="1050" dirty="0"/>
              <a:t>that there are creatures who are functionally identical to humans, but lack qualia</a:t>
            </a:r>
            <a:r>
              <a:rPr lang="en-GB" altLang="en-US" sz="1050" dirty="0" smtClean="0"/>
              <a:t>.</a:t>
            </a:r>
          </a:p>
          <a:p>
            <a:endParaRPr lang="en-US" altLang="en-US" sz="1050" dirty="0"/>
          </a:p>
          <a:p>
            <a:r>
              <a:rPr lang="en-GB" altLang="en-US" sz="1050" i="1" dirty="0"/>
              <a:t>“Suppose we convert the government of China to functionalism, and we convince its officials to realize a human mind for an hour. We provide each of the billion people in China (I chose China because it has a billion inhabitants) with a specially designed two-way radio that connects them in the appropriate way to other persons and to the artificial body mentioned in the previous example. We replace each of the little men with a citizen of China plus his radio. Instead of a bulletin board, we arrange to have letters displayed on a series of satellites placed so that they can be seen from anywhere in China... The system of a billion people communicating with one another plus satellites plays the role of an external “brain” connected to the artificial body by radio... It is not at all obvious that the China-body system is physically impossible. It could be functionally equivalent to you for a short time, say an hour.” </a:t>
            </a:r>
          </a:p>
          <a:p>
            <a:endParaRPr lang="en-GB" altLang="en-US" sz="1050" dirty="0"/>
          </a:p>
          <a:p>
            <a:endParaRPr lang="en-GB" altLang="en-US" sz="1050" dirty="0"/>
          </a:p>
          <a:p>
            <a:r>
              <a:rPr lang="en-GB" altLang="en-US" sz="1050" dirty="0" smtClean="0">
                <a:solidFill>
                  <a:srgbClr val="FF0000"/>
                </a:solidFill>
              </a:rPr>
              <a:t>P1</a:t>
            </a:r>
            <a:r>
              <a:rPr lang="en-GB" altLang="en-US" sz="1050" dirty="0">
                <a:solidFill>
                  <a:srgbClr val="FF0000"/>
                </a:solidFill>
              </a:rPr>
              <a:t>:</a:t>
            </a:r>
            <a:r>
              <a:rPr lang="en-GB" altLang="en-US" sz="1050" dirty="0"/>
              <a:t> Consideration of the China thought experiment shows that it is possible for two functional duplicates to differ mentally such that one (the human) has qualia while the other (the population of China) does not.</a:t>
            </a:r>
          </a:p>
          <a:p>
            <a:r>
              <a:rPr lang="en-GB" altLang="en-US" sz="1050" dirty="0">
                <a:solidFill>
                  <a:srgbClr val="FF0000"/>
                </a:solidFill>
              </a:rPr>
              <a:t>P2:</a:t>
            </a:r>
            <a:r>
              <a:rPr lang="en-GB" altLang="en-US" sz="1050" dirty="0"/>
              <a:t> If it is possible for two functional duplicates to differ mentally such that one has qualia and the other does not then functionalism is false. </a:t>
            </a:r>
          </a:p>
          <a:p>
            <a:r>
              <a:rPr lang="en-GB" altLang="en-US" sz="1050" dirty="0">
                <a:solidFill>
                  <a:srgbClr val="FF0000"/>
                </a:solidFill>
              </a:rPr>
              <a:t>C:</a:t>
            </a:r>
            <a:r>
              <a:rPr lang="en-GB" altLang="en-US" sz="1050" dirty="0"/>
              <a:t> Therefore functionalism is false.</a:t>
            </a:r>
          </a:p>
        </p:txBody>
      </p:sp>
    </p:spTree>
    <p:extLst>
      <p:ext uri="{BB962C8B-B14F-4D97-AF65-F5344CB8AC3E}">
        <p14:creationId xmlns:p14="http://schemas.microsoft.com/office/powerpoint/2010/main" val="3874227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691" y="149629"/>
            <a:ext cx="11903825" cy="55695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smtClean="0">
                <a:solidFill>
                  <a:schemeClr val="tx1"/>
                </a:solidFill>
                <a:latin typeface="Chewy" panose="02000000000000000000" pitchFamily="2" charset="0"/>
                <a:ea typeface="Chewy" panose="02000000000000000000" pitchFamily="2" charset="0"/>
              </a:rPr>
              <a:t>Functionalism</a:t>
            </a:r>
            <a:endParaRPr lang="en-GB" sz="2000" dirty="0">
              <a:solidFill>
                <a:schemeClr val="tx1"/>
              </a:solidFill>
              <a:latin typeface="Chewy" panose="02000000000000000000" pitchFamily="2" charset="0"/>
              <a:ea typeface="Chewy" panose="02000000000000000000" pitchFamily="2" charset="0"/>
            </a:endParaRPr>
          </a:p>
        </p:txBody>
      </p:sp>
      <p:sp>
        <p:nvSpPr>
          <p:cNvPr id="15" name="Rectangle 14"/>
          <p:cNvSpPr/>
          <p:nvPr/>
        </p:nvSpPr>
        <p:spPr>
          <a:xfrm>
            <a:off x="124691" y="4251109"/>
            <a:ext cx="5876717" cy="1318229"/>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050" b="1" dirty="0" smtClean="0">
                <a:solidFill>
                  <a:schemeClr val="tx1"/>
                </a:solidFill>
                <a:latin typeface="Calibri" panose="020F0502020204030204" pitchFamily="34" charset="0"/>
              </a:rPr>
              <a:t>Inverted Qualia</a:t>
            </a:r>
            <a:endParaRPr lang="en-GB" sz="1050" b="1" dirty="0">
              <a:solidFill>
                <a:schemeClr val="tx1"/>
              </a:solidFill>
              <a:latin typeface="Calibri" panose="020F0502020204030204" pitchFamily="34" charset="0"/>
            </a:endParaRPr>
          </a:p>
          <a:p>
            <a:endParaRPr lang="en-GB" sz="1050" b="1" dirty="0">
              <a:solidFill>
                <a:schemeClr val="tx1"/>
              </a:solidFill>
              <a:latin typeface="Calibri" panose="020F0502020204030204" pitchFamily="34" charset="0"/>
            </a:endParaRPr>
          </a:p>
          <a:p>
            <a:r>
              <a:rPr lang="en-GB" sz="1050" dirty="0" smtClean="0">
                <a:solidFill>
                  <a:schemeClr val="tx1"/>
                </a:solidFill>
                <a:latin typeface="Calibri" panose="020F0502020204030204" pitchFamily="34" charset="0"/>
              </a:rPr>
              <a:t>Suppose you and I react in the same way to seeing the colour blue.  According to functionalism, we must therefore both have the same mental state, as the colour performs the same function for us.</a:t>
            </a:r>
          </a:p>
          <a:p>
            <a:r>
              <a:rPr lang="en-GB" sz="1050" dirty="0" smtClean="0">
                <a:solidFill>
                  <a:schemeClr val="tx1"/>
                </a:solidFill>
                <a:latin typeface="Calibri" panose="020F0502020204030204" pitchFamily="34" charset="0"/>
              </a:rPr>
              <a:t>However, it is possible that our qualitative experience of blue is different.  So, when you experience the quale of blue, I experience the quale of yellow.</a:t>
            </a:r>
          </a:p>
          <a:p>
            <a:r>
              <a:rPr lang="en-GB" sz="1050" dirty="0" smtClean="0">
                <a:solidFill>
                  <a:schemeClr val="tx1"/>
                </a:solidFill>
                <a:latin typeface="Calibri" panose="020F0502020204030204" pitchFamily="34" charset="0"/>
              </a:rPr>
              <a:t>Therefore, functionalism cannot account for the intrinsic qualitative nature of qualia.</a:t>
            </a:r>
            <a:endParaRPr lang="en-GB" sz="1050" dirty="0">
              <a:solidFill>
                <a:schemeClr val="tx1"/>
              </a:solidFill>
              <a:latin typeface="Calibri" panose="020F0502020204030204" pitchFamily="34" charset="0"/>
            </a:endParaRPr>
          </a:p>
          <a:p>
            <a:pPr marL="171450" indent="-171450">
              <a:buFont typeface="Arial" panose="020B0604020202020204" pitchFamily="34" charset="0"/>
              <a:buChar char="•"/>
            </a:pPr>
            <a:endParaRPr lang="en-GB" sz="1050" dirty="0">
              <a:latin typeface="Calibri" panose="020F0502020204030204" pitchFamily="34" charset="0"/>
            </a:endParaRPr>
          </a:p>
          <a:p>
            <a:pPr marL="171450" indent="-171450">
              <a:buFont typeface="Arial" panose="020B0604020202020204" pitchFamily="34" charset="0"/>
              <a:buChar char="•"/>
            </a:pPr>
            <a:endParaRPr lang="en-GB" sz="1050" dirty="0">
              <a:latin typeface="Calibri" panose="020F0502020204030204" pitchFamily="34" charset="0"/>
            </a:endParaRPr>
          </a:p>
          <a:p>
            <a:pPr marL="171450" indent="-171450" defTabSz="685800">
              <a:buFont typeface="Arial" panose="020B0604020202020204" pitchFamily="34" charset="0"/>
              <a:buChar char="•"/>
              <a:defRPr/>
            </a:pPr>
            <a:endParaRPr lang="en-GB" altLang="en-US" sz="1050" dirty="0">
              <a:solidFill>
                <a:schemeClr val="tx1"/>
              </a:solidFill>
              <a:latin typeface="Calibri" panose="020F0502020204030204" pitchFamily="34" charset="0"/>
            </a:endParaRPr>
          </a:p>
          <a:p>
            <a:endParaRPr lang="en-GB" sz="1050" dirty="0">
              <a:latin typeface="Calibri" panose="020F0502020204030204" pitchFamily="34" charset="0"/>
            </a:endParaRPr>
          </a:p>
        </p:txBody>
      </p:sp>
      <p:sp>
        <p:nvSpPr>
          <p:cNvPr id="14" name="Rectangle 13"/>
          <p:cNvSpPr/>
          <p:nvPr/>
        </p:nvSpPr>
        <p:spPr>
          <a:xfrm>
            <a:off x="6076603" y="1140602"/>
            <a:ext cx="5687530" cy="1386858"/>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100" b="1" dirty="0" smtClean="0">
                <a:solidFill>
                  <a:schemeClr val="tx1"/>
                </a:solidFill>
                <a:latin typeface="Calibri" panose="020F0502020204030204" pitchFamily="34" charset="0"/>
              </a:rPr>
              <a:t>The Mary/Knowledge Argument can be related to functional facts</a:t>
            </a:r>
            <a:endParaRPr lang="en-GB" sz="1100" b="1" dirty="0">
              <a:solidFill>
                <a:schemeClr val="tx1"/>
              </a:solidFill>
              <a:latin typeface="Calibri" panose="020F0502020204030204" pitchFamily="34" charset="0"/>
            </a:endParaRPr>
          </a:p>
          <a:p>
            <a:endParaRPr lang="en-GB" sz="1100" b="1" dirty="0">
              <a:solidFill>
                <a:schemeClr val="tx1"/>
              </a:solidFill>
              <a:latin typeface="Calibri" panose="020F0502020204030204" pitchFamily="34" charset="0"/>
            </a:endParaRPr>
          </a:p>
          <a:p>
            <a:r>
              <a:rPr lang="en-GB" sz="1100" dirty="0" smtClean="0">
                <a:solidFill>
                  <a:schemeClr val="tx1"/>
                </a:solidFill>
                <a:latin typeface="Calibri" panose="020F0502020204030204" pitchFamily="34" charset="0"/>
              </a:rPr>
              <a:t>P1: Mary knows all the functional facts involved in colour vision.</a:t>
            </a:r>
          </a:p>
          <a:p>
            <a:r>
              <a:rPr lang="en-GB" sz="1100" dirty="0" smtClean="0">
                <a:solidFill>
                  <a:schemeClr val="tx1"/>
                </a:solidFill>
                <a:latin typeface="Calibri" panose="020F0502020204030204" pitchFamily="34" charset="0"/>
              </a:rPr>
              <a:t>P2: But she learns something new when she experiences colour vision herself.</a:t>
            </a:r>
          </a:p>
          <a:p>
            <a:r>
              <a:rPr lang="en-GB" sz="1100" dirty="0" smtClean="0">
                <a:solidFill>
                  <a:schemeClr val="tx1"/>
                </a:solidFill>
                <a:latin typeface="Calibri" panose="020F0502020204030204" pitchFamily="34" charset="0"/>
              </a:rPr>
              <a:t>C1: Therefore, there </a:t>
            </a:r>
            <a:r>
              <a:rPr lang="en-GB" sz="1100" smtClean="0">
                <a:solidFill>
                  <a:schemeClr val="tx1"/>
                </a:solidFill>
                <a:latin typeface="Calibri" panose="020F0502020204030204" pitchFamily="34" charset="0"/>
              </a:rPr>
              <a:t>is more </a:t>
            </a:r>
            <a:r>
              <a:rPr lang="en-GB" sz="1100" dirty="0" smtClean="0">
                <a:solidFill>
                  <a:schemeClr val="tx1"/>
                </a:solidFill>
                <a:latin typeface="Calibri" panose="020F0502020204030204" pitchFamily="34" charset="0"/>
              </a:rPr>
              <a:t>to know about colour vision that what is given in a complete functional account of it.</a:t>
            </a:r>
          </a:p>
          <a:p>
            <a:r>
              <a:rPr lang="en-GB" sz="1100" dirty="0" smtClean="0">
                <a:solidFill>
                  <a:schemeClr val="tx1"/>
                </a:solidFill>
                <a:latin typeface="Calibri" panose="020F0502020204030204" pitchFamily="34" charset="0"/>
              </a:rPr>
              <a:t>C2: So functionalism is false.</a:t>
            </a:r>
            <a:endParaRPr lang="en-GB" sz="1100" dirty="0">
              <a:solidFill>
                <a:schemeClr val="tx1"/>
              </a:solidFill>
              <a:latin typeface="Calibri" panose="020F0502020204030204" pitchFamily="34" charset="0"/>
            </a:endParaRPr>
          </a:p>
        </p:txBody>
      </p:sp>
      <p:sp>
        <p:nvSpPr>
          <p:cNvPr id="11" name="Rectangle 10"/>
          <p:cNvSpPr/>
          <p:nvPr/>
        </p:nvSpPr>
        <p:spPr>
          <a:xfrm>
            <a:off x="124691" y="1140602"/>
            <a:ext cx="5899362" cy="1259646"/>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000" b="1" u="sng" dirty="0" smtClean="0"/>
              <a:t>Functionalism:</a:t>
            </a:r>
            <a:r>
              <a:rPr lang="en-GB" sz="1000" dirty="0"/>
              <a:t> all mental states can be characterised in terms of functional roles which can be multiply realised.</a:t>
            </a:r>
            <a:endParaRPr lang="en-GB" sz="1000" b="1" u="sng" dirty="0" smtClean="0"/>
          </a:p>
          <a:p>
            <a:endParaRPr lang="en-GB" sz="1000" b="1" u="sng" dirty="0"/>
          </a:p>
          <a:p>
            <a:r>
              <a:rPr lang="en-GB" sz="1000" b="1" u="sng" dirty="0" smtClean="0"/>
              <a:t>Inverted Qualia:</a:t>
            </a:r>
            <a:r>
              <a:rPr lang="en-GB" sz="1000" dirty="0" smtClean="0"/>
              <a:t> to put the subjective aspects of our mental states in the opposite position to someone else.</a:t>
            </a:r>
            <a:endParaRPr lang="en-GB" sz="1000" b="1" u="sng" dirty="0" smtClean="0"/>
          </a:p>
          <a:p>
            <a:endParaRPr lang="en-GB" sz="1000" b="1" u="sng" dirty="0"/>
          </a:p>
          <a:p>
            <a:r>
              <a:rPr lang="en-GB" sz="1000" b="1" u="sng" dirty="0" smtClean="0"/>
              <a:t>Agnostic:</a:t>
            </a:r>
            <a:r>
              <a:rPr lang="en-GB" sz="1000" dirty="0" smtClean="0"/>
              <a:t> to not know.  Functionalists are agnostic about what kinds of substance instantiate mental states, meaning they do not know or care whether a mental state is instantiated by a silicon chip or a brain.</a:t>
            </a:r>
            <a:endParaRPr lang="en-GB" sz="1000" u="sng" dirty="0"/>
          </a:p>
        </p:txBody>
      </p:sp>
      <p:sp>
        <p:nvSpPr>
          <p:cNvPr id="12" name="Rectangle 11"/>
          <p:cNvSpPr/>
          <p:nvPr/>
        </p:nvSpPr>
        <p:spPr>
          <a:xfrm>
            <a:off x="124691" y="869052"/>
            <a:ext cx="1629294" cy="2715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smtClean="0">
                <a:solidFill>
                  <a:schemeClr val="tx1"/>
                </a:solidFill>
                <a:latin typeface="Chewy" panose="02000000000000000000" pitchFamily="2" charset="0"/>
                <a:ea typeface="Chewy" panose="02000000000000000000" pitchFamily="2" charset="0"/>
              </a:rPr>
              <a:t>Key terms</a:t>
            </a:r>
            <a:endParaRPr lang="en-GB" sz="1200" dirty="0">
              <a:solidFill>
                <a:schemeClr val="tx1"/>
              </a:solidFill>
              <a:latin typeface="Chewy" panose="02000000000000000000" pitchFamily="2" charset="0"/>
              <a:ea typeface="Chewy" panose="02000000000000000000" pitchFamily="2" charset="0"/>
            </a:endParaRPr>
          </a:p>
        </p:txBody>
      </p:sp>
      <p:sp>
        <p:nvSpPr>
          <p:cNvPr id="9" name="Rectangle 8"/>
          <p:cNvSpPr/>
          <p:nvPr/>
        </p:nvSpPr>
        <p:spPr>
          <a:xfrm>
            <a:off x="124691" y="2579087"/>
            <a:ext cx="5899362" cy="1493183"/>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100" b="1" dirty="0" smtClean="0">
                <a:solidFill>
                  <a:schemeClr val="tx1"/>
                </a:solidFill>
                <a:latin typeface="Calibri" panose="020F0502020204030204" pitchFamily="34" charset="0"/>
              </a:rPr>
              <a:t>Arguments for Functionalism</a:t>
            </a:r>
            <a:endParaRPr lang="en-GB" sz="1100" b="1" dirty="0">
              <a:solidFill>
                <a:schemeClr val="tx1"/>
              </a:solidFill>
              <a:latin typeface="Calibri" panose="020F0502020204030204" pitchFamily="34" charset="0"/>
            </a:endParaRPr>
          </a:p>
          <a:p>
            <a:endParaRPr lang="en-GB" sz="1100" b="1" dirty="0">
              <a:solidFill>
                <a:schemeClr val="tx1"/>
              </a:solidFill>
              <a:latin typeface="Calibri" panose="020F0502020204030204" pitchFamily="34" charset="0"/>
            </a:endParaRPr>
          </a:p>
          <a:p>
            <a:pPr marL="171450" indent="-171450">
              <a:buFont typeface="Arial" panose="020B0604020202020204" pitchFamily="34" charset="0"/>
              <a:buChar char="•"/>
            </a:pPr>
            <a:r>
              <a:rPr lang="en-GB" sz="1100" dirty="0" smtClean="0">
                <a:solidFill>
                  <a:schemeClr val="tx1"/>
                </a:solidFill>
                <a:latin typeface="Calibri" panose="020F0502020204030204" pitchFamily="34" charset="0"/>
              </a:rPr>
              <a:t>Unlike behaviourism, functionalism recognises the causal role mental states have with respect to other mental states and behaviour.  This accords with common-sense.</a:t>
            </a:r>
          </a:p>
          <a:p>
            <a:pPr marL="171450" indent="-171450">
              <a:buFont typeface="Arial" panose="020B0604020202020204" pitchFamily="34" charset="0"/>
              <a:buChar char="•"/>
            </a:pPr>
            <a:r>
              <a:rPr lang="en-GB" sz="1100" dirty="0">
                <a:solidFill>
                  <a:schemeClr val="tx1"/>
                </a:solidFill>
                <a:latin typeface="Calibri" panose="020F0502020204030204" pitchFamily="34" charset="0"/>
              </a:rPr>
              <a:t>U</a:t>
            </a:r>
            <a:r>
              <a:rPr lang="en-GB" sz="1100" dirty="0" smtClean="0">
                <a:solidFill>
                  <a:schemeClr val="tx1"/>
                </a:solidFill>
                <a:latin typeface="Calibri" panose="020F0502020204030204" pitchFamily="34" charset="0"/>
              </a:rPr>
              <a:t>nlike behaviourism, functionalism does not face the circularity objection.  This is because functionalism defines mental states in terms of their causal roles.</a:t>
            </a:r>
          </a:p>
          <a:p>
            <a:pPr marL="171450" indent="-171450">
              <a:buFont typeface="Arial" panose="020B0604020202020204" pitchFamily="34" charset="0"/>
              <a:buChar char="•"/>
            </a:pPr>
            <a:r>
              <a:rPr lang="en-GB" sz="1100" dirty="0" smtClean="0">
                <a:solidFill>
                  <a:schemeClr val="tx1"/>
                </a:solidFill>
                <a:latin typeface="Calibri" panose="020F0502020204030204" pitchFamily="34" charset="0"/>
              </a:rPr>
              <a:t>Unlike Mind Brain Type Identity Theory, it allows for the multiple </a:t>
            </a:r>
            <a:r>
              <a:rPr lang="en-GB" sz="1100" dirty="0" err="1" smtClean="0">
                <a:solidFill>
                  <a:schemeClr val="tx1"/>
                </a:solidFill>
                <a:latin typeface="Calibri" panose="020F0502020204030204" pitchFamily="34" charset="0"/>
              </a:rPr>
              <a:t>realisibility</a:t>
            </a:r>
            <a:r>
              <a:rPr lang="en-GB" sz="1100" dirty="0" smtClean="0">
                <a:solidFill>
                  <a:schemeClr val="tx1"/>
                </a:solidFill>
                <a:latin typeface="Calibri" panose="020F0502020204030204" pitchFamily="34" charset="0"/>
              </a:rPr>
              <a:t> of mental states</a:t>
            </a:r>
            <a:r>
              <a:rPr lang="en-GB" sz="1100" dirty="0" smtClean="0">
                <a:solidFill>
                  <a:schemeClr val="tx1"/>
                </a:solidFill>
                <a:latin typeface="Calibri" panose="020F0502020204030204" pitchFamily="34" charset="0"/>
              </a:rPr>
              <a:t>.</a:t>
            </a:r>
          </a:p>
          <a:p>
            <a:pPr marL="171450" indent="-171450">
              <a:buFont typeface="Arial" panose="020B0604020202020204" pitchFamily="34" charset="0"/>
              <a:buChar char="•"/>
            </a:pPr>
            <a:r>
              <a:rPr lang="en-GB" sz="1100" dirty="0" smtClean="0">
                <a:solidFill>
                  <a:schemeClr val="tx1"/>
                </a:solidFill>
                <a:latin typeface="Calibri" panose="020F0502020204030204" pitchFamily="34" charset="0"/>
              </a:rPr>
              <a:t>Unlike Mind-Brain </a:t>
            </a:r>
            <a:r>
              <a:rPr lang="en-GB" sz="1100" u="sng" dirty="0" smtClean="0">
                <a:solidFill>
                  <a:schemeClr val="tx1"/>
                </a:solidFill>
                <a:latin typeface="Calibri" panose="020F0502020204030204" pitchFamily="34" charset="0"/>
              </a:rPr>
              <a:t>Token</a:t>
            </a:r>
            <a:r>
              <a:rPr lang="en-GB" sz="1100" dirty="0" smtClean="0">
                <a:solidFill>
                  <a:schemeClr val="tx1"/>
                </a:solidFill>
                <a:latin typeface="Calibri" panose="020F0502020204030204" pitchFamily="34" charset="0"/>
              </a:rPr>
              <a:t> Identity Theory, we are able to explain what a </a:t>
            </a:r>
            <a:r>
              <a:rPr lang="en-GB" sz="1100" dirty="0" err="1" smtClean="0">
                <a:solidFill>
                  <a:schemeClr val="tx1"/>
                </a:solidFill>
                <a:latin typeface="Calibri" panose="020F0502020204030204" pitchFamily="34" charset="0"/>
              </a:rPr>
              <a:t>mentatl</a:t>
            </a:r>
            <a:r>
              <a:rPr lang="en-GB" sz="1100" dirty="0" smtClean="0">
                <a:solidFill>
                  <a:schemeClr val="tx1"/>
                </a:solidFill>
                <a:latin typeface="Calibri" panose="020F0502020204030204" pitchFamily="34" charset="0"/>
              </a:rPr>
              <a:t> state type is.</a:t>
            </a:r>
            <a:endParaRPr lang="en-GB" sz="1100" u="sng" dirty="0">
              <a:solidFill>
                <a:schemeClr val="tx1"/>
              </a:solidFill>
              <a:latin typeface="Calibri" panose="020F0502020204030204" pitchFamily="34" charset="0"/>
            </a:endParaRPr>
          </a:p>
        </p:txBody>
      </p:sp>
      <p:pic>
        <p:nvPicPr>
          <p:cNvPr id="3" name="Picture 2"/>
          <p:cNvPicPr>
            <a:picLocks noChangeAspect="1"/>
          </p:cNvPicPr>
          <p:nvPr/>
        </p:nvPicPr>
        <p:blipFill>
          <a:blip r:embed="rId2"/>
          <a:stretch>
            <a:fillRect/>
          </a:stretch>
        </p:blipFill>
        <p:spPr>
          <a:xfrm>
            <a:off x="6064807" y="2961480"/>
            <a:ext cx="6127193" cy="3515978"/>
          </a:xfrm>
          <a:prstGeom prst="rect">
            <a:avLst/>
          </a:prstGeom>
        </p:spPr>
      </p:pic>
    </p:spTree>
    <p:extLst>
      <p:ext uri="{BB962C8B-B14F-4D97-AF65-F5344CB8AC3E}">
        <p14:creationId xmlns:p14="http://schemas.microsoft.com/office/powerpoint/2010/main" val="12027582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1481</TotalTime>
  <Words>969</Words>
  <Application>Microsoft Office PowerPoint</Application>
  <PresentationFormat>Widescreen</PresentationFormat>
  <Paragraphs>62</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Chewy</vt:lpstr>
      <vt:lpstr>Office Theme</vt:lpstr>
      <vt:lpstr>PowerPoint Presentation</vt:lpstr>
      <vt:lpstr>PowerPoint Presentation</vt:lpstr>
    </vt:vector>
  </TitlesOfParts>
  <Company>Meadowhead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Teresa Kocinski</dc:creator>
  <cp:lastModifiedBy>Mark Lawrenson</cp:lastModifiedBy>
  <cp:revision>142</cp:revision>
  <cp:lastPrinted>2020-01-27T11:49:41Z</cp:lastPrinted>
  <dcterms:created xsi:type="dcterms:W3CDTF">2019-06-12T08:21:52Z</dcterms:created>
  <dcterms:modified xsi:type="dcterms:W3CDTF">2022-05-27T11:59:01Z</dcterms:modified>
</cp:coreProperties>
</file>