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24/01/2022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24/01/2022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24/01/2022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24/01/2022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24/01/2022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58982"/>
            <a:ext cx="4741599" cy="16635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100" dirty="0">
                <a:solidFill>
                  <a:schemeClr val="tx1"/>
                </a:solidFill>
                <a:latin typeface="Comic Sans MS" panose="030F0702030302020204" pitchFamily="66" charset="0"/>
              </a:rPr>
              <a:t>Whether God’s attributes can be reconciled with the existence of evil.</a:t>
            </a:r>
          </a:p>
          <a:p>
            <a:r>
              <a:rPr lang="en-GB" sz="1100" dirty="0">
                <a:solidFill>
                  <a:schemeClr val="tx1"/>
                </a:solidFill>
                <a:latin typeface="Comic Sans MS" panose="030F0702030302020204" pitchFamily="66" charset="0"/>
              </a:rPr>
              <a:t>The nature of moral evil and natural evil.</a:t>
            </a:r>
          </a:p>
          <a:p>
            <a:r>
              <a:rPr lang="en-GB" sz="1100" dirty="0">
                <a:solidFill>
                  <a:schemeClr val="tx1"/>
                </a:solidFill>
                <a:latin typeface="Comic Sans MS" panose="030F0702030302020204" pitchFamily="66" charset="0"/>
              </a:rPr>
              <a:t>The logical and evidential forms of the problem of evil.</a:t>
            </a:r>
          </a:p>
          <a:p>
            <a:r>
              <a:rPr lang="en-GB" sz="1100" dirty="0">
                <a:solidFill>
                  <a:schemeClr val="tx1"/>
                </a:solidFill>
                <a:latin typeface="Comic Sans MS" panose="030F0702030302020204" pitchFamily="66" charset="0"/>
              </a:rPr>
              <a:t>Responses to these issues and issues arising from these responses, including:</a:t>
            </a:r>
          </a:p>
          <a:p>
            <a:r>
              <a:rPr lang="en-GB" sz="1100" dirty="0">
                <a:solidFill>
                  <a:schemeClr val="tx1"/>
                </a:solidFill>
                <a:latin typeface="Comic Sans MS" panose="030F0702030302020204" pitchFamily="66" charset="0"/>
              </a:rPr>
              <a:t> </a:t>
            </a:r>
            <a:r>
              <a:rPr lang="en-GB" sz="1100" dirty="0" smtClean="0">
                <a:solidFill>
                  <a:schemeClr val="tx1"/>
                </a:solidFill>
                <a:latin typeface="Comic Sans MS" panose="030F0702030302020204" pitchFamily="66" charset="0"/>
              </a:rPr>
              <a:t>       the </a:t>
            </a:r>
            <a:r>
              <a:rPr lang="en-GB" sz="1100" dirty="0">
                <a:solidFill>
                  <a:schemeClr val="tx1"/>
                </a:solidFill>
                <a:latin typeface="Comic Sans MS" panose="030F0702030302020204" pitchFamily="66" charset="0"/>
              </a:rPr>
              <a:t>Free Will Defence (including Alvin </a:t>
            </a:r>
            <a:r>
              <a:rPr lang="en-GB" sz="1100" dirty="0" err="1">
                <a:solidFill>
                  <a:schemeClr val="tx1"/>
                </a:solidFill>
                <a:latin typeface="Comic Sans MS" panose="030F0702030302020204" pitchFamily="66" charset="0"/>
              </a:rPr>
              <a:t>Plantinga</a:t>
            </a:r>
            <a:r>
              <a:rPr lang="en-GB" sz="1100" dirty="0">
                <a:solidFill>
                  <a:schemeClr val="tx1"/>
                </a:solidFill>
                <a:latin typeface="Comic Sans MS" panose="030F0702030302020204" pitchFamily="66" charset="0"/>
              </a:rPr>
              <a:t>)</a:t>
            </a:r>
          </a:p>
          <a:p>
            <a:r>
              <a:rPr lang="en-GB" sz="1100" dirty="0">
                <a:solidFill>
                  <a:schemeClr val="tx1"/>
                </a:solidFill>
                <a:latin typeface="Comic Sans MS" panose="030F0702030302020204" pitchFamily="66" charset="0"/>
              </a:rPr>
              <a:t> </a:t>
            </a:r>
            <a:r>
              <a:rPr lang="en-GB" sz="1100" dirty="0" smtClean="0">
                <a:solidFill>
                  <a:schemeClr val="tx1"/>
                </a:solidFill>
                <a:latin typeface="Comic Sans MS" panose="030F0702030302020204" pitchFamily="66" charset="0"/>
              </a:rPr>
              <a:t>       soul-making </a:t>
            </a:r>
            <a:r>
              <a:rPr lang="en-GB" sz="1100" dirty="0">
                <a:solidFill>
                  <a:schemeClr val="tx1"/>
                </a:solidFill>
                <a:latin typeface="Comic Sans MS" panose="030F0702030302020204" pitchFamily="66" charset="0"/>
              </a:rPr>
              <a:t>(including John Hick).</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Problem of Evil</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38727" y="2607903"/>
            <a:ext cx="5073183" cy="2139047"/>
          </a:xfrm>
          <a:prstGeom prst="rect">
            <a:avLst/>
          </a:prstGeom>
          <a:ln>
            <a:solidFill>
              <a:schemeClr val="accent1"/>
            </a:solidFill>
          </a:ln>
        </p:spPr>
        <p:txBody>
          <a:bodyPr wrap="square">
            <a:spAutoFit/>
          </a:bodyPr>
          <a:lstStyle/>
          <a:p>
            <a:pPr>
              <a:defRPr/>
            </a:pPr>
            <a:r>
              <a:rPr lang="en-GB" sz="1100" b="1" dirty="0" smtClean="0">
                <a:latin typeface="Comic Sans MS" panose="030F0702030302020204" pitchFamily="66" charset="0"/>
              </a:rPr>
              <a:t>The Logical Problem of Evil</a:t>
            </a:r>
          </a:p>
          <a:p>
            <a:pPr>
              <a:defRPr/>
            </a:pPr>
            <a:endParaRPr lang="en-GB" altLang="en-US" sz="1100" dirty="0">
              <a:latin typeface="Comic Sans MS" panose="030F0702030302020204" pitchFamily="66" charset="0"/>
            </a:endParaRPr>
          </a:p>
          <a:p>
            <a:pPr>
              <a:defRPr/>
            </a:pPr>
            <a:r>
              <a:rPr lang="en-GB" altLang="en-US" sz="1100" dirty="0" smtClean="0">
                <a:latin typeface="Comic Sans MS" panose="030F0702030302020204" pitchFamily="66" charset="0"/>
              </a:rPr>
              <a:t>If </a:t>
            </a:r>
            <a:r>
              <a:rPr lang="en-GB" altLang="en-US" sz="1100" dirty="0">
                <a:latin typeface="Comic Sans MS" panose="030F0702030302020204" pitchFamily="66" charset="0"/>
              </a:rPr>
              <a:t>God exists, then God is omnipotent, omniscient and morally perfect.  </a:t>
            </a:r>
            <a:endParaRPr lang="en-GB" altLang="en-US" sz="1100" dirty="0" smtClean="0">
              <a:latin typeface="Comic Sans MS" panose="030F0702030302020204" pitchFamily="66" charset="0"/>
            </a:endParaRPr>
          </a:p>
          <a:p>
            <a:pPr>
              <a:defRPr/>
            </a:pPr>
            <a:r>
              <a:rPr lang="en-GB" altLang="en-US" sz="1100" dirty="0" smtClean="0">
                <a:latin typeface="Comic Sans MS" panose="030F0702030302020204" pitchFamily="66" charset="0"/>
              </a:rPr>
              <a:t>If </a:t>
            </a:r>
            <a:r>
              <a:rPr lang="en-GB" altLang="en-US" sz="1100" dirty="0">
                <a:latin typeface="Comic Sans MS" panose="030F0702030302020204" pitchFamily="66" charset="0"/>
              </a:rPr>
              <a:t>God is omnipotent, then God has the power to eliminate evil. </a:t>
            </a:r>
            <a:endParaRPr lang="en-GB" altLang="en-US" sz="1100" dirty="0" smtClean="0">
              <a:latin typeface="Comic Sans MS" panose="030F0702030302020204" pitchFamily="66" charset="0"/>
            </a:endParaRPr>
          </a:p>
          <a:p>
            <a:pPr>
              <a:defRPr/>
            </a:pPr>
            <a:r>
              <a:rPr lang="en-GB" altLang="en-US" sz="1100" dirty="0" smtClean="0">
                <a:latin typeface="Comic Sans MS" panose="030F0702030302020204" pitchFamily="66" charset="0"/>
              </a:rPr>
              <a:t>If </a:t>
            </a:r>
            <a:r>
              <a:rPr lang="en-GB" altLang="en-US" sz="1100" dirty="0">
                <a:latin typeface="Comic Sans MS" panose="030F0702030302020204" pitchFamily="66" charset="0"/>
              </a:rPr>
              <a:t>God is omniscient, then God knows when evil exists. </a:t>
            </a:r>
            <a:endParaRPr lang="en-GB" altLang="en-US" sz="1100" dirty="0" smtClean="0">
              <a:latin typeface="Comic Sans MS" panose="030F0702030302020204" pitchFamily="66" charset="0"/>
            </a:endParaRPr>
          </a:p>
          <a:p>
            <a:pPr>
              <a:defRPr/>
            </a:pPr>
            <a:r>
              <a:rPr lang="en-GB" altLang="en-US" sz="1100" dirty="0" smtClean="0">
                <a:latin typeface="Comic Sans MS" panose="030F0702030302020204" pitchFamily="66" charset="0"/>
              </a:rPr>
              <a:t>If </a:t>
            </a:r>
            <a:r>
              <a:rPr lang="en-GB" altLang="en-US" sz="1100" dirty="0">
                <a:latin typeface="Comic Sans MS" panose="030F0702030302020204" pitchFamily="66" charset="0"/>
              </a:rPr>
              <a:t>God is morally perfect, then God has the desire to eliminate all </a:t>
            </a:r>
            <a:r>
              <a:rPr lang="en-GB" altLang="en-US" sz="1100" dirty="0" smtClean="0">
                <a:latin typeface="Comic Sans MS" panose="030F0702030302020204" pitchFamily="66" charset="0"/>
              </a:rPr>
              <a:t>evil.</a:t>
            </a:r>
          </a:p>
          <a:p>
            <a:pPr>
              <a:defRPr/>
            </a:pPr>
            <a:r>
              <a:rPr lang="en-GB" altLang="en-US" sz="1100" dirty="0" smtClean="0">
                <a:latin typeface="Comic Sans MS" panose="030F0702030302020204" pitchFamily="66" charset="0"/>
              </a:rPr>
              <a:t>Evil exists.</a:t>
            </a:r>
          </a:p>
          <a:p>
            <a:pPr>
              <a:defRPr/>
            </a:pPr>
            <a:r>
              <a:rPr lang="en-GB" altLang="en-US" sz="1100" dirty="0" smtClean="0">
                <a:latin typeface="Comic Sans MS" panose="030F0702030302020204" pitchFamily="66" charset="0"/>
              </a:rPr>
              <a:t>So </a:t>
            </a:r>
            <a:r>
              <a:rPr lang="en-GB" altLang="en-US" sz="1100" dirty="0">
                <a:latin typeface="Comic Sans MS" panose="030F0702030302020204" pitchFamily="66" charset="0"/>
              </a:rPr>
              <a:t>either God does not have the power to eliminate all evil (so is not omnipotent)  or God does not know when evil exists (so is not omniscient) or God does not have the desire to eliminate all evil (so is not morally perfect) or God does not exist.</a:t>
            </a:r>
          </a:p>
          <a:p>
            <a:pPr>
              <a:defRPr/>
            </a:pPr>
            <a:endParaRPr lang="en-GB" sz="1200" dirty="0">
              <a:latin typeface="Comic Sans MS" panose="030F0702030302020204" pitchFamily="66" charset="0"/>
            </a:endParaRPr>
          </a:p>
        </p:txBody>
      </p:sp>
      <p:sp>
        <p:nvSpPr>
          <p:cNvPr id="18" name="Rectangle 17"/>
          <p:cNvSpPr/>
          <p:nvPr/>
        </p:nvSpPr>
        <p:spPr>
          <a:xfrm>
            <a:off x="4947058" y="891075"/>
            <a:ext cx="6619740" cy="1446550"/>
          </a:xfrm>
          <a:prstGeom prst="rect">
            <a:avLst/>
          </a:prstGeom>
          <a:ln>
            <a:solidFill>
              <a:schemeClr val="accent1"/>
            </a:solidFill>
          </a:ln>
        </p:spPr>
        <p:txBody>
          <a:bodyPr wrap="square">
            <a:spAutoFit/>
          </a:bodyPr>
          <a:lstStyle/>
          <a:p>
            <a:r>
              <a:rPr lang="en-GB" sz="1100" b="1" dirty="0" err="1" smtClean="0">
                <a:latin typeface="Comic Sans MS" panose="030F0702030302020204" pitchFamily="66" charset="0"/>
              </a:rPr>
              <a:t>Plantinga’s</a:t>
            </a:r>
            <a:r>
              <a:rPr lang="en-GB" sz="1100" b="1" dirty="0" smtClean="0">
                <a:latin typeface="Comic Sans MS" panose="030F0702030302020204" pitchFamily="66" charset="0"/>
              </a:rPr>
              <a:t> Free Will Defence</a:t>
            </a:r>
            <a:endParaRPr lang="en-GB" sz="1100" b="1" dirty="0">
              <a:latin typeface="Comic Sans MS" panose="030F0702030302020204" pitchFamily="66" charset="0"/>
            </a:endParaRPr>
          </a:p>
          <a:p>
            <a:endParaRPr lang="en-GB" altLang="en-US" sz="1100" dirty="0">
              <a:solidFill>
                <a:srgbClr val="FF0000"/>
              </a:solidFill>
              <a:latin typeface="Comic Sans MS" panose="030F0702030302020204" pitchFamily="66" charset="0"/>
            </a:endParaRPr>
          </a:p>
          <a:p>
            <a:r>
              <a:rPr lang="en-GB" altLang="en-US" sz="1100" dirty="0" smtClean="0">
                <a:latin typeface="Comic Sans MS" panose="030F0702030302020204" pitchFamily="66" charset="0"/>
              </a:rPr>
              <a:t>P1</a:t>
            </a:r>
            <a:r>
              <a:rPr lang="en-GB" altLang="en-US" sz="1100" dirty="0">
                <a:latin typeface="Comic Sans MS" panose="030F0702030302020204" pitchFamily="66" charset="0"/>
              </a:rPr>
              <a:t>: A world containing significantly free creatures is better than a world without such creatures (and better than no world at all). </a:t>
            </a:r>
          </a:p>
          <a:p>
            <a:r>
              <a:rPr lang="en-GB" altLang="en-US" sz="1100" dirty="0">
                <a:latin typeface="Comic Sans MS" panose="030F0702030302020204" pitchFamily="66" charset="0"/>
              </a:rPr>
              <a:t>C1: Therefore, if God creates a world, then it must be a world with significantly free creatures.</a:t>
            </a:r>
          </a:p>
          <a:p>
            <a:r>
              <a:rPr lang="en-GB" altLang="en-US" sz="1100" dirty="0">
                <a:latin typeface="Comic Sans MS" panose="030F0702030302020204" pitchFamily="66" charset="0"/>
              </a:rPr>
              <a:t>P2: If a world contains significantly free creatures, then moral evil is possible in that world.</a:t>
            </a:r>
          </a:p>
          <a:p>
            <a:r>
              <a:rPr lang="en-GB" altLang="en-US" sz="1100" dirty="0">
                <a:latin typeface="Comic Sans MS" panose="030F0702030302020204" pitchFamily="66" charset="0"/>
              </a:rPr>
              <a:t>C2: Therefore, if God creates a world, then it must be a world in which moral evil is possible.</a:t>
            </a:r>
          </a:p>
          <a:p>
            <a:r>
              <a:rPr lang="en-GB" altLang="en-US" sz="1100" dirty="0">
                <a:latin typeface="Comic Sans MS" panose="030F0702030302020204" pitchFamily="66" charset="0"/>
              </a:rPr>
              <a:t>C3: Therefore, the existence of moral evil is compatible with the existence of God.</a:t>
            </a:r>
          </a:p>
        </p:txBody>
      </p:sp>
      <p:sp>
        <p:nvSpPr>
          <p:cNvPr id="20" name="Rectangle 19"/>
          <p:cNvSpPr/>
          <p:nvPr/>
        </p:nvSpPr>
        <p:spPr>
          <a:xfrm>
            <a:off x="5245292" y="2741882"/>
            <a:ext cx="6783224" cy="1446550"/>
          </a:xfrm>
          <a:prstGeom prst="rect">
            <a:avLst/>
          </a:prstGeom>
          <a:ln>
            <a:solidFill>
              <a:schemeClr val="accent1"/>
            </a:solidFill>
          </a:ln>
        </p:spPr>
        <p:txBody>
          <a:bodyPr wrap="square">
            <a:spAutoFit/>
          </a:bodyPr>
          <a:lstStyle/>
          <a:p>
            <a:r>
              <a:rPr lang="en-GB" sz="1100" b="1" dirty="0" smtClean="0">
                <a:latin typeface="Comic Sans MS" panose="030F0702030302020204" pitchFamily="66" charset="0"/>
              </a:rPr>
              <a:t>Hick’s Soul-making defence</a:t>
            </a:r>
          </a:p>
          <a:p>
            <a:endParaRPr lang="en-GB" sz="1100" dirty="0">
              <a:latin typeface="Comic Sans MS" panose="030F0702030302020204" pitchFamily="66" charset="0"/>
            </a:endParaRPr>
          </a:p>
          <a:p>
            <a:r>
              <a:rPr lang="en-GB" sz="1100" dirty="0" smtClean="0">
                <a:latin typeface="Comic Sans MS" panose="030F0702030302020204" pitchFamily="66" charset="0"/>
              </a:rPr>
              <a:t>P1</a:t>
            </a:r>
            <a:r>
              <a:rPr lang="en-GB" sz="1100" dirty="0">
                <a:latin typeface="Comic Sans MS" panose="030F0702030302020204" pitchFamily="66" charset="0"/>
              </a:rPr>
              <a:t>: A world containing evil is required for humans to be capable of moral development, including the acquisition of certain virtues (e.g. compassion, courage, charity)</a:t>
            </a:r>
          </a:p>
          <a:p>
            <a:r>
              <a:rPr lang="en-GB" sz="1100" dirty="0" smtClean="0">
                <a:latin typeface="Comic Sans MS" panose="030F0702030302020204" pitchFamily="66" charset="0"/>
              </a:rPr>
              <a:t>P2</a:t>
            </a:r>
            <a:r>
              <a:rPr lang="en-GB" sz="1100" dirty="0">
                <a:latin typeface="Comic Sans MS" panose="030F0702030302020204" pitchFamily="66" charset="0"/>
              </a:rPr>
              <a:t>: A supremely good God would want his creatures to be capable of moral development, including the acquisition of such virtues, as we strive for perfection / to be like God (a process which continues after our physical death)</a:t>
            </a:r>
          </a:p>
          <a:p>
            <a:r>
              <a:rPr lang="en-GB" sz="1100" dirty="0" smtClean="0">
                <a:latin typeface="Comic Sans MS" panose="030F0702030302020204" pitchFamily="66" charset="0"/>
              </a:rPr>
              <a:t>C1</a:t>
            </a:r>
            <a:r>
              <a:rPr lang="en-GB" sz="1100" dirty="0">
                <a:latin typeface="Comic Sans MS" panose="030F0702030302020204" pitchFamily="66" charset="0"/>
              </a:rPr>
              <a:t>: Therefore, if God creates a world, then it must be a world with evil</a:t>
            </a:r>
          </a:p>
        </p:txBody>
      </p:sp>
      <p:sp>
        <p:nvSpPr>
          <p:cNvPr id="6" name="Rectangle 5"/>
          <p:cNvSpPr/>
          <p:nvPr/>
        </p:nvSpPr>
        <p:spPr>
          <a:xfrm>
            <a:off x="42397" y="4905574"/>
            <a:ext cx="5355714" cy="1634165"/>
          </a:xfrm>
          <a:prstGeom prst="rect">
            <a:avLst/>
          </a:prstGeom>
          <a:ln>
            <a:solidFill>
              <a:schemeClr val="accent1"/>
            </a:solidFill>
          </a:ln>
        </p:spPr>
        <p:txBody>
          <a:bodyPr wrap="square">
            <a:spAutoFit/>
          </a:bodyPr>
          <a:lstStyle/>
          <a:p>
            <a:pPr>
              <a:lnSpc>
                <a:spcPct val="107000"/>
              </a:lnSpc>
              <a:spcAft>
                <a:spcPts val="800"/>
              </a:spcAft>
            </a:pPr>
            <a:r>
              <a:rPr lang="en-GB" sz="1100" b="1" dirty="0" smtClean="0">
                <a:latin typeface="Comic Sans MS" panose="030F0702030302020204" pitchFamily="66" charset="0"/>
                <a:ea typeface="Calibri" panose="020F0502020204030204" pitchFamily="34" charset="0"/>
                <a:cs typeface="Times New Roman" panose="02020603050405020304" pitchFamily="18" charset="0"/>
              </a:rPr>
              <a:t>The Evidential Problem of Evil</a:t>
            </a:r>
          </a:p>
          <a:p>
            <a:pPr>
              <a:lnSpc>
                <a:spcPct val="107000"/>
              </a:lnSpc>
              <a:spcAft>
                <a:spcPts val="800"/>
              </a:spcAft>
            </a:pPr>
            <a:r>
              <a:rPr lang="en-GB" sz="1100" dirty="0" smtClean="0">
                <a:latin typeface="Comic Sans MS" panose="030F0702030302020204" pitchFamily="66" charset="0"/>
                <a:ea typeface="Calibri" panose="020F0502020204030204" pitchFamily="34" charset="0"/>
                <a:cs typeface="Times New Roman" panose="02020603050405020304" pitchFamily="18" charset="0"/>
              </a:rPr>
              <a:t>The </a:t>
            </a:r>
            <a:r>
              <a:rPr lang="en-GB" sz="1100" dirty="0">
                <a:latin typeface="Comic Sans MS" panose="030F0702030302020204" pitchFamily="66" charset="0"/>
                <a:ea typeface="Calibri" panose="020F0502020204030204" pitchFamily="34" charset="0"/>
                <a:cs typeface="Times New Roman" panose="02020603050405020304" pitchFamily="18" charset="0"/>
              </a:rPr>
              <a:t>quantity (and quality and distribution) of evil/suffering, although logically consistent with the existence of an omnibenevolent and omnipotent God, counts against the existence of such a God by lowering the probability that such a God exists. His being omnipotent means that he has the capacity to reduce the amount of suffering and his being omnibenevolent means that he has the desire to do so. Such a God would want to and be able to (and therefore would) reduce the amount of suffering to the absolute minimum.</a:t>
            </a:r>
          </a:p>
        </p:txBody>
      </p:sp>
      <p:pic>
        <p:nvPicPr>
          <p:cNvPr id="8" name="Picture 7"/>
          <p:cNvPicPr>
            <a:picLocks noChangeAspect="1"/>
          </p:cNvPicPr>
          <p:nvPr/>
        </p:nvPicPr>
        <p:blipFill>
          <a:blip r:embed="rId2"/>
          <a:stretch>
            <a:fillRect/>
          </a:stretch>
        </p:blipFill>
        <p:spPr>
          <a:xfrm>
            <a:off x="6383777" y="4542202"/>
            <a:ext cx="4903183" cy="1704381"/>
          </a:xfrm>
          <a:prstGeom prst="rect">
            <a:avLst/>
          </a:prstGeom>
        </p:spPr>
      </p:pic>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1300416"/>
            <a:ext cx="5687530" cy="39337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anose="020B0604020202020204" pitchFamily="34" charset="0"/>
              <a:buChar char="•"/>
            </a:pPr>
            <a:r>
              <a:rPr lang="en-GB" sz="1100" dirty="0"/>
              <a:t>The Free Will defence only applies to moral evil not physical evil</a:t>
            </a:r>
            <a:r>
              <a:rPr lang="en-GB" sz="1100" dirty="0" smtClean="0"/>
              <a:t>.</a:t>
            </a:r>
          </a:p>
          <a:p>
            <a:pPr marL="171450" indent="-171450">
              <a:buFont typeface="Arial" panose="020B0604020202020204" pitchFamily="34" charset="0"/>
              <a:buChar char="•"/>
            </a:pPr>
            <a:r>
              <a:rPr lang="en-GB" sz="1100" dirty="0"/>
              <a:t>Physical evil is also the responsibility of humans, because it is the fair punishment of God for their sins. (Augustine)</a:t>
            </a:r>
          </a:p>
          <a:p>
            <a:pPr marL="171450" indent="-171450">
              <a:buFont typeface="Arial" panose="020B0604020202020204" pitchFamily="34" charset="0"/>
              <a:buChar char="•"/>
            </a:pPr>
            <a:r>
              <a:rPr lang="en-GB" altLang="en-US" sz="1100" dirty="0"/>
              <a:t>God could have made a world in which everyone has a good character and so would choose only good things (Flew)</a:t>
            </a:r>
            <a:endParaRPr lang="en-GB" sz="1100" dirty="0"/>
          </a:p>
          <a:p>
            <a:pPr marL="171450" indent="-171450">
              <a:buFont typeface="Arial" panose="020B0604020202020204" pitchFamily="34" charset="0"/>
              <a:buChar char="•"/>
            </a:pPr>
            <a:r>
              <a:rPr lang="en-GB" altLang="en-US" sz="1100" dirty="0"/>
              <a:t>There is no difference between </a:t>
            </a:r>
            <a:r>
              <a:rPr lang="en-GB" altLang="en-US" sz="1100" dirty="0" err="1"/>
              <a:t>Flew’s</a:t>
            </a:r>
            <a:r>
              <a:rPr lang="en-GB" altLang="en-US" sz="1100" dirty="0"/>
              <a:t> ‘naturally good’ people and robots?</a:t>
            </a:r>
          </a:p>
          <a:p>
            <a:pPr marL="171450" indent="-171450">
              <a:buFont typeface="Arial" panose="020B0604020202020204" pitchFamily="34" charset="0"/>
              <a:buChar char="•"/>
            </a:pPr>
            <a:r>
              <a:rPr lang="en-GB" altLang="en-US" sz="1100" dirty="0"/>
              <a:t>A God who manipulates the end results, in the way Flew describes</a:t>
            </a:r>
            <a:r>
              <a:rPr lang="en-GB" altLang="en-US" sz="1100"/>
              <a:t>, </a:t>
            </a:r>
            <a:r>
              <a:rPr lang="en-GB" altLang="en-US" sz="1100" smtClean="0"/>
              <a:t>is a </a:t>
            </a:r>
            <a:r>
              <a:rPr lang="en-GB" altLang="en-US" sz="1100" dirty="0"/>
              <a:t>God who is not worthy of worship.</a:t>
            </a:r>
          </a:p>
          <a:p>
            <a:pPr marL="171450" indent="-171450">
              <a:buFont typeface="Arial" panose="020B0604020202020204" pitchFamily="34" charset="0"/>
              <a:buChar char="•"/>
            </a:pPr>
            <a:r>
              <a:rPr lang="en-GB" altLang="en-US" sz="1100" dirty="0"/>
              <a:t>If God is omnipotent, he can create any logically possible world, including one in which people are free. But always choose good. (Mackie)</a:t>
            </a:r>
          </a:p>
          <a:p>
            <a:pPr marL="171450" indent="-171450">
              <a:buFont typeface="Arial" panose="020B0604020202020204" pitchFamily="34" charset="0"/>
              <a:buChar char="•"/>
            </a:pPr>
            <a:r>
              <a:rPr lang="en-GB" sz="1100" dirty="0"/>
              <a:t>All virtues such as compassion, altruism, courage and generosity become void of meaning if all choices are of equal worth. </a:t>
            </a:r>
          </a:p>
          <a:p>
            <a:pPr marL="171450" indent="-171450">
              <a:buFont typeface="Arial" panose="020B0604020202020204" pitchFamily="34" charset="0"/>
              <a:buChar char="•"/>
            </a:pPr>
            <a:r>
              <a:rPr lang="en-GB" sz="1100" dirty="0">
                <a:solidFill>
                  <a:schemeClr val="tx1"/>
                </a:solidFill>
              </a:rPr>
              <a:t>It may be possible for God to have made humans who freely choose the good, as Flew &amp; Mackie suggest but God could never make humans who always freely choose a filial relationship. (Hick)</a:t>
            </a:r>
          </a:p>
          <a:p>
            <a:pPr marL="171450" indent="-171450">
              <a:buFont typeface="Arial" panose="020B0604020202020204" pitchFamily="34" charset="0"/>
              <a:buChar char="•"/>
            </a:pPr>
            <a:r>
              <a:rPr lang="en-GB" sz="1100" dirty="0">
                <a:solidFill>
                  <a:schemeClr val="tx1"/>
                </a:solidFill>
              </a:rPr>
              <a:t>Free Will is necessary in order to develop perfection. (Hick)</a:t>
            </a:r>
          </a:p>
          <a:p>
            <a:pPr marL="171450" indent="-171450">
              <a:buFont typeface="Arial" panose="020B0604020202020204" pitchFamily="34" charset="0"/>
              <a:buChar char="•"/>
            </a:pPr>
            <a:r>
              <a:rPr lang="en-GB" altLang="en-US" sz="1100" dirty="0">
                <a:solidFill>
                  <a:schemeClr val="tx1"/>
                </a:solidFill>
              </a:rPr>
              <a:t>Heaven must be sufficiently good to justify the magnitude of evils suffered in this world &amp; others. (Hick)</a:t>
            </a:r>
          </a:p>
          <a:p>
            <a:pPr marL="171450" indent="-171450">
              <a:buFont typeface="Arial" panose="020B0604020202020204" pitchFamily="34" charset="0"/>
              <a:buChar char="•"/>
            </a:pPr>
            <a:r>
              <a:rPr lang="en-GB" altLang="en-US" sz="1100" dirty="0">
                <a:solidFill>
                  <a:schemeClr val="tx1"/>
                </a:solidFill>
              </a:rPr>
              <a:t>Suffering doesn’t always improve people.  It sometimes make people bitter.</a:t>
            </a:r>
          </a:p>
          <a:p>
            <a:pPr marL="171450" indent="-171450">
              <a:buFont typeface="Arial" panose="020B0604020202020204" pitchFamily="34" charset="0"/>
              <a:buChar char="•"/>
            </a:pPr>
            <a:r>
              <a:rPr lang="en-GB" altLang="en-US" sz="1100" dirty="0">
                <a:solidFill>
                  <a:schemeClr val="tx1"/>
                </a:solidFill>
              </a:rPr>
              <a:t>There is no good worth the suffering of children. (Dostoyevsky)</a:t>
            </a:r>
          </a:p>
          <a:p>
            <a:pPr marL="171450" indent="-171450">
              <a:buFont typeface="Arial" panose="020B0604020202020204" pitchFamily="34" charset="0"/>
              <a:buChar char="•"/>
            </a:pPr>
            <a:r>
              <a:rPr lang="en-GB" sz="1100" dirty="0">
                <a:solidFill>
                  <a:schemeClr val="tx1"/>
                </a:solidFill>
              </a:rPr>
              <a:t>Free Will doesn’t exist anyway – we are simply the product of our genes and our environment.</a:t>
            </a:r>
          </a:p>
          <a:p>
            <a:endParaRPr lang="en-GB" sz="1100" dirty="0"/>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The Problem of Evil (A02)</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219284"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Evaluation</a:t>
            </a:r>
            <a:endParaRPr lang="en-GB" sz="12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959366" y="1222451"/>
            <a:ext cx="6069150" cy="333464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altLang="en-US" sz="1000" b="1" u="sng" dirty="0" smtClean="0">
                <a:solidFill>
                  <a:schemeClr val="tx1"/>
                </a:solidFill>
                <a:latin typeface="Comic Sans MS" panose="030F0702030302020204" pitchFamily="66" charset="0"/>
              </a:rPr>
              <a:t>Moral </a:t>
            </a:r>
            <a:r>
              <a:rPr lang="en-GB" altLang="en-US" sz="1000" b="1" u="sng" dirty="0">
                <a:solidFill>
                  <a:schemeClr val="tx1"/>
                </a:solidFill>
                <a:latin typeface="Comic Sans MS" panose="030F0702030302020204" pitchFamily="66" charset="0"/>
              </a:rPr>
              <a:t>evil </a:t>
            </a:r>
            <a:r>
              <a:rPr lang="en-GB" altLang="en-US" sz="1000" dirty="0">
                <a:solidFill>
                  <a:schemeClr val="tx1"/>
                </a:solidFill>
                <a:latin typeface="Comic Sans MS" panose="030F0702030302020204" pitchFamily="66" charset="0"/>
              </a:rPr>
              <a:t>refers to the harm or suffering (intentionally) caused by the actions of free agents/human beings. </a:t>
            </a:r>
          </a:p>
          <a:p>
            <a:endParaRPr lang="en-GB" altLang="en-US" sz="1000" b="1" u="sng" dirty="0">
              <a:solidFill>
                <a:schemeClr val="tx1"/>
              </a:solidFill>
              <a:latin typeface="Comic Sans MS" panose="030F0702030302020204" pitchFamily="66" charset="0"/>
            </a:endParaRPr>
          </a:p>
          <a:p>
            <a:r>
              <a:rPr lang="en-GB" altLang="en-US" sz="1000" b="1" u="sng" dirty="0">
                <a:solidFill>
                  <a:schemeClr val="tx1"/>
                </a:solidFill>
                <a:latin typeface="Comic Sans MS" panose="030F0702030302020204" pitchFamily="66" charset="0"/>
              </a:rPr>
              <a:t>Natural evil </a:t>
            </a:r>
            <a:r>
              <a:rPr lang="en-GB" altLang="en-US" sz="1000" dirty="0">
                <a:solidFill>
                  <a:schemeClr val="tx1"/>
                </a:solidFill>
                <a:latin typeface="Comic Sans MS" panose="030F0702030302020204" pitchFamily="66" charset="0"/>
              </a:rPr>
              <a:t>refers to harm or suffering not (intentionally) caused by the actions of human beings but is rather the result of natural/physical events and processes. </a:t>
            </a:r>
          </a:p>
          <a:p>
            <a:endParaRPr lang="en-GB" altLang="en-US" sz="1000" b="1" u="sng" dirty="0" smtClean="0">
              <a:solidFill>
                <a:schemeClr val="tx1"/>
              </a:solidFill>
              <a:latin typeface="Comic Sans MS" panose="030F0702030302020204" pitchFamily="66" charset="0"/>
            </a:endParaRPr>
          </a:p>
          <a:p>
            <a:r>
              <a:rPr lang="en-GB" altLang="en-US" sz="1000" b="1" u="sng" dirty="0" smtClean="0">
                <a:solidFill>
                  <a:schemeClr val="tx1"/>
                </a:solidFill>
                <a:latin typeface="Comic Sans MS" panose="030F0702030302020204" pitchFamily="66" charset="0"/>
              </a:rPr>
              <a:t>The logical problem of evil: </a:t>
            </a:r>
            <a:r>
              <a:rPr lang="en-GB" altLang="en-US" sz="1000" dirty="0" smtClean="0">
                <a:latin typeface="Comic Sans MS" panose="030F0702030302020204" pitchFamily="66" charset="0"/>
              </a:rPr>
              <a:t>God’s omnipotence, omniscience and supreme goodness and the existence of evil are inconsistent. (Mackie &amp; Flew)</a:t>
            </a:r>
          </a:p>
          <a:p>
            <a:endParaRPr lang="en-GB" altLang="en-US" sz="1000" dirty="0">
              <a:latin typeface="Comic Sans MS" panose="030F0702030302020204" pitchFamily="66" charset="0"/>
            </a:endParaRPr>
          </a:p>
          <a:p>
            <a:r>
              <a:rPr lang="en-GB" altLang="en-US" sz="1000" b="1" u="sng" dirty="0">
                <a:solidFill>
                  <a:schemeClr val="tx1"/>
                </a:solidFill>
                <a:latin typeface="Comic Sans MS" panose="030F0702030302020204" pitchFamily="66" charset="0"/>
              </a:rPr>
              <a:t>The evidential </a:t>
            </a:r>
            <a:r>
              <a:rPr lang="en-GB" altLang="en-US" sz="1000" b="1" u="sng" dirty="0" smtClean="0">
                <a:solidFill>
                  <a:schemeClr val="tx1"/>
                </a:solidFill>
                <a:latin typeface="Comic Sans MS" panose="030F0702030302020204" pitchFamily="66" charset="0"/>
              </a:rPr>
              <a:t>problem of evil: </a:t>
            </a:r>
            <a:r>
              <a:rPr lang="en-GB" altLang="en-US" sz="1000" dirty="0">
                <a:latin typeface="Comic Sans MS" panose="030F0702030302020204" pitchFamily="66" charset="0"/>
              </a:rPr>
              <a:t>t</a:t>
            </a:r>
            <a:r>
              <a:rPr lang="en-GB" altLang="en-US" sz="1000" dirty="0" smtClean="0">
                <a:latin typeface="Comic Sans MS" panose="030F0702030302020204" pitchFamily="66" charset="0"/>
              </a:rPr>
              <a:t>he </a:t>
            </a:r>
            <a:r>
              <a:rPr lang="en-GB" altLang="en-US" sz="1000" dirty="0">
                <a:latin typeface="Comic Sans MS" panose="030F0702030302020204" pitchFamily="66" charset="0"/>
              </a:rPr>
              <a:t>existence of God is incompatible with the extent/distribution/ amount of evil. (Rowe</a:t>
            </a:r>
            <a:r>
              <a:rPr lang="en-GB" altLang="en-US" sz="1000" dirty="0" smtClean="0">
                <a:latin typeface="Comic Sans MS" panose="030F0702030302020204" pitchFamily="66" charset="0"/>
              </a:rPr>
              <a:t>)</a:t>
            </a:r>
          </a:p>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Epistemic Distance:</a:t>
            </a:r>
            <a:r>
              <a:rPr lang="en-GB" altLang="en-US" sz="1000" dirty="0" smtClean="0">
                <a:latin typeface="Comic Sans MS" panose="030F0702030302020204" pitchFamily="66" charset="0"/>
              </a:rPr>
              <a:t> the idea that God made knowledge of himself less obvious in order to give us genuine free will.</a:t>
            </a:r>
          </a:p>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Omnipotent: </a:t>
            </a:r>
            <a:r>
              <a:rPr lang="en-GB" altLang="en-US" sz="1000" dirty="0" smtClean="0">
                <a:latin typeface="Comic Sans MS" panose="030F0702030302020204" pitchFamily="66" charset="0"/>
              </a:rPr>
              <a:t>God is all-powerful.  There is nothing God cannot do.</a:t>
            </a:r>
          </a:p>
          <a:p>
            <a:endParaRPr lang="en-GB" altLang="en-US" sz="1000" dirty="0">
              <a:latin typeface="Comic Sans MS" panose="030F0702030302020204" pitchFamily="66" charset="0"/>
            </a:endParaRPr>
          </a:p>
          <a:p>
            <a:r>
              <a:rPr lang="en-GB" altLang="en-US" sz="1000" b="1" u="sng" dirty="0" smtClean="0">
                <a:latin typeface="Comic Sans MS" panose="030F0702030302020204" pitchFamily="66" charset="0"/>
              </a:rPr>
              <a:t>Omniscient:</a:t>
            </a:r>
            <a:r>
              <a:rPr lang="en-GB" altLang="en-US" sz="1000" dirty="0" smtClean="0">
                <a:latin typeface="Comic Sans MS" panose="030F0702030302020204" pitchFamily="66" charset="0"/>
              </a:rPr>
              <a:t> </a:t>
            </a:r>
            <a:r>
              <a:rPr lang="en-GB" altLang="en-US" sz="1000" dirty="0">
                <a:latin typeface="Comic Sans MS" panose="030F0702030302020204" pitchFamily="66" charset="0"/>
              </a:rPr>
              <a:t>God is </a:t>
            </a:r>
            <a:r>
              <a:rPr lang="en-GB" altLang="en-US" sz="1000" dirty="0" smtClean="0">
                <a:latin typeface="Comic Sans MS" panose="030F0702030302020204" pitchFamily="66" charset="0"/>
              </a:rPr>
              <a:t>all-knowing.  </a:t>
            </a:r>
            <a:r>
              <a:rPr lang="en-GB" altLang="en-US" sz="1000" dirty="0">
                <a:latin typeface="Comic Sans MS" panose="030F0702030302020204" pitchFamily="66" charset="0"/>
              </a:rPr>
              <a:t>There is nothing God </a:t>
            </a:r>
            <a:r>
              <a:rPr lang="en-GB" altLang="en-US" sz="1000" dirty="0" smtClean="0">
                <a:latin typeface="Comic Sans MS" panose="030F0702030302020204" pitchFamily="66" charset="0"/>
              </a:rPr>
              <a:t>does not know.</a:t>
            </a:r>
            <a:endParaRPr lang="en-GB" altLang="en-US" sz="1000" dirty="0">
              <a:latin typeface="Comic Sans MS" panose="030F0702030302020204" pitchFamily="66" charset="0"/>
            </a:endParaRPr>
          </a:p>
          <a:p>
            <a:endParaRPr lang="en-GB" altLang="en-US" sz="1000" dirty="0" smtClean="0">
              <a:latin typeface="Comic Sans MS" panose="030F0702030302020204" pitchFamily="66" charset="0"/>
            </a:endParaRPr>
          </a:p>
          <a:p>
            <a:r>
              <a:rPr lang="en-GB" altLang="en-US" sz="1000" b="1" u="sng" dirty="0" smtClean="0">
                <a:latin typeface="Comic Sans MS" panose="030F0702030302020204" pitchFamily="66" charset="0"/>
              </a:rPr>
              <a:t>Omni-benevolent:</a:t>
            </a:r>
            <a:r>
              <a:rPr lang="en-GB" altLang="en-US" sz="1000" b="1" dirty="0" smtClean="0">
                <a:latin typeface="Comic Sans MS" panose="030F0702030302020204" pitchFamily="66" charset="0"/>
              </a:rPr>
              <a:t> </a:t>
            </a:r>
            <a:r>
              <a:rPr lang="en-GB" altLang="en-US" sz="1000" dirty="0">
                <a:latin typeface="Comic Sans MS" panose="030F0702030302020204" pitchFamily="66" charset="0"/>
              </a:rPr>
              <a:t>God is </a:t>
            </a:r>
            <a:r>
              <a:rPr lang="en-GB" altLang="en-US" sz="1000" dirty="0" smtClean="0">
                <a:latin typeface="Comic Sans MS" panose="030F0702030302020204" pitchFamily="66" charset="0"/>
              </a:rPr>
              <a:t>all-good.</a:t>
            </a:r>
            <a:endParaRPr lang="en-GB" altLang="en-US" sz="1000" dirty="0">
              <a:latin typeface="Comic Sans MS" panose="030F0702030302020204" pitchFamily="66" charset="0"/>
            </a:endParaRPr>
          </a:p>
          <a:p>
            <a:endParaRPr lang="en-GB" altLang="en-US" sz="1000" dirty="0">
              <a:latin typeface="Comic Sans MS" panose="030F0702030302020204" pitchFamily="66" charset="0"/>
            </a:endParaRPr>
          </a:p>
        </p:txBody>
      </p:sp>
      <p:sp>
        <p:nvSpPr>
          <p:cNvPr id="13" name="Rectangle 12"/>
          <p:cNvSpPr/>
          <p:nvPr/>
        </p:nvSpPr>
        <p:spPr>
          <a:xfrm>
            <a:off x="5959366" y="95090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5929075" y="5035753"/>
            <a:ext cx="6096000" cy="1446550"/>
          </a:xfrm>
          <a:prstGeom prst="rect">
            <a:avLst/>
          </a:prstGeom>
          <a:ln>
            <a:solidFill>
              <a:schemeClr val="accent1"/>
            </a:solidFill>
          </a:ln>
        </p:spPr>
        <p:txBody>
          <a:bodyPr>
            <a:spAutoFit/>
          </a:bodyPr>
          <a:lstStyle/>
          <a:p>
            <a:r>
              <a:rPr lang="en-GB" sz="1100" dirty="0">
                <a:latin typeface="Comic Sans MS" panose="030F0702030302020204" pitchFamily="66" charset="0"/>
              </a:rPr>
              <a:t>What is the difference between moral and natural evil? (3 marks)</a:t>
            </a:r>
          </a:p>
          <a:p>
            <a:r>
              <a:rPr lang="en-GB" sz="1100" dirty="0">
                <a:latin typeface="Comic Sans MS" panose="030F0702030302020204" pitchFamily="66" charset="0"/>
              </a:rPr>
              <a:t>Briefly explain </a:t>
            </a:r>
            <a:r>
              <a:rPr lang="en-GB" sz="1100">
                <a:latin typeface="Comic Sans MS" panose="030F0702030302020204" pitchFamily="66" charset="0"/>
              </a:rPr>
              <a:t>the </a:t>
            </a:r>
            <a:r>
              <a:rPr lang="en-GB" sz="1100" smtClean="0">
                <a:latin typeface="Comic Sans MS" panose="030F0702030302020204" pitchFamily="66" charset="0"/>
              </a:rPr>
              <a:t>logical </a:t>
            </a:r>
            <a:r>
              <a:rPr lang="en-GB" sz="1100" dirty="0">
                <a:latin typeface="Comic Sans MS" panose="030F0702030302020204" pitchFamily="66" charset="0"/>
              </a:rPr>
              <a:t>and evidential forms of the problem of evil. (12 marks)</a:t>
            </a:r>
          </a:p>
          <a:p>
            <a:r>
              <a:rPr lang="en-GB" sz="1100" dirty="0">
                <a:latin typeface="Comic Sans MS" panose="030F0702030302020204" pitchFamily="66" charset="0"/>
              </a:rPr>
              <a:t>Explain the evidential problem of evil. (5 marks)</a:t>
            </a:r>
          </a:p>
          <a:p>
            <a:r>
              <a:rPr lang="en-GB" sz="1100" dirty="0">
                <a:latin typeface="Comic Sans MS" panose="030F0702030302020204" pitchFamily="66" charset="0"/>
              </a:rPr>
              <a:t>Explain how the Free Will Defence responds to the problem of evil. (12 marks)</a:t>
            </a:r>
          </a:p>
          <a:p>
            <a:r>
              <a:rPr lang="en-GB" sz="1100" dirty="0">
                <a:latin typeface="Comic Sans MS" panose="030F0702030302020204" pitchFamily="66" charset="0"/>
              </a:rPr>
              <a:t>Briefly outline Hick’s soul-making theodicy. (5 marks)</a:t>
            </a:r>
          </a:p>
          <a:p>
            <a:r>
              <a:rPr lang="en-GB" sz="1100" dirty="0">
                <a:latin typeface="Comic Sans MS" panose="030F0702030302020204" pitchFamily="66" charset="0"/>
              </a:rPr>
              <a:t>Outline the problem of evil and explain Hick’s soul-making response to it. (12 marks)</a:t>
            </a:r>
          </a:p>
          <a:p>
            <a:r>
              <a:rPr lang="en-GB" sz="1100" dirty="0">
                <a:latin typeface="Comic Sans MS" panose="030F0702030302020204" pitchFamily="66" charset="0"/>
              </a:rPr>
              <a:t>Does the existence of evil mean that an omnipotent, omniscient and supremely good God does not exist? (25 marks)</a:t>
            </a:r>
          </a:p>
        </p:txBody>
      </p:sp>
      <p:sp>
        <p:nvSpPr>
          <p:cNvPr id="16" name="Rectangle 15"/>
          <p:cNvSpPr/>
          <p:nvPr/>
        </p:nvSpPr>
        <p:spPr>
          <a:xfrm>
            <a:off x="5959366" y="476420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pic>
        <p:nvPicPr>
          <p:cNvPr id="10" name="Picture 9"/>
          <p:cNvPicPr>
            <a:picLocks noChangeAspect="1"/>
          </p:cNvPicPr>
          <p:nvPr/>
        </p:nvPicPr>
        <p:blipFill>
          <a:blip r:embed="rId2"/>
          <a:stretch>
            <a:fillRect/>
          </a:stretch>
        </p:blipFill>
        <p:spPr>
          <a:xfrm>
            <a:off x="874590" y="5293894"/>
            <a:ext cx="973988" cy="1432728"/>
          </a:xfrm>
          <a:prstGeom prst="rect">
            <a:avLst/>
          </a:prstGeom>
        </p:spPr>
      </p:pic>
      <p:pic>
        <p:nvPicPr>
          <p:cNvPr id="14" name="Picture 13"/>
          <p:cNvPicPr>
            <a:picLocks noChangeAspect="1"/>
          </p:cNvPicPr>
          <p:nvPr/>
        </p:nvPicPr>
        <p:blipFill>
          <a:blip r:embed="rId3"/>
          <a:stretch>
            <a:fillRect/>
          </a:stretch>
        </p:blipFill>
        <p:spPr>
          <a:xfrm>
            <a:off x="2680137" y="5423338"/>
            <a:ext cx="2417379" cy="1316541"/>
          </a:xfrm>
          <a:prstGeom prst="rect">
            <a:avLst/>
          </a:prstGeom>
        </p:spPr>
      </p:pic>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1039</Words>
  <Application>Microsoft Office PowerPoint</Application>
  <PresentationFormat>Widescreen</PresentationFormat>
  <Paragraphs>69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Chewy</vt:lpstr>
      <vt:lpstr>Comic Sans MS</vt:lpstr>
      <vt:lpstr>Times New Roman</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47</cp:revision>
  <cp:lastPrinted>2019-06-12T08:39:13Z</cp:lastPrinted>
  <dcterms:created xsi:type="dcterms:W3CDTF">2019-06-12T08:21:52Z</dcterms:created>
  <dcterms:modified xsi:type="dcterms:W3CDTF">2022-01-24T14:38:07Z</dcterms:modified>
</cp:coreProperties>
</file>