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66FF"/>
    <a:srgbClr val="CC6600"/>
    <a:srgbClr val="FF0000"/>
    <a:srgbClr val="FF00FF"/>
    <a:srgbClr val="CC00FF"/>
    <a:srgbClr val="6600FF"/>
    <a:srgbClr val="00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063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42874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1213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896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D4F51A-FCF7-4234-AD7B-4A9B0426A1E4}"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91681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D4F51A-FCF7-4234-AD7B-4A9B0426A1E4}"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69430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D4F51A-FCF7-4234-AD7B-4A9B0426A1E4}" type="datetimeFigureOut">
              <a:rPr lang="en-GB" smtClean="0"/>
              <a:t>17/01/2022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0649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D4F51A-FCF7-4234-AD7B-4A9B0426A1E4}" type="datetimeFigureOut">
              <a:rPr lang="en-GB" smtClean="0"/>
              <a:t>17/01/2022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34584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F51A-FCF7-4234-AD7B-4A9B0426A1E4}" type="datetimeFigureOut">
              <a:rPr lang="en-GB" smtClean="0"/>
              <a:t>17/01/2022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824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3218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42007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F51A-FCF7-4234-AD7B-4A9B0426A1E4}" type="datetimeFigureOut">
              <a:rPr lang="en-GB" smtClean="0"/>
              <a:t>17/01/2022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8490-B254-4C5B-9C54-A2ADAFC26261}" type="slidenum">
              <a:rPr lang="en-GB" smtClean="0"/>
              <a:t>‹#›</a:t>
            </a:fld>
            <a:endParaRPr lang="en-GB"/>
          </a:p>
        </p:txBody>
      </p:sp>
    </p:spTree>
    <p:extLst>
      <p:ext uri="{BB962C8B-B14F-4D97-AF65-F5344CB8AC3E}">
        <p14:creationId xmlns:p14="http://schemas.microsoft.com/office/powerpoint/2010/main" val="263165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691" y="858982"/>
            <a:ext cx="4894204" cy="75741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US" sz="1100" dirty="0">
                <a:solidFill>
                  <a:schemeClr val="tx1"/>
                </a:solidFill>
                <a:latin typeface="Comic Sans MS" panose="030F0702030302020204" pitchFamily="66" charset="0"/>
              </a:rPr>
              <a:t>John Stuart Mill’s qualitative hedonistic utilitarianism (higher and lower pleasures) and his ‘proof’ of the greatest happiness </a:t>
            </a:r>
            <a:r>
              <a:rPr lang="en-US" sz="1100" dirty="0" smtClean="0">
                <a:solidFill>
                  <a:schemeClr val="tx1"/>
                </a:solidFill>
                <a:latin typeface="Comic Sans MS" panose="030F0702030302020204" pitchFamily="66" charset="0"/>
              </a:rPr>
              <a:t>principle</a:t>
            </a:r>
          </a:p>
          <a:p>
            <a:r>
              <a:rPr lang="en-US" altLang="en-US" sz="1100" dirty="0">
                <a:latin typeface="Comic Sans MS" panose="030F0702030302020204" pitchFamily="66" charset="0"/>
              </a:rPr>
              <a:t>act utilitarianism and rule </a:t>
            </a:r>
            <a:r>
              <a:rPr lang="en-US" altLang="en-US" sz="1100" dirty="0" smtClean="0">
                <a:latin typeface="Comic Sans MS" panose="030F0702030302020204" pitchFamily="66" charset="0"/>
              </a:rPr>
              <a:t>utilitarianism</a:t>
            </a:r>
          </a:p>
          <a:p>
            <a:r>
              <a:rPr lang="en-US" altLang="en-US" sz="1100" dirty="0">
                <a:latin typeface="Comic Sans MS" panose="030F0702030302020204" pitchFamily="66" charset="0"/>
              </a:rPr>
              <a:t>non-hedonistic utilitarianism (including preference utilitarianism</a:t>
            </a:r>
            <a:r>
              <a:rPr lang="en-US" altLang="en-US" sz="1100" dirty="0" smtClean="0">
                <a:latin typeface="Comic Sans MS" panose="030F0702030302020204" pitchFamily="66" charset="0"/>
              </a:rPr>
              <a:t>)</a:t>
            </a:r>
            <a:endParaRPr lang="en-US" sz="1100" dirty="0">
              <a:solidFill>
                <a:schemeClr val="tx1"/>
              </a:solidFill>
              <a:latin typeface="Comic Sans MS" panose="030F0702030302020204" pitchFamily="66" charset="0"/>
            </a:endParaRPr>
          </a:p>
          <a:p>
            <a:endParaRPr lang="en-GB" sz="1100" dirty="0">
              <a:solidFill>
                <a:schemeClr val="tx1"/>
              </a:solidFill>
              <a:latin typeface="Comic Sans MS" panose="030F0702030302020204" pitchFamily="66" charset="0"/>
            </a:endParaRPr>
          </a:p>
        </p:txBody>
      </p:sp>
      <p:sp>
        <p:nvSpPr>
          <p:cNvPr id="2" name="Rectangle 1"/>
          <p:cNvSpPr/>
          <p:nvPr/>
        </p:nvSpPr>
        <p:spPr>
          <a:xfrm>
            <a:off x="124691" y="97516"/>
            <a:ext cx="11903825" cy="455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chemeClr val="tx1"/>
                </a:solidFill>
                <a:latin typeface="Chewy" panose="02000000000000000000" pitchFamily="2" charset="0"/>
                <a:ea typeface="Chewy" panose="02000000000000000000" pitchFamily="2" charset="0"/>
              </a:rPr>
              <a:t>Mill &amp; Singer’s Utilitarianism</a:t>
            </a:r>
            <a:endParaRPr lang="en-GB" sz="2000" dirty="0">
              <a:solidFill>
                <a:schemeClr val="tx1"/>
              </a:solidFill>
              <a:latin typeface="Chewy" panose="02000000000000000000" pitchFamily="2" charset="0"/>
              <a:ea typeface="Chewy" panose="02000000000000000000" pitchFamily="2" charset="0"/>
            </a:endParaRPr>
          </a:p>
        </p:txBody>
      </p:sp>
      <p:sp>
        <p:nvSpPr>
          <p:cNvPr id="3" name="Rectangle 2"/>
          <p:cNvSpPr/>
          <p:nvPr/>
        </p:nvSpPr>
        <p:spPr>
          <a:xfrm>
            <a:off x="124691" y="604059"/>
            <a:ext cx="1629294"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tx1"/>
                </a:solidFill>
                <a:latin typeface="Chewy" panose="02000000000000000000" pitchFamily="2" charset="0"/>
                <a:ea typeface="Chewy" panose="02000000000000000000" pitchFamily="2" charset="0"/>
              </a:rPr>
              <a:t>What you need to know: </a:t>
            </a:r>
            <a:endParaRPr lang="en-GB" sz="1200" dirty="0">
              <a:solidFill>
                <a:schemeClr val="tx1"/>
              </a:solidFill>
              <a:latin typeface="Chewy" panose="02000000000000000000" pitchFamily="2" charset="0"/>
              <a:ea typeface="Chewy" panose="02000000000000000000" pitchFamily="2" charset="0"/>
            </a:endParaRPr>
          </a:p>
        </p:txBody>
      </p:sp>
      <p:sp>
        <p:nvSpPr>
          <p:cNvPr id="18" name="Rectangle 17"/>
          <p:cNvSpPr/>
          <p:nvPr/>
        </p:nvSpPr>
        <p:spPr>
          <a:xfrm>
            <a:off x="5171501" y="613809"/>
            <a:ext cx="5449408" cy="2462213"/>
          </a:xfrm>
          <a:prstGeom prst="rect">
            <a:avLst/>
          </a:prstGeom>
          <a:ln>
            <a:solidFill>
              <a:schemeClr val="accent1"/>
            </a:solidFill>
          </a:ln>
        </p:spPr>
        <p:txBody>
          <a:bodyPr wrap="square">
            <a:spAutoFit/>
          </a:bodyPr>
          <a:lstStyle/>
          <a:p>
            <a:r>
              <a:rPr lang="en-GB" sz="1100" b="1" dirty="0" smtClean="0">
                <a:latin typeface="Comic Sans MS" panose="030F0702030302020204" pitchFamily="66" charset="0"/>
              </a:rPr>
              <a:t>Mill’s qualitative hedonistic utilitarianism</a:t>
            </a:r>
            <a:endParaRPr lang="en-GB" sz="1100" b="1" dirty="0">
              <a:latin typeface="Comic Sans MS" panose="030F0702030302020204" pitchFamily="66" charset="0"/>
            </a:endParaRPr>
          </a:p>
          <a:p>
            <a:endParaRPr lang="en-GB" altLang="en-US" sz="1100" dirty="0" smtClean="0">
              <a:solidFill>
                <a:srgbClr val="FF0000"/>
              </a:solidFill>
              <a:latin typeface="Comic Sans MS" panose="030F0702030302020204" pitchFamily="66" charset="0"/>
            </a:endParaRPr>
          </a:p>
          <a:p>
            <a:r>
              <a:rPr lang="en-GB" altLang="en-US" sz="1100" dirty="0" smtClean="0">
                <a:latin typeface="Comic Sans MS" panose="030F0702030302020204" pitchFamily="66" charset="0"/>
              </a:rPr>
              <a:t>Mill agreed with Bentham that:</a:t>
            </a:r>
            <a:endParaRPr lang="en-GB" altLang="en-US" sz="1100" dirty="0">
              <a:latin typeface="Comic Sans MS" panose="030F0702030302020204" pitchFamily="66" charset="0"/>
            </a:endParaRPr>
          </a:p>
          <a:p>
            <a:pPr marL="228600" indent="-228600">
              <a:buFontTx/>
              <a:buAutoNum type="arabicPeriod"/>
            </a:pPr>
            <a:r>
              <a:rPr lang="en-GB" altLang="en-US" sz="1100" dirty="0">
                <a:latin typeface="Comic Sans MS" panose="030F0702030302020204" pitchFamily="66" charset="0"/>
              </a:rPr>
              <a:t>The moral value of any act is calculated by considering its consequences (hence it is a consequentialist theory</a:t>
            </a:r>
            <a:r>
              <a:rPr lang="en-GB" altLang="en-US" sz="1100" dirty="0" smtClean="0">
                <a:latin typeface="Comic Sans MS" panose="030F0702030302020204" pitchFamily="66" charset="0"/>
              </a:rPr>
              <a:t>).</a:t>
            </a:r>
          </a:p>
          <a:p>
            <a:pPr marL="228600" indent="-228600">
              <a:buFontTx/>
              <a:buAutoNum type="arabicPeriod"/>
            </a:pPr>
            <a:r>
              <a:rPr lang="en-GB" altLang="en-US" sz="1100" dirty="0">
                <a:latin typeface="Comic Sans MS" panose="030F0702030302020204" pitchFamily="66" charset="0"/>
              </a:rPr>
              <a:t>Good acts are those that apply the principle of utility: the greatest </a:t>
            </a:r>
            <a:r>
              <a:rPr lang="en-GB" altLang="en-US" sz="1100" dirty="0" smtClean="0">
                <a:latin typeface="Comic Sans MS" panose="030F0702030302020204" pitchFamily="66" charset="0"/>
              </a:rPr>
              <a:t>happiness </a:t>
            </a:r>
            <a:r>
              <a:rPr lang="en-GB" altLang="en-US" sz="1100" dirty="0">
                <a:latin typeface="Comic Sans MS" panose="030F0702030302020204" pitchFamily="66" charset="0"/>
              </a:rPr>
              <a:t>for the greatest number.</a:t>
            </a:r>
          </a:p>
          <a:p>
            <a:pPr marL="228600" indent="-228600">
              <a:buAutoNum type="arabicPeriod"/>
            </a:pPr>
            <a:r>
              <a:rPr lang="en-GB" altLang="en-US" sz="1100" dirty="0" smtClean="0">
                <a:latin typeface="Comic Sans MS" panose="030F0702030302020204" pitchFamily="66" charset="0"/>
              </a:rPr>
              <a:t>Good acts maximise pleasure and minimise pain.</a:t>
            </a:r>
          </a:p>
          <a:p>
            <a:endParaRPr lang="en-GB" altLang="en-US" sz="1100" dirty="0">
              <a:latin typeface="Comic Sans MS" panose="030F0702030302020204" pitchFamily="66" charset="0"/>
            </a:endParaRPr>
          </a:p>
          <a:p>
            <a:r>
              <a:rPr lang="en-GB" altLang="en-US" sz="1100" dirty="0" smtClean="0">
                <a:latin typeface="Comic Sans MS" panose="030F0702030302020204" pitchFamily="66" charset="0"/>
              </a:rPr>
              <a:t>However, Mill believed there was a difference between higher pleasures and lower pleasures.  Higher pleasures are pleasures of the mind, such as </a:t>
            </a:r>
            <a:r>
              <a:rPr lang="en-US" altLang="en-US" sz="1100" dirty="0" smtClean="0">
                <a:latin typeface="Comic Sans MS" panose="030F0702030302020204" pitchFamily="66" charset="0"/>
              </a:rPr>
              <a:t>reading</a:t>
            </a:r>
            <a:r>
              <a:rPr lang="en-US" altLang="en-US" sz="1100" dirty="0">
                <a:latin typeface="Comic Sans MS" panose="030F0702030302020204" pitchFamily="66" charset="0"/>
              </a:rPr>
              <a:t>, art, </a:t>
            </a:r>
            <a:r>
              <a:rPr lang="en-US" altLang="en-US" sz="1100" dirty="0" smtClean="0">
                <a:latin typeface="Comic Sans MS" panose="030F0702030302020204" pitchFamily="66" charset="0"/>
              </a:rPr>
              <a:t>music, whereas lower pleasures are pleasures of the body.  Mill believed we should seek higher pleasures rather than lower pleasures.</a:t>
            </a:r>
            <a:endParaRPr lang="en-US" altLang="en-US" sz="1100" dirty="0">
              <a:latin typeface="Comic Sans MS" panose="030F0702030302020204" pitchFamily="66" charset="0"/>
            </a:endParaRPr>
          </a:p>
          <a:p>
            <a:endParaRPr lang="en-GB" altLang="en-US" sz="1100" dirty="0">
              <a:latin typeface="Comic Sans MS" panose="030F0702030302020204" pitchFamily="66" charset="0"/>
            </a:endParaRPr>
          </a:p>
        </p:txBody>
      </p:sp>
      <p:sp>
        <p:nvSpPr>
          <p:cNvPr id="10" name="Rectangle 9"/>
          <p:cNvSpPr/>
          <p:nvPr/>
        </p:nvSpPr>
        <p:spPr>
          <a:xfrm>
            <a:off x="124689" y="1986379"/>
            <a:ext cx="4894205" cy="2575041"/>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000" b="1" u="sng" dirty="0" smtClean="0">
                <a:latin typeface="Comic Sans MS" panose="030F0702030302020204" pitchFamily="66" charset="0"/>
              </a:rPr>
              <a:t>Higher Pleasures:</a:t>
            </a:r>
            <a:r>
              <a:rPr lang="en-GB" sz="1000" b="1" dirty="0" smtClean="0">
                <a:latin typeface="Comic Sans MS" panose="030F0702030302020204" pitchFamily="66" charset="0"/>
              </a:rPr>
              <a:t> </a:t>
            </a:r>
            <a:r>
              <a:rPr lang="en-GB" sz="1000" dirty="0" smtClean="0">
                <a:latin typeface="Comic Sans MS" panose="030F0702030302020204" pitchFamily="66" charset="0"/>
              </a:rPr>
              <a:t>Pleasures of </a:t>
            </a:r>
            <a:r>
              <a:rPr lang="en-GB" sz="1000" dirty="0">
                <a:latin typeface="Comic Sans MS" panose="030F0702030302020204" pitchFamily="66" charset="0"/>
              </a:rPr>
              <a:t>the mind and superior to physical pleasures, they last longer. Examples reading, listening to high quality music</a:t>
            </a:r>
            <a:r>
              <a:rPr lang="en-GB" sz="1000" dirty="0" smtClean="0">
                <a:latin typeface="Comic Sans MS" panose="030F0702030302020204" pitchFamily="66" charset="0"/>
              </a:rPr>
              <a:t>.</a:t>
            </a:r>
          </a:p>
          <a:p>
            <a:r>
              <a:rPr lang="en-GB" sz="1000" b="1" u="sng" dirty="0" smtClean="0">
                <a:latin typeface="Comic Sans MS" panose="030F0702030302020204" pitchFamily="66" charset="0"/>
              </a:rPr>
              <a:t>Lower Pleasures: </a:t>
            </a:r>
            <a:r>
              <a:rPr lang="en-GB" sz="1000" dirty="0">
                <a:latin typeface="Comic Sans MS" panose="030F0702030302020204" pitchFamily="66" charset="0"/>
              </a:rPr>
              <a:t>P</a:t>
            </a:r>
            <a:r>
              <a:rPr lang="en-GB" sz="1000" dirty="0" smtClean="0">
                <a:latin typeface="Comic Sans MS" panose="030F0702030302020204" pitchFamily="66" charset="0"/>
              </a:rPr>
              <a:t>leasures of </a:t>
            </a:r>
            <a:r>
              <a:rPr lang="en-GB" sz="1000" dirty="0">
                <a:latin typeface="Comic Sans MS" panose="030F0702030302020204" pitchFamily="66" charset="0"/>
              </a:rPr>
              <a:t>the body, short lasting. Sex, eating chocolate and taking drugs</a:t>
            </a:r>
            <a:r>
              <a:rPr lang="en-GB" sz="1000" dirty="0" smtClean="0">
                <a:latin typeface="Comic Sans MS" panose="030F0702030302020204" pitchFamily="66" charset="0"/>
              </a:rPr>
              <a:t>.</a:t>
            </a:r>
          </a:p>
          <a:p>
            <a:r>
              <a:rPr lang="en-GB" sz="1000" b="1" u="sng" dirty="0" smtClean="0">
                <a:latin typeface="Comic Sans MS" panose="030F0702030302020204" pitchFamily="66" charset="0"/>
              </a:rPr>
              <a:t>Act utilitarianism</a:t>
            </a:r>
            <a:r>
              <a:rPr lang="en-GB" sz="1000" dirty="0" smtClean="0">
                <a:latin typeface="Comic Sans MS" panose="030F0702030302020204" pitchFamily="66" charset="0"/>
              </a:rPr>
              <a:t>: an action is good if it brings about more pleasure than pain.</a:t>
            </a:r>
          </a:p>
          <a:p>
            <a:r>
              <a:rPr lang="en-GB" sz="1000" b="1" u="sng" dirty="0" smtClean="0">
                <a:latin typeface="Comic Sans MS" panose="030F0702030302020204" pitchFamily="66" charset="0"/>
              </a:rPr>
              <a:t>Rule utilitarianism:</a:t>
            </a:r>
            <a:r>
              <a:rPr lang="en-GB" sz="1000" dirty="0" smtClean="0">
                <a:latin typeface="Comic Sans MS" panose="030F0702030302020204" pitchFamily="66" charset="0"/>
              </a:rPr>
              <a:t> you should follow general rules, which brings about more pleasure than pain e.g. ‘do not kill’, ‘do not steal’.</a:t>
            </a:r>
          </a:p>
          <a:p>
            <a:r>
              <a:rPr lang="en-GB" sz="1000" b="1" u="sng" dirty="0">
                <a:latin typeface="Comic Sans MS" panose="030F0702030302020204" pitchFamily="66" charset="0"/>
              </a:rPr>
              <a:t>Strong Rule </a:t>
            </a:r>
            <a:r>
              <a:rPr lang="en-GB" sz="1000" b="1" u="sng" dirty="0" smtClean="0">
                <a:latin typeface="Comic Sans MS" panose="030F0702030302020204" pitchFamily="66" charset="0"/>
              </a:rPr>
              <a:t>Utilitarianism:</a:t>
            </a:r>
            <a:r>
              <a:rPr lang="en-GB" sz="1000" b="1" dirty="0" smtClean="0">
                <a:latin typeface="Comic Sans MS" panose="030F0702030302020204" pitchFamily="66" charset="0"/>
              </a:rPr>
              <a:t> </a:t>
            </a:r>
            <a:r>
              <a:rPr lang="en-GB" sz="1000" dirty="0" smtClean="0">
                <a:latin typeface="Comic Sans MS" panose="030F0702030302020204" pitchFamily="66" charset="0"/>
              </a:rPr>
              <a:t>you should follow the </a:t>
            </a:r>
            <a:r>
              <a:rPr lang="en-GB" sz="1000" dirty="0">
                <a:latin typeface="Comic Sans MS" panose="030F0702030302020204" pitchFamily="66" charset="0"/>
              </a:rPr>
              <a:t>rule no matter the consequences of breaking the rule in a particular circumstance.</a:t>
            </a:r>
          </a:p>
          <a:p>
            <a:r>
              <a:rPr lang="en-GB" sz="1000" b="1" u="sng" dirty="0">
                <a:latin typeface="Comic Sans MS" panose="030F0702030302020204" pitchFamily="66" charset="0"/>
              </a:rPr>
              <a:t>Weak Rule </a:t>
            </a:r>
            <a:r>
              <a:rPr lang="en-GB" sz="1000" b="1" u="sng" dirty="0" smtClean="0">
                <a:latin typeface="Comic Sans MS" panose="030F0702030302020204" pitchFamily="66" charset="0"/>
              </a:rPr>
              <a:t>Utilitarianism:</a:t>
            </a:r>
            <a:r>
              <a:rPr lang="en-GB" sz="1000" dirty="0" smtClean="0">
                <a:latin typeface="Comic Sans MS" panose="030F0702030302020204" pitchFamily="66" charset="0"/>
              </a:rPr>
              <a:t> allows </a:t>
            </a:r>
            <a:r>
              <a:rPr lang="en-GB" sz="1000" dirty="0">
                <a:latin typeface="Comic Sans MS" panose="030F0702030302020204" pitchFamily="66" charset="0"/>
              </a:rPr>
              <a:t>that there may be exceptions to the rule and sometimes the rule needs to be broken to maximize happiness</a:t>
            </a:r>
            <a:r>
              <a:rPr lang="en-GB" sz="1000" dirty="0" smtClean="0">
                <a:latin typeface="Comic Sans MS" panose="030F0702030302020204" pitchFamily="66" charset="0"/>
              </a:rPr>
              <a:t>.</a:t>
            </a:r>
          </a:p>
          <a:p>
            <a:r>
              <a:rPr lang="en-GB" sz="1000" b="1" u="sng" dirty="0" smtClean="0">
                <a:latin typeface="Comic Sans MS" panose="030F0702030302020204" pitchFamily="66" charset="0"/>
              </a:rPr>
              <a:t>Non-hedonistic utilitarianism:</a:t>
            </a:r>
            <a:r>
              <a:rPr lang="en-GB" sz="1000" dirty="0" smtClean="0">
                <a:latin typeface="Comic Sans MS" panose="030F0702030302020204" pitchFamily="66" charset="0"/>
              </a:rPr>
              <a:t> a form of utilitarianism that seeks to maximise something.  However, it is not only pleasure that is maximised.</a:t>
            </a:r>
          </a:p>
          <a:p>
            <a:r>
              <a:rPr lang="en-GB" sz="1000" b="1" u="sng" dirty="0">
                <a:latin typeface="Comic Sans MS" panose="030F0702030302020204" pitchFamily="66" charset="0"/>
              </a:rPr>
              <a:t>Manifest preference: </a:t>
            </a:r>
            <a:r>
              <a:rPr lang="en-GB" sz="1000" dirty="0">
                <a:latin typeface="Comic Sans MS" panose="030F0702030302020204" pitchFamily="66" charset="0"/>
              </a:rPr>
              <a:t>what </a:t>
            </a:r>
            <a:r>
              <a:rPr lang="en-GB" sz="1000" dirty="0" smtClean="0">
                <a:latin typeface="Comic Sans MS" panose="030F0702030302020204" pitchFamily="66" charset="0"/>
              </a:rPr>
              <a:t>people say they prefer</a:t>
            </a:r>
            <a:endParaRPr lang="en-GB" sz="1000" dirty="0">
              <a:latin typeface="Comic Sans MS" panose="030F0702030302020204" pitchFamily="66" charset="0"/>
            </a:endParaRPr>
          </a:p>
          <a:p>
            <a:r>
              <a:rPr lang="en-GB" sz="1000" b="1" u="sng" dirty="0">
                <a:latin typeface="Comic Sans MS" panose="030F0702030302020204" pitchFamily="66" charset="0"/>
              </a:rPr>
              <a:t>Idealized preference: </a:t>
            </a:r>
            <a:r>
              <a:rPr lang="en-GB" sz="1000" dirty="0">
                <a:latin typeface="Comic Sans MS" panose="030F0702030302020204" pitchFamily="66" charset="0"/>
              </a:rPr>
              <a:t>what </a:t>
            </a:r>
            <a:r>
              <a:rPr lang="en-GB" sz="1000" dirty="0" smtClean="0">
                <a:latin typeface="Comic Sans MS" panose="030F0702030302020204" pitchFamily="66" charset="0"/>
              </a:rPr>
              <a:t>people </a:t>
            </a:r>
            <a:r>
              <a:rPr lang="en-GB" sz="1000" dirty="0">
                <a:latin typeface="Comic Sans MS" panose="030F0702030302020204" pitchFamily="66" charset="0"/>
              </a:rPr>
              <a:t>would </a:t>
            </a:r>
            <a:r>
              <a:rPr lang="en-GB" sz="1000" dirty="0" smtClean="0">
                <a:latin typeface="Comic Sans MS" panose="030F0702030302020204" pitchFamily="66" charset="0"/>
              </a:rPr>
              <a:t>prefer </a:t>
            </a:r>
            <a:r>
              <a:rPr lang="en-GB" sz="1000" dirty="0">
                <a:latin typeface="Comic Sans MS" panose="030F0702030302020204" pitchFamily="66" charset="0"/>
              </a:rPr>
              <a:t>if they had all the information.</a:t>
            </a:r>
          </a:p>
          <a:p>
            <a:endParaRPr lang="en-GB" sz="1000" b="1" u="sng" dirty="0" smtClean="0">
              <a:latin typeface="Comic Sans MS" panose="030F0702030302020204" pitchFamily="66" charset="0"/>
            </a:endParaRPr>
          </a:p>
          <a:p>
            <a:endParaRPr lang="en-GB" sz="1000" b="1" u="sng" dirty="0" smtClean="0">
              <a:latin typeface="Comic Sans MS" panose="030F0702030302020204" pitchFamily="66" charset="0"/>
            </a:endParaRPr>
          </a:p>
          <a:p>
            <a:endParaRPr lang="en-GB" sz="1000" dirty="0"/>
          </a:p>
          <a:p>
            <a:endParaRPr lang="en-GB" altLang="en-US" sz="1000" b="1" u="sng" dirty="0">
              <a:latin typeface="Comic Sans MS" panose="030F0702030302020204" pitchFamily="66" charset="0"/>
            </a:endParaRPr>
          </a:p>
          <a:p>
            <a:endParaRPr lang="en-GB" altLang="en-US" sz="1000" dirty="0">
              <a:latin typeface="Comic Sans MS" panose="030F0702030302020204" pitchFamily="66" charset="0"/>
            </a:endParaRPr>
          </a:p>
        </p:txBody>
      </p:sp>
      <p:sp>
        <p:nvSpPr>
          <p:cNvPr id="11" name="Rectangle 10"/>
          <p:cNvSpPr/>
          <p:nvPr/>
        </p:nvSpPr>
        <p:spPr>
          <a:xfrm>
            <a:off x="124689" y="1708197"/>
            <a:ext cx="1629294"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tx1"/>
                </a:solidFill>
                <a:latin typeface="Chewy" panose="02000000000000000000" pitchFamily="2" charset="0"/>
                <a:ea typeface="Chewy" panose="02000000000000000000" pitchFamily="2" charset="0"/>
              </a:rPr>
              <a:t>Key terms</a:t>
            </a:r>
            <a:endParaRPr lang="en-GB" sz="1200" dirty="0">
              <a:solidFill>
                <a:schemeClr val="tx1"/>
              </a:solidFill>
              <a:latin typeface="Chewy" panose="02000000000000000000" pitchFamily="2" charset="0"/>
              <a:ea typeface="Chewy" panose="02000000000000000000" pitchFamily="2" charset="0"/>
            </a:endParaRPr>
          </a:p>
        </p:txBody>
      </p:sp>
      <p:sp>
        <p:nvSpPr>
          <p:cNvPr id="12" name="Rectangle 11"/>
          <p:cNvSpPr/>
          <p:nvPr/>
        </p:nvSpPr>
        <p:spPr>
          <a:xfrm>
            <a:off x="124689" y="4559364"/>
            <a:ext cx="1629294"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tx1"/>
                </a:solidFill>
                <a:latin typeface="Chewy" panose="02000000000000000000" pitchFamily="2" charset="0"/>
                <a:ea typeface="Chewy" panose="02000000000000000000" pitchFamily="2" charset="0"/>
              </a:rPr>
              <a:t>Possible Exam Questions</a:t>
            </a:r>
            <a:endParaRPr lang="en-GB" sz="1200" dirty="0">
              <a:solidFill>
                <a:schemeClr val="tx1"/>
              </a:solidFill>
              <a:latin typeface="Chewy" panose="02000000000000000000" pitchFamily="2" charset="0"/>
              <a:ea typeface="Chewy" panose="02000000000000000000" pitchFamily="2" charset="0"/>
            </a:endParaRPr>
          </a:p>
        </p:txBody>
      </p:sp>
      <p:sp>
        <p:nvSpPr>
          <p:cNvPr id="13" name="Rectangle 12"/>
          <p:cNvSpPr/>
          <p:nvPr/>
        </p:nvSpPr>
        <p:spPr>
          <a:xfrm>
            <a:off x="124689" y="4796976"/>
            <a:ext cx="4949720" cy="2123658"/>
          </a:xfrm>
          <a:prstGeom prst="rect">
            <a:avLst/>
          </a:prstGeom>
          <a:ln>
            <a:solidFill>
              <a:schemeClr val="accent1"/>
            </a:solidFill>
          </a:ln>
        </p:spPr>
        <p:txBody>
          <a:bodyPr wrap="square">
            <a:spAutoFit/>
          </a:bodyPr>
          <a:lstStyle/>
          <a:p>
            <a:r>
              <a:rPr lang="en-GB" sz="1100" dirty="0">
                <a:latin typeface="Comic Sans MS" panose="030F0702030302020204" pitchFamily="66" charset="0"/>
              </a:rPr>
              <a:t>What is </a:t>
            </a:r>
            <a:r>
              <a:rPr lang="en-GB" sz="1100" dirty="0" smtClean="0">
                <a:latin typeface="Comic Sans MS" panose="030F0702030302020204" pitchFamily="66" charset="0"/>
              </a:rPr>
              <a:t>the difference between higher and lower pleasures? (3 </a:t>
            </a:r>
            <a:r>
              <a:rPr lang="en-GB" sz="1100" dirty="0">
                <a:latin typeface="Comic Sans MS" panose="030F0702030302020204" pitchFamily="66" charset="0"/>
              </a:rPr>
              <a:t>marks)</a:t>
            </a:r>
          </a:p>
          <a:p>
            <a:r>
              <a:rPr lang="en-GB" sz="1100" dirty="0">
                <a:latin typeface="Comic Sans MS" panose="030F0702030302020204" pitchFamily="66" charset="0"/>
              </a:rPr>
              <a:t>Outline </a:t>
            </a:r>
            <a:r>
              <a:rPr lang="en-GB" sz="1100" dirty="0" smtClean="0">
                <a:latin typeface="Comic Sans MS" panose="030F0702030302020204" pitchFamily="66" charset="0"/>
              </a:rPr>
              <a:t>Mill’s qualitative </a:t>
            </a:r>
            <a:r>
              <a:rPr lang="en-GB" sz="1100" dirty="0">
                <a:latin typeface="Comic Sans MS" panose="030F0702030302020204" pitchFamily="66" charset="0"/>
              </a:rPr>
              <a:t>hedonistic utilitarianism. (5 marks</a:t>
            </a:r>
            <a:r>
              <a:rPr lang="en-GB" sz="1100" dirty="0" smtClean="0">
                <a:latin typeface="Comic Sans MS" panose="030F0702030302020204" pitchFamily="66" charset="0"/>
              </a:rPr>
              <a:t>)</a:t>
            </a:r>
          </a:p>
          <a:p>
            <a:r>
              <a:rPr lang="en-GB" sz="1100" dirty="0" smtClean="0">
                <a:latin typeface="Comic Sans MS" panose="030F0702030302020204" pitchFamily="66" charset="0"/>
              </a:rPr>
              <a:t>Outline Mill’s ‘proof’ of the greatest happiness principle. (5 marks)</a:t>
            </a:r>
          </a:p>
          <a:p>
            <a:r>
              <a:rPr lang="en-GB" sz="1100" dirty="0" smtClean="0">
                <a:latin typeface="Comic Sans MS" panose="030F0702030302020204" pitchFamily="66" charset="0"/>
              </a:rPr>
              <a:t>What is the difference between act and rule utilitarianism? (3 marks)</a:t>
            </a:r>
          </a:p>
          <a:p>
            <a:r>
              <a:rPr lang="en-GB" sz="1100" dirty="0">
                <a:latin typeface="Comic Sans MS" panose="030F0702030302020204" pitchFamily="66" charset="0"/>
              </a:rPr>
              <a:t>Explain the similarities and differences between Bentham and Mill’s Utilitarianism. (12 marks</a:t>
            </a:r>
            <a:r>
              <a:rPr lang="en-GB" sz="1100" dirty="0" smtClean="0">
                <a:latin typeface="Comic Sans MS" panose="030F0702030302020204" pitchFamily="66" charset="0"/>
              </a:rPr>
              <a:t>)</a:t>
            </a:r>
          </a:p>
          <a:p>
            <a:r>
              <a:rPr lang="en-GB" sz="1100" dirty="0">
                <a:latin typeface="Comic Sans MS" panose="030F0702030302020204" pitchFamily="66" charset="0"/>
              </a:rPr>
              <a:t>Explain Mill’s qualitative Utilitarianism and the criticism of elitism/cultural snobbery. (12 marks</a:t>
            </a:r>
            <a:r>
              <a:rPr lang="en-GB" sz="1100" dirty="0" smtClean="0">
                <a:latin typeface="Comic Sans MS" panose="030F0702030302020204" pitchFamily="66" charset="0"/>
              </a:rPr>
              <a:t>)</a:t>
            </a:r>
          </a:p>
          <a:p>
            <a:r>
              <a:rPr lang="en-GB" sz="1100" dirty="0" smtClean="0">
                <a:latin typeface="Comic Sans MS" panose="030F0702030302020204" pitchFamily="66" charset="0"/>
              </a:rPr>
              <a:t>Outline non-hedonistic utilitarianism (5 marks)</a:t>
            </a:r>
          </a:p>
          <a:p>
            <a:r>
              <a:rPr lang="en-GB" sz="1100" dirty="0" smtClean="0">
                <a:latin typeface="Comic Sans MS" panose="030F0702030302020204" pitchFamily="66" charset="0"/>
              </a:rPr>
              <a:t>Outline preference utilitarianism (5 marks)</a:t>
            </a:r>
          </a:p>
          <a:p>
            <a:r>
              <a:rPr lang="en-GB" sz="1100" dirty="0">
                <a:latin typeface="Comic Sans MS" panose="030F0702030302020204" pitchFamily="66" charset="0"/>
              </a:rPr>
              <a:t>How convincing is utilitarianism as an account of what makes an action morally right? (25 marks</a:t>
            </a:r>
            <a:r>
              <a:rPr lang="en-GB" sz="1100" dirty="0" smtClean="0">
                <a:latin typeface="Comic Sans MS" panose="030F0702030302020204" pitchFamily="66" charset="0"/>
              </a:rPr>
              <a:t>)</a:t>
            </a:r>
            <a:endParaRPr lang="en-GB" sz="1100"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10620911" y="695342"/>
            <a:ext cx="1367811" cy="2030908"/>
          </a:xfrm>
          <a:prstGeom prst="rect">
            <a:avLst/>
          </a:prstGeom>
        </p:spPr>
      </p:pic>
      <p:sp>
        <p:nvSpPr>
          <p:cNvPr id="14" name="Rectangle 13"/>
          <p:cNvSpPr/>
          <p:nvPr/>
        </p:nvSpPr>
        <p:spPr>
          <a:xfrm>
            <a:off x="5171500" y="3019021"/>
            <a:ext cx="6857015" cy="1446550"/>
          </a:xfrm>
          <a:prstGeom prst="rect">
            <a:avLst/>
          </a:prstGeom>
          <a:ln>
            <a:solidFill>
              <a:schemeClr val="accent1"/>
            </a:solidFill>
          </a:ln>
        </p:spPr>
        <p:txBody>
          <a:bodyPr wrap="square">
            <a:spAutoFit/>
          </a:bodyPr>
          <a:lstStyle/>
          <a:p>
            <a:r>
              <a:rPr lang="en-GB" sz="1100" b="1" dirty="0" smtClean="0">
                <a:latin typeface="Comic Sans MS" panose="030F0702030302020204" pitchFamily="66" charset="0"/>
              </a:rPr>
              <a:t>Criticisms of Mill</a:t>
            </a:r>
            <a:endParaRPr lang="en-GB" sz="1100" b="1" dirty="0">
              <a:latin typeface="Comic Sans MS" panose="030F0702030302020204" pitchFamily="66" charset="0"/>
            </a:endParaRPr>
          </a:p>
          <a:p>
            <a:endParaRPr lang="en-GB" altLang="en-US" sz="1100" dirty="0" smtClean="0">
              <a:solidFill>
                <a:srgbClr val="FF0000"/>
              </a:solidFill>
              <a:latin typeface="Comic Sans MS" panose="030F0702030302020204" pitchFamily="66" charset="0"/>
            </a:endParaRPr>
          </a:p>
          <a:p>
            <a:pPr marL="171450" indent="-171450">
              <a:buFont typeface="Arial" panose="020B0604020202020204" pitchFamily="34" charset="0"/>
              <a:buChar char="•"/>
            </a:pPr>
            <a:r>
              <a:rPr lang="en-US" altLang="en-US" sz="1100" dirty="0">
                <a:latin typeface="Comic Sans MS" panose="030F0702030302020204" pitchFamily="66" charset="0"/>
              </a:rPr>
              <a:t>Are we really still trying to maximize pleasure</a:t>
            </a:r>
            <a:r>
              <a:rPr lang="en-US" altLang="en-US" sz="1100" dirty="0" smtClean="0">
                <a:latin typeface="Comic Sans MS" panose="030F0702030302020204" pitchFamily="66" charset="0"/>
              </a:rPr>
              <a:t>? </a:t>
            </a:r>
            <a:r>
              <a:rPr lang="en-US" altLang="en-US" sz="1100" kern="0" dirty="0">
                <a:latin typeface="Comic Sans MS" panose="030F0702030302020204" pitchFamily="66" charset="0"/>
                <a:ea typeface="Gill Sans MT" panose="020B0502020104020203" pitchFamily="34" charset="0"/>
                <a:cs typeface="Gill Sans MT" panose="020B0502020104020203" pitchFamily="34" charset="0"/>
              </a:rPr>
              <a:t>Mill calls himself a utilitarian (we should seek the greatest pleasure) but really Mill is saying we should seek things that give less pleasure if they are a more worthy pleasure.</a:t>
            </a:r>
          </a:p>
          <a:p>
            <a:pPr marL="171450" indent="-171450">
              <a:buFont typeface="Arial" panose="020B0604020202020204" pitchFamily="34" charset="0"/>
              <a:buChar char="•"/>
            </a:pPr>
            <a:r>
              <a:rPr lang="en-GB" altLang="en-US" sz="1100" dirty="0">
                <a:latin typeface="Comic Sans MS" panose="030F0702030302020204" pitchFamily="66" charset="0"/>
              </a:rPr>
              <a:t>Utilitarianism loses its </a:t>
            </a:r>
            <a:r>
              <a:rPr lang="en-GB" altLang="en-US" sz="1100" dirty="0" smtClean="0">
                <a:latin typeface="Comic Sans MS" panose="030F0702030302020204" pitchFamily="66" charset="0"/>
              </a:rPr>
              <a:t>simplicity</a:t>
            </a:r>
          </a:p>
          <a:p>
            <a:pPr marL="171450" indent="-171450">
              <a:buFont typeface="Arial" panose="020B0604020202020204" pitchFamily="34" charset="0"/>
              <a:buChar char="•"/>
            </a:pPr>
            <a:r>
              <a:rPr lang="en-GB" altLang="en-US" sz="1100" dirty="0">
                <a:latin typeface="Comic Sans MS" panose="030F0702030302020204" pitchFamily="66" charset="0"/>
              </a:rPr>
              <a:t>Cultural </a:t>
            </a:r>
            <a:r>
              <a:rPr lang="en-GB" altLang="en-US" sz="1100" dirty="0" smtClean="0">
                <a:latin typeface="Comic Sans MS" panose="030F0702030302020204" pitchFamily="66" charset="0"/>
              </a:rPr>
              <a:t>Snobbery: </a:t>
            </a:r>
            <a:r>
              <a:rPr lang="en-US" altLang="en-US" sz="1100" kern="0" dirty="0" smtClean="0">
                <a:latin typeface="Comic Sans MS" panose="030F0702030302020204" pitchFamily="66" charset="0"/>
                <a:ea typeface="Gill Sans MT" panose="020B0502020104020203" pitchFamily="34" charset="0"/>
                <a:cs typeface="Gill Sans MT" panose="020B0502020104020203" pitchFamily="34" charset="0"/>
              </a:rPr>
              <a:t>do </a:t>
            </a:r>
            <a:r>
              <a:rPr lang="en-US" altLang="en-US" sz="1100" kern="0" dirty="0">
                <a:latin typeface="Comic Sans MS" panose="030F0702030302020204" pitchFamily="66" charset="0"/>
                <a:ea typeface="Gill Sans MT" panose="020B0502020104020203" pitchFamily="34" charset="0"/>
                <a:cs typeface="Gill Sans MT" panose="020B0502020104020203" pitchFamily="34" charset="0"/>
              </a:rPr>
              <a:t>‘higher pleasures’ really just means ‘the things that Mill and his friends like to do</a:t>
            </a:r>
            <a:r>
              <a:rPr lang="en-US" altLang="en-US" sz="1100" kern="0" dirty="0" smtClean="0">
                <a:latin typeface="Comic Sans MS" panose="030F0702030302020204" pitchFamily="66" charset="0"/>
                <a:ea typeface="Gill Sans MT" panose="020B0502020104020203" pitchFamily="34" charset="0"/>
                <a:cs typeface="Gill Sans MT" panose="020B0502020104020203" pitchFamily="34" charset="0"/>
              </a:rPr>
              <a:t>’?</a:t>
            </a:r>
            <a:endParaRPr lang="en-US" altLang="en-US" sz="1100" kern="0" dirty="0">
              <a:latin typeface="Comic Sans MS" panose="030F0702030302020204" pitchFamily="66" charset="0"/>
              <a:ea typeface="Gill Sans MT" panose="020B0502020104020203" pitchFamily="34" charset="0"/>
              <a:cs typeface="Gill Sans MT" panose="020B0502020104020203" pitchFamily="34" charset="0"/>
            </a:endParaRPr>
          </a:p>
        </p:txBody>
      </p:sp>
      <p:sp>
        <p:nvSpPr>
          <p:cNvPr id="15" name="Rectangle 14"/>
          <p:cNvSpPr/>
          <p:nvPr/>
        </p:nvSpPr>
        <p:spPr>
          <a:xfrm>
            <a:off x="5171500" y="4559364"/>
            <a:ext cx="4098624" cy="1277273"/>
          </a:xfrm>
          <a:prstGeom prst="rect">
            <a:avLst/>
          </a:prstGeom>
          <a:ln>
            <a:solidFill>
              <a:schemeClr val="accent1"/>
            </a:solidFill>
          </a:ln>
        </p:spPr>
        <p:txBody>
          <a:bodyPr wrap="square">
            <a:spAutoFit/>
          </a:bodyPr>
          <a:lstStyle/>
          <a:p>
            <a:r>
              <a:rPr lang="it-IT" sz="1100" b="1" dirty="0" smtClean="0">
                <a:latin typeface="Comic Sans MS" panose="030F0702030302020204" pitchFamily="66" charset="0"/>
              </a:rPr>
              <a:t>Singer’s Preference Utilitarianism</a:t>
            </a:r>
            <a:endParaRPr lang="it-IT" sz="1100" b="1" dirty="0">
              <a:latin typeface="Comic Sans MS" panose="030F0702030302020204" pitchFamily="66" charset="0"/>
            </a:endParaRPr>
          </a:p>
          <a:p>
            <a:endParaRPr lang="en-GB" altLang="en-US" sz="1100" dirty="0" smtClean="0">
              <a:solidFill>
                <a:srgbClr val="FF0000"/>
              </a:solidFill>
              <a:latin typeface="Comic Sans MS" panose="030F0702030302020204" pitchFamily="66" charset="0"/>
            </a:endParaRPr>
          </a:p>
          <a:p>
            <a:r>
              <a:rPr lang="en-GB" altLang="en-US" sz="1100" dirty="0">
                <a:latin typeface="Comic Sans MS" panose="030F0702030302020204" pitchFamily="66" charset="0"/>
              </a:rPr>
              <a:t>Preference </a:t>
            </a:r>
            <a:r>
              <a:rPr lang="en-GB" altLang="en-US" sz="1100" dirty="0" smtClean="0">
                <a:latin typeface="Comic Sans MS" panose="030F0702030302020204" pitchFamily="66" charset="0"/>
              </a:rPr>
              <a:t>Utilitarianism is </a:t>
            </a:r>
            <a:r>
              <a:rPr lang="en-GB" altLang="en-US" sz="1100" dirty="0">
                <a:latin typeface="Comic Sans MS" panose="030F0702030302020204" pitchFamily="66" charset="0"/>
              </a:rPr>
              <a:t>a consequentialist theory. It states that </a:t>
            </a:r>
            <a:r>
              <a:rPr lang="en-GB" altLang="en-US" sz="1100" dirty="0" smtClean="0">
                <a:latin typeface="Comic Sans MS" panose="030F0702030302020204" pitchFamily="66" charset="0"/>
              </a:rPr>
              <a:t>an action should be judged by how it conforms to the preferences of all those affected by the action (and its consequences).  A good act is one which maximises the satisfaction of the preferences of all those involved.</a:t>
            </a:r>
          </a:p>
        </p:txBody>
      </p:sp>
      <p:pic>
        <p:nvPicPr>
          <p:cNvPr id="7" name="Picture 6"/>
          <p:cNvPicPr>
            <a:picLocks noChangeAspect="1"/>
          </p:cNvPicPr>
          <p:nvPr/>
        </p:nvPicPr>
        <p:blipFill>
          <a:blip r:embed="rId3"/>
          <a:stretch>
            <a:fillRect/>
          </a:stretch>
        </p:blipFill>
        <p:spPr>
          <a:xfrm>
            <a:off x="9367215" y="4624439"/>
            <a:ext cx="2621507" cy="1926503"/>
          </a:xfrm>
          <a:prstGeom prst="rect">
            <a:avLst/>
          </a:prstGeom>
        </p:spPr>
      </p:pic>
    </p:spTree>
    <p:extLst>
      <p:ext uri="{BB962C8B-B14F-4D97-AF65-F5344CB8AC3E}">
        <p14:creationId xmlns:p14="http://schemas.microsoft.com/office/powerpoint/2010/main" val="387422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149629"/>
            <a:ext cx="11903825" cy="5569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chemeClr val="tx1"/>
                </a:solidFill>
                <a:latin typeface="Chewy" panose="02000000000000000000" pitchFamily="2" charset="0"/>
                <a:ea typeface="Chewy" panose="02000000000000000000" pitchFamily="2" charset="0"/>
              </a:rPr>
              <a:t>Mill &amp; Singer’s Utilitarianism</a:t>
            </a:r>
          </a:p>
        </p:txBody>
      </p:sp>
      <p:sp>
        <p:nvSpPr>
          <p:cNvPr id="10" name="Rectangle 9"/>
          <p:cNvSpPr/>
          <p:nvPr/>
        </p:nvSpPr>
        <p:spPr>
          <a:xfrm>
            <a:off x="124691" y="951779"/>
            <a:ext cx="5004357" cy="2800767"/>
          </a:xfrm>
          <a:prstGeom prst="rect">
            <a:avLst/>
          </a:prstGeom>
          <a:ln>
            <a:solidFill>
              <a:schemeClr val="accent1"/>
            </a:solidFill>
          </a:ln>
        </p:spPr>
        <p:txBody>
          <a:bodyPr wrap="square">
            <a:spAutoFit/>
          </a:bodyPr>
          <a:lstStyle/>
          <a:p>
            <a:r>
              <a:rPr lang="en-GB" sz="1100" b="1" dirty="0">
                <a:latin typeface="Comic Sans MS" panose="030F0702030302020204" pitchFamily="66" charset="0"/>
              </a:rPr>
              <a:t>Mill’s ‘proof’ of the greatest happiness principle</a:t>
            </a:r>
            <a:endParaRPr lang="en-GB" altLang="en-US" sz="1100" dirty="0" smtClean="0">
              <a:solidFill>
                <a:srgbClr val="FF0000"/>
              </a:solidFill>
              <a:latin typeface="Comic Sans MS" panose="030F0702030302020204" pitchFamily="66" charset="0"/>
            </a:endParaRPr>
          </a:p>
          <a:p>
            <a:endParaRPr lang="en-GB" altLang="en-US" sz="1100" dirty="0" smtClean="0">
              <a:latin typeface="Comic Sans MS" panose="030F0702030302020204" pitchFamily="66" charset="0"/>
            </a:endParaRPr>
          </a:p>
          <a:p>
            <a:pPr>
              <a:defRPr/>
            </a:pPr>
            <a:r>
              <a:rPr lang="en-US" altLang="en-US" sz="1100" dirty="0"/>
              <a:t>Mill claimed that the ultimate principles of morality, like all first principles cannot be proven, but reasons/facts can be given for believing these principles.  His ‘proof’ looks like this:</a:t>
            </a:r>
          </a:p>
          <a:p>
            <a:pPr marL="514350" indent="-514350">
              <a:buFontTx/>
              <a:buAutoNum type="arabicPeriod"/>
              <a:defRPr/>
            </a:pPr>
            <a:r>
              <a:rPr lang="en-US" altLang="en-US" sz="1100" dirty="0"/>
              <a:t>The only evidence that something is visible is that it can actually be seen</a:t>
            </a:r>
          </a:p>
          <a:p>
            <a:pPr marL="514350" indent="-514350">
              <a:buFontTx/>
              <a:buAutoNum type="arabicPeriod"/>
              <a:defRPr/>
            </a:pPr>
            <a:r>
              <a:rPr lang="en-US" altLang="en-US" sz="1100" dirty="0"/>
              <a:t>Similarly, the only evidence that something is desirable is that it is actually desired.</a:t>
            </a:r>
          </a:p>
          <a:p>
            <a:pPr marL="514350" indent="-514350">
              <a:buFontTx/>
              <a:buAutoNum type="arabicPeriod"/>
              <a:defRPr/>
            </a:pPr>
            <a:r>
              <a:rPr lang="en-US" altLang="en-US" sz="1100" dirty="0"/>
              <a:t>Each person desires their own happiness</a:t>
            </a:r>
          </a:p>
          <a:p>
            <a:pPr marL="514350" indent="-514350">
              <a:buFontTx/>
              <a:buAutoNum type="arabicPeriod"/>
              <a:defRPr/>
            </a:pPr>
            <a:r>
              <a:rPr lang="en-US" altLang="en-US" sz="1100" dirty="0"/>
              <a:t>Therefore, each person’s happiness is desirable.</a:t>
            </a:r>
          </a:p>
          <a:p>
            <a:pPr marL="514350" indent="-514350">
              <a:buFontTx/>
              <a:buAutoNum type="arabicPeriod"/>
              <a:defRPr/>
            </a:pPr>
            <a:r>
              <a:rPr lang="en-US" altLang="en-US" sz="1100" dirty="0"/>
              <a:t>If each person’s happiness is desirable, then the general happiness is desirable.</a:t>
            </a:r>
          </a:p>
          <a:p>
            <a:pPr>
              <a:defRPr/>
            </a:pPr>
            <a:r>
              <a:rPr lang="en-US" altLang="en-US" sz="1100" dirty="0"/>
              <a:t>In this way Mill shows that:</a:t>
            </a:r>
          </a:p>
          <a:p>
            <a:pPr marL="171450" indent="-171450">
              <a:buFont typeface="Arial" panose="020B0604020202020204" pitchFamily="34" charset="0"/>
              <a:buChar char="•"/>
              <a:defRPr/>
            </a:pPr>
            <a:r>
              <a:rPr lang="en-US" altLang="en-US" sz="1100" dirty="0"/>
              <a:t>Happiness is a good</a:t>
            </a:r>
          </a:p>
          <a:p>
            <a:pPr marL="171450" indent="-171450">
              <a:buFont typeface="Arial" panose="020B0604020202020204" pitchFamily="34" charset="0"/>
              <a:buChar char="•"/>
              <a:defRPr/>
            </a:pPr>
            <a:r>
              <a:rPr lang="en-US" altLang="en-US" sz="1100" dirty="0"/>
              <a:t>Each person’s happiness is good to that person</a:t>
            </a:r>
          </a:p>
          <a:p>
            <a:pPr marL="171450" indent="-171450">
              <a:buFont typeface="Arial" panose="020B0604020202020204" pitchFamily="34" charset="0"/>
              <a:buChar char="•"/>
              <a:defRPr/>
            </a:pPr>
            <a:r>
              <a:rPr lang="en-US" altLang="en-US" sz="1100" dirty="0"/>
              <a:t>The general happiness is good to the aggregate of all persons</a:t>
            </a:r>
          </a:p>
        </p:txBody>
      </p:sp>
      <p:sp>
        <p:nvSpPr>
          <p:cNvPr id="12" name="Rectangle 11"/>
          <p:cNvSpPr/>
          <p:nvPr/>
        </p:nvSpPr>
        <p:spPr>
          <a:xfrm>
            <a:off x="5362135" y="951779"/>
            <a:ext cx="6525065" cy="2631490"/>
          </a:xfrm>
          <a:prstGeom prst="rect">
            <a:avLst/>
          </a:prstGeom>
          <a:ln>
            <a:solidFill>
              <a:schemeClr val="accent1"/>
            </a:solidFill>
          </a:ln>
        </p:spPr>
        <p:txBody>
          <a:bodyPr wrap="square">
            <a:spAutoFit/>
          </a:bodyPr>
          <a:lstStyle/>
          <a:p>
            <a:r>
              <a:rPr lang="en-GB" sz="1100" b="1" dirty="0" smtClean="0">
                <a:latin typeface="Comic Sans MS" panose="030F0702030302020204" pitchFamily="66" charset="0"/>
              </a:rPr>
              <a:t>Criticisms of Mill’s Proof</a:t>
            </a:r>
            <a:endParaRPr lang="en-GB" sz="1100" b="1" dirty="0">
              <a:latin typeface="Comic Sans MS" panose="030F0702030302020204" pitchFamily="66" charset="0"/>
            </a:endParaRPr>
          </a:p>
          <a:p>
            <a:endParaRPr lang="en-GB" altLang="en-US" sz="1100" dirty="0" smtClean="0">
              <a:solidFill>
                <a:srgbClr val="FF0000"/>
              </a:solidFill>
              <a:latin typeface="Comic Sans MS" panose="030F0702030302020204" pitchFamily="66" charset="0"/>
            </a:endParaRPr>
          </a:p>
          <a:p>
            <a:r>
              <a:rPr lang="en-GB" altLang="en-US" sz="1100" b="1" dirty="0">
                <a:latin typeface="Comic Sans MS" panose="030F0702030302020204" pitchFamily="66" charset="0"/>
              </a:rPr>
              <a:t>Hume’s ‘is/ought’ </a:t>
            </a:r>
            <a:r>
              <a:rPr lang="en-GB" altLang="en-US" sz="1100" b="1" dirty="0" smtClean="0">
                <a:latin typeface="Comic Sans MS" panose="030F0702030302020204" pitchFamily="66" charset="0"/>
              </a:rPr>
              <a:t>fallacy; </a:t>
            </a:r>
            <a:r>
              <a:rPr lang="en-GB" altLang="en-US" sz="1100" dirty="0" smtClean="0">
                <a:latin typeface="Comic Sans MS" panose="030F0702030302020204" pitchFamily="66" charset="0"/>
              </a:rPr>
              <a:t>you cannot derive an ‘ought’ (how one should behave) from an ‘is’ (what is factually true) as an ‘ought’ is a judgement of value and an ‘is’ is a judgement of reason.  Judgements of reason and value are different to each other.</a:t>
            </a:r>
          </a:p>
          <a:p>
            <a:pPr>
              <a:defRPr/>
            </a:pPr>
            <a:endParaRPr lang="en-GB" altLang="en-US" sz="1100" kern="0" dirty="0" smtClean="0">
              <a:latin typeface="Comic Sans MS" panose="030F0702030302020204" pitchFamily="66" charset="0"/>
              <a:ea typeface="Gill Sans MT" panose="020B0502020104020203" pitchFamily="34" charset="0"/>
              <a:cs typeface="Gill Sans MT" panose="020B0502020104020203" pitchFamily="34" charset="0"/>
            </a:endParaRPr>
          </a:p>
          <a:p>
            <a:pPr>
              <a:defRPr/>
            </a:pPr>
            <a:r>
              <a:rPr lang="en-GB" altLang="en-US" sz="1100" b="1" kern="0" dirty="0" smtClean="0">
                <a:latin typeface="Comic Sans MS" panose="030F0702030302020204" pitchFamily="66" charset="0"/>
                <a:ea typeface="Gill Sans MT" panose="020B0502020104020203" pitchFamily="34" charset="0"/>
                <a:cs typeface="Gill Sans MT" panose="020B0502020104020203" pitchFamily="34" charset="0"/>
              </a:rPr>
              <a:t>Equivocation (Moore):</a:t>
            </a:r>
            <a:r>
              <a:rPr lang="en-GB" altLang="en-US" sz="1100" kern="0" dirty="0" smtClean="0">
                <a:latin typeface="Comic Sans MS" panose="030F0702030302020204" pitchFamily="66" charset="0"/>
                <a:ea typeface="Gill Sans MT" panose="020B0502020104020203" pitchFamily="34" charset="0"/>
                <a:cs typeface="Gill Sans MT" panose="020B0502020104020203" pitchFamily="34" charset="0"/>
              </a:rPr>
              <a:t> </a:t>
            </a:r>
            <a:r>
              <a:rPr lang="en-GB" altLang="en-US" sz="1100" dirty="0" smtClean="0">
                <a:latin typeface="Comic Sans MS" panose="030F0702030302020204" pitchFamily="66" charset="0"/>
              </a:rPr>
              <a:t>‘</a:t>
            </a:r>
            <a:r>
              <a:rPr lang="en-GB" altLang="en-US" sz="1100" dirty="0">
                <a:latin typeface="Comic Sans MS" panose="030F0702030302020204" pitchFamily="66" charset="0"/>
              </a:rPr>
              <a:t>desirable’ is being used by Mill in two different </a:t>
            </a:r>
            <a:r>
              <a:rPr lang="en-GB" altLang="en-US" sz="1100" dirty="0" smtClean="0">
                <a:latin typeface="Comic Sans MS" panose="030F0702030302020204" pitchFamily="66" charset="0"/>
              </a:rPr>
              <a:t>ways:</a:t>
            </a:r>
          </a:p>
          <a:p>
            <a:pPr marL="171450" indent="-171450">
              <a:buFont typeface="Arial" panose="020B0604020202020204" pitchFamily="34" charset="0"/>
              <a:buChar char="•"/>
              <a:defRPr/>
            </a:pPr>
            <a:r>
              <a:rPr lang="en-GB" altLang="en-US" sz="1100" dirty="0" smtClean="0">
                <a:latin typeface="Comic Sans MS" panose="030F0702030302020204" pitchFamily="66" charset="0"/>
              </a:rPr>
              <a:t>Desirable </a:t>
            </a:r>
            <a:r>
              <a:rPr lang="en-GB" altLang="en-US" sz="1100" dirty="0">
                <a:latin typeface="Comic Sans MS" panose="030F0702030302020204" pitchFamily="66" charset="0"/>
              </a:rPr>
              <a:t>= that which is </a:t>
            </a:r>
            <a:r>
              <a:rPr lang="en-GB" altLang="en-US" sz="1100" dirty="0">
                <a:solidFill>
                  <a:srgbClr val="FF0000"/>
                </a:solidFill>
                <a:latin typeface="Comic Sans MS" panose="030F0702030302020204" pitchFamily="66" charset="0"/>
              </a:rPr>
              <a:t>able</a:t>
            </a:r>
            <a:r>
              <a:rPr lang="en-GB" altLang="en-US" sz="1100" dirty="0">
                <a:latin typeface="Comic Sans MS" panose="030F0702030302020204" pitchFamily="66" charset="0"/>
              </a:rPr>
              <a:t> to be desired (this could be anything, even paedophilia, owning slaves, global </a:t>
            </a:r>
            <a:r>
              <a:rPr lang="en-GB" altLang="en-US" sz="1100" dirty="0" smtClean="0">
                <a:latin typeface="Comic Sans MS" panose="030F0702030302020204" pitchFamily="66" charset="0"/>
              </a:rPr>
              <a:t>domination)</a:t>
            </a:r>
          </a:p>
          <a:p>
            <a:pPr marL="171450" indent="-171450">
              <a:buFont typeface="Arial" panose="020B0604020202020204" pitchFamily="34" charset="0"/>
              <a:buChar char="•"/>
              <a:defRPr/>
            </a:pPr>
            <a:r>
              <a:rPr lang="en-GB" altLang="en-US" sz="1100" dirty="0" smtClean="0">
                <a:latin typeface="Comic Sans MS" panose="030F0702030302020204" pitchFamily="66" charset="0"/>
              </a:rPr>
              <a:t>Desirable </a:t>
            </a:r>
            <a:r>
              <a:rPr lang="en-GB" altLang="en-US" sz="1100" dirty="0">
                <a:latin typeface="Comic Sans MS" panose="030F0702030302020204" pitchFamily="66" charset="0"/>
              </a:rPr>
              <a:t>= that which </a:t>
            </a:r>
            <a:r>
              <a:rPr lang="en-GB" altLang="en-US" sz="1100" dirty="0">
                <a:solidFill>
                  <a:srgbClr val="FF0000"/>
                </a:solidFill>
                <a:latin typeface="Comic Sans MS" panose="030F0702030302020204" pitchFamily="66" charset="0"/>
              </a:rPr>
              <a:t>ought</a:t>
            </a:r>
            <a:r>
              <a:rPr lang="en-GB" altLang="en-US" sz="1100" dirty="0">
                <a:latin typeface="Comic Sans MS" panose="030F0702030302020204" pitchFamily="66" charset="0"/>
              </a:rPr>
              <a:t> to be desired </a:t>
            </a:r>
            <a:r>
              <a:rPr lang="en-GB" altLang="en-US" sz="1100" dirty="0" smtClean="0">
                <a:latin typeface="Comic Sans MS" panose="030F0702030302020204" pitchFamily="66" charset="0"/>
              </a:rPr>
              <a:t>e.g. </a:t>
            </a:r>
            <a:r>
              <a:rPr lang="en-US" altLang="en-US" sz="1100" dirty="0" smtClean="0">
                <a:latin typeface="Comic Sans MS" panose="030F0702030302020204" pitchFamily="66" charset="0"/>
              </a:rPr>
              <a:t>Reducing </a:t>
            </a:r>
            <a:r>
              <a:rPr lang="en-US" altLang="en-US" sz="1100" dirty="0">
                <a:latin typeface="Comic Sans MS" panose="030F0702030302020204" pitchFamily="66" charset="0"/>
              </a:rPr>
              <a:t>class sizes in schools is a desirable </a:t>
            </a:r>
            <a:r>
              <a:rPr lang="en-US" altLang="en-US" sz="1100" dirty="0" smtClean="0">
                <a:latin typeface="Comic Sans MS" panose="030F0702030302020204" pitchFamily="66" charset="0"/>
              </a:rPr>
              <a:t>aim. </a:t>
            </a:r>
            <a:r>
              <a:rPr lang="en-US" altLang="en-US" sz="1100" dirty="0">
                <a:latin typeface="Comic Sans MS" panose="030F0702030302020204" pitchFamily="66" charset="0"/>
              </a:rPr>
              <a:t>i</a:t>
            </a:r>
            <a:r>
              <a:rPr lang="en-US" altLang="en-US" sz="1100" dirty="0" smtClean="0">
                <a:latin typeface="Comic Sans MS" panose="030F0702030302020204" pitchFamily="66" charset="0"/>
              </a:rPr>
              <a:t>t's </a:t>
            </a:r>
            <a:r>
              <a:rPr lang="en-US" altLang="en-US" sz="1100" dirty="0">
                <a:latin typeface="Comic Sans MS" panose="030F0702030302020204" pitchFamily="66" charset="0"/>
              </a:rPr>
              <a:t>regarded as a highly desirable </a:t>
            </a:r>
            <a:r>
              <a:rPr lang="en-US" altLang="en-US" sz="1100" dirty="0" smtClean="0">
                <a:latin typeface="Comic Sans MS" panose="030F0702030302020204" pitchFamily="66" charset="0"/>
              </a:rPr>
              <a:t>job, the </a:t>
            </a:r>
            <a:r>
              <a:rPr lang="en-US" altLang="en-US" sz="1100" dirty="0">
                <a:latin typeface="Comic Sans MS" panose="030F0702030302020204" pitchFamily="66" charset="0"/>
              </a:rPr>
              <a:t>house is in a very desirable area of the city</a:t>
            </a:r>
            <a:r>
              <a:rPr lang="en-US" altLang="en-US" sz="1100" dirty="0" smtClean="0">
                <a:latin typeface="Comic Sans MS" panose="030F0702030302020204" pitchFamily="66" charset="0"/>
              </a:rPr>
              <a:t>.</a:t>
            </a:r>
          </a:p>
          <a:p>
            <a:pPr marL="171450" indent="-171450">
              <a:buFont typeface="Arial" panose="020B0604020202020204" pitchFamily="34" charset="0"/>
              <a:buChar char="•"/>
              <a:defRPr/>
            </a:pPr>
            <a:endParaRPr lang="en-US" altLang="en-US" sz="1100" dirty="0">
              <a:latin typeface="Comic Sans MS" panose="030F0702030302020204" pitchFamily="66" charset="0"/>
            </a:endParaRPr>
          </a:p>
          <a:p>
            <a:pPr>
              <a:spcBef>
                <a:spcPct val="0"/>
              </a:spcBef>
              <a:buFontTx/>
              <a:buNone/>
            </a:pPr>
            <a:r>
              <a:rPr lang="en-US" altLang="en-US" sz="1100" b="1" dirty="0" smtClean="0">
                <a:latin typeface="Comic Sans MS" panose="030F0702030302020204" pitchFamily="66" charset="0"/>
              </a:rPr>
              <a:t>Fallacy of Composition:</a:t>
            </a:r>
            <a:r>
              <a:rPr lang="en-US" altLang="en-US" sz="1100" dirty="0" smtClean="0">
                <a:latin typeface="Comic Sans MS" panose="030F0702030302020204" pitchFamily="66" charset="0"/>
              </a:rPr>
              <a:t> </a:t>
            </a:r>
            <a:r>
              <a:rPr lang="en-GB" altLang="en-US" sz="1100" dirty="0">
                <a:latin typeface="Comic Sans MS" panose="030F0702030302020204" pitchFamily="66" charset="0"/>
              </a:rPr>
              <a:t>just because it is good for each of us to be happy, it does not follow that it is good for humanity to be </a:t>
            </a:r>
            <a:r>
              <a:rPr lang="en-GB" altLang="en-US" sz="1100" dirty="0" smtClean="0">
                <a:latin typeface="Comic Sans MS" panose="030F0702030302020204" pitchFamily="66" charset="0"/>
              </a:rPr>
              <a:t>happy.  Humanity </a:t>
            </a:r>
            <a:r>
              <a:rPr lang="en-GB" altLang="en-US" sz="1100" dirty="0">
                <a:latin typeface="Comic Sans MS" panose="030F0702030302020204" pitchFamily="66" charset="0"/>
              </a:rPr>
              <a:t>doesn’t have desires</a:t>
            </a:r>
            <a:r>
              <a:rPr lang="en-GB" altLang="en-US" sz="1100" dirty="0" smtClean="0">
                <a:latin typeface="Comic Sans MS" panose="030F0702030302020204" pitchFamily="66" charset="0"/>
              </a:rPr>
              <a:t>.</a:t>
            </a:r>
            <a:endParaRPr lang="en-GB" altLang="en-US" sz="1100" b="1" dirty="0">
              <a:latin typeface="Comic Sans MS" panose="030F0702030302020204" pitchFamily="66" charset="0"/>
            </a:endParaRPr>
          </a:p>
          <a:p>
            <a:pPr marL="171450" indent="-171450">
              <a:buFont typeface="Arial" panose="020B0604020202020204" pitchFamily="34" charset="0"/>
              <a:buChar char="•"/>
            </a:pPr>
            <a:endParaRPr lang="en-US" altLang="en-US" sz="1100" kern="0" dirty="0">
              <a:latin typeface="Comic Sans MS" panose="030F0702030302020204" pitchFamily="66" charset="0"/>
              <a:ea typeface="Gill Sans MT" panose="020B0502020104020203" pitchFamily="34" charset="0"/>
              <a:cs typeface="Gill Sans MT" panose="020B0502020104020203" pitchFamily="34" charset="0"/>
            </a:endParaRPr>
          </a:p>
        </p:txBody>
      </p:sp>
      <p:sp>
        <p:nvSpPr>
          <p:cNvPr id="5" name="Rectangle 4"/>
          <p:cNvSpPr/>
          <p:nvPr/>
        </p:nvSpPr>
        <p:spPr>
          <a:xfrm>
            <a:off x="124691" y="3857889"/>
            <a:ext cx="5004357" cy="2462213"/>
          </a:xfrm>
          <a:prstGeom prst="rect">
            <a:avLst/>
          </a:prstGeom>
          <a:ln>
            <a:solidFill>
              <a:schemeClr val="accent1"/>
            </a:solidFill>
          </a:ln>
        </p:spPr>
        <p:txBody>
          <a:bodyPr wrap="square">
            <a:spAutoFit/>
          </a:bodyPr>
          <a:lstStyle/>
          <a:p>
            <a:r>
              <a:rPr lang="en-GB" sz="1100" b="1" dirty="0" smtClean="0">
                <a:latin typeface="Comic Sans MS" panose="030F0702030302020204" pitchFamily="66" charset="0"/>
              </a:rPr>
              <a:t>Singer’s </a:t>
            </a:r>
            <a:r>
              <a:rPr lang="en-GB" sz="1100" b="1" dirty="0">
                <a:latin typeface="Comic Sans MS" panose="030F0702030302020204" pitchFamily="66" charset="0"/>
              </a:rPr>
              <a:t>argument from marginal </a:t>
            </a:r>
            <a:r>
              <a:rPr lang="en-GB" sz="1100" b="1" dirty="0" smtClean="0">
                <a:latin typeface="Comic Sans MS" panose="030F0702030302020204" pitchFamily="66" charset="0"/>
              </a:rPr>
              <a:t>cases</a:t>
            </a:r>
            <a:endParaRPr lang="en-GB" sz="1100" b="1" dirty="0">
              <a:latin typeface="Comic Sans MS" panose="030F0702030302020204" pitchFamily="66" charset="0"/>
            </a:endParaRPr>
          </a:p>
          <a:p>
            <a:endParaRPr lang="en-GB" sz="1100" b="1" dirty="0" smtClean="0">
              <a:latin typeface="Comic Sans MS" panose="030F0702030302020204" pitchFamily="66" charset="0"/>
            </a:endParaRPr>
          </a:p>
          <a:p>
            <a:r>
              <a:rPr lang="en-GB" sz="1100" i="1" dirty="0" smtClean="0">
                <a:latin typeface="Comic Sans MS" panose="030F0702030302020204" pitchFamily="66" charset="0"/>
              </a:rPr>
              <a:t>This argument is not in the specification, so you will not get a question on it.  However, it is useful to be aware of this argument in any discussion on eating animals (see Applied Ethics)</a:t>
            </a:r>
          </a:p>
          <a:p>
            <a:endParaRPr lang="en-GB" sz="1100" i="1" dirty="0">
              <a:latin typeface="Comic Sans MS" panose="030F0702030302020204" pitchFamily="66" charset="0"/>
            </a:endParaRPr>
          </a:p>
          <a:p>
            <a:r>
              <a:rPr lang="en-GB" sz="1100" b="1" dirty="0">
                <a:latin typeface="Comic Sans MS" panose="030F0702030302020204" pitchFamily="66" charset="0"/>
              </a:rPr>
              <a:t>P1:</a:t>
            </a:r>
            <a:r>
              <a:rPr lang="en-GB" sz="1100" dirty="0">
                <a:latin typeface="Comic Sans MS" panose="030F0702030302020204" pitchFamily="66" charset="0"/>
              </a:rPr>
              <a:t> If only humans have full and equal moral status, there must be some special quality that all humans share that enables this.</a:t>
            </a:r>
          </a:p>
          <a:p>
            <a:r>
              <a:rPr lang="en-GB" sz="1100" b="1" dirty="0">
                <a:latin typeface="Comic Sans MS" panose="030F0702030302020204" pitchFamily="66" charset="0"/>
              </a:rPr>
              <a:t>P2:</a:t>
            </a:r>
            <a:r>
              <a:rPr lang="en-GB" sz="1100" dirty="0">
                <a:latin typeface="Comic Sans MS" panose="030F0702030302020204" pitchFamily="66" charset="0"/>
              </a:rPr>
              <a:t> All humans-specific qualities will be a quality that some humans lack (</a:t>
            </a:r>
            <a:r>
              <a:rPr lang="en-GB" sz="1100" dirty="0" err="1">
                <a:latin typeface="Comic Sans MS" panose="030F0702030302020204" pitchFamily="66" charset="0"/>
              </a:rPr>
              <a:t>eg</a:t>
            </a:r>
            <a:r>
              <a:rPr lang="en-GB" sz="1100" dirty="0">
                <a:latin typeface="Comic Sans MS" panose="030F0702030302020204" pitchFamily="66" charset="0"/>
              </a:rPr>
              <a:t>. Intelligence)</a:t>
            </a:r>
          </a:p>
          <a:p>
            <a:r>
              <a:rPr lang="en-GB" sz="1100" b="1" dirty="0">
                <a:latin typeface="Comic Sans MS" panose="030F0702030302020204" pitchFamily="66" charset="0"/>
              </a:rPr>
              <a:t>P3:</a:t>
            </a:r>
            <a:r>
              <a:rPr lang="en-GB" sz="1100" dirty="0">
                <a:latin typeface="Comic Sans MS" panose="030F0702030302020204" pitchFamily="66" charset="0"/>
              </a:rPr>
              <a:t> The only possible qualities will be qualities that other animals have too.</a:t>
            </a:r>
          </a:p>
          <a:p>
            <a:r>
              <a:rPr lang="en-GB" sz="1100" b="1" dirty="0">
                <a:latin typeface="Comic Sans MS" panose="030F0702030302020204" pitchFamily="66" charset="0"/>
              </a:rPr>
              <a:t>C:</a:t>
            </a:r>
            <a:r>
              <a:rPr lang="en-GB" sz="1100" dirty="0">
                <a:latin typeface="Comic Sans MS" panose="030F0702030302020204" pitchFamily="66" charset="0"/>
              </a:rPr>
              <a:t> We cannot argue that only human beings deserve moral status.</a:t>
            </a:r>
          </a:p>
          <a:p>
            <a:endParaRPr lang="en-GB" sz="1100" b="1" dirty="0">
              <a:latin typeface="Comic Sans MS" panose="030F0702030302020204" pitchFamily="66" charset="0"/>
            </a:endParaRPr>
          </a:p>
        </p:txBody>
      </p:sp>
      <p:sp>
        <p:nvSpPr>
          <p:cNvPr id="6" name="Rectangle 5"/>
          <p:cNvSpPr/>
          <p:nvPr/>
        </p:nvSpPr>
        <p:spPr>
          <a:xfrm>
            <a:off x="5362135" y="3857889"/>
            <a:ext cx="6525065" cy="2462213"/>
          </a:xfrm>
          <a:prstGeom prst="rect">
            <a:avLst/>
          </a:prstGeom>
          <a:ln>
            <a:solidFill>
              <a:schemeClr val="accent1"/>
            </a:solidFill>
          </a:ln>
        </p:spPr>
        <p:txBody>
          <a:bodyPr wrap="square">
            <a:spAutoFit/>
          </a:bodyPr>
          <a:lstStyle/>
          <a:p>
            <a:r>
              <a:rPr lang="en-GB" sz="1100" b="1" dirty="0" smtClean="0">
                <a:latin typeface="Comic Sans MS" panose="030F0702030302020204" pitchFamily="66" charset="0"/>
              </a:rPr>
              <a:t>Singer on eating animals</a:t>
            </a:r>
          </a:p>
          <a:p>
            <a:endParaRPr lang="en-GB" sz="1100" b="1" dirty="0" smtClean="0">
              <a:latin typeface="Comic Sans MS" panose="030F0702030302020204" pitchFamily="66" charset="0"/>
            </a:endParaRPr>
          </a:p>
          <a:p>
            <a:r>
              <a:rPr lang="en-GB" sz="1100" dirty="0">
                <a:latin typeface="Comic Sans MS" panose="030F0702030302020204" pitchFamily="66" charset="0"/>
              </a:rPr>
              <a:t>Beings that have rationality or self-consciousness are more important than mere sentient beings. </a:t>
            </a:r>
          </a:p>
          <a:p>
            <a:r>
              <a:rPr lang="en-GB" sz="1100" dirty="0">
                <a:latin typeface="Comic Sans MS" panose="030F0702030302020204" pitchFamily="66" charset="0"/>
              </a:rPr>
              <a:t>If you had to choose to save a child or a dog, you should save the higher "person" - the child. </a:t>
            </a:r>
          </a:p>
          <a:p>
            <a:r>
              <a:rPr lang="en-GB" sz="1100" dirty="0">
                <a:latin typeface="Comic Sans MS" panose="030F0702030302020204" pitchFamily="66" charset="0"/>
              </a:rPr>
              <a:t>For Singer, not all persons are humans, and some humans are definitely not persons. </a:t>
            </a:r>
            <a:r>
              <a:rPr lang="en-GB" sz="1100" dirty="0" smtClean="0">
                <a:latin typeface="Comic Sans MS" panose="030F0702030302020204" pitchFamily="66" charset="0"/>
              </a:rPr>
              <a:t> An </a:t>
            </a:r>
            <a:r>
              <a:rPr lang="en-GB" sz="1100" dirty="0">
                <a:latin typeface="Comic Sans MS" panose="030F0702030302020204" pitchFamily="66" charset="0"/>
              </a:rPr>
              <a:t>adult chimpanzee can exhibit more self-consciousness, more personhood, than a </a:t>
            </a:r>
            <a:r>
              <a:rPr lang="en-GB" sz="1100" dirty="0" err="1">
                <a:latin typeface="Comic Sans MS" panose="030F0702030302020204" pitchFamily="66" charset="0"/>
              </a:rPr>
              <a:t>newborn</a:t>
            </a:r>
            <a:r>
              <a:rPr lang="en-GB" sz="1100" dirty="0">
                <a:latin typeface="Comic Sans MS" panose="030F0702030302020204" pitchFamily="66" charset="0"/>
              </a:rPr>
              <a:t> human infant. </a:t>
            </a:r>
          </a:p>
          <a:p>
            <a:r>
              <a:rPr lang="en-GB" sz="1100" dirty="0">
                <a:latin typeface="Comic Sans MS" panose="030F0702030302020204" pitchFamily="66" charset="0"/>
              </a:rPr>
              <a:t>If the choice was between saving a </a:t>
            </a:r>
            <a:r>
              <a:rPr lang="en-GB" sz="1100" dirty="0" err="1">
                <a:latin typeface="Comic Sans MS" panose="030F0702030302020204" pitchFamily="66" charset="0"/>
              </a:rPr>
              <a:t>newborn</a:t>
            </a:r>
            <a:r>
              <a:rPr lang="en-GB" sz="1100" dirty="0">
                <a:latin typeface="Comic Sans MS" panose="030F0702030302020204" pitchFamily="66" charset="0"/>
              </a:rPr>
              <a:t> baby who had no family and a mature chimpanzee and could only save one of them, the chimp should be saved</a:t>
            </a:r>
            <a:r>
              <a:rPr lang="en-GB" sz="1100" dirty="0" smtClean="0">
                <a:latin typeface="Comic Sans MS" panose="030F0702030302020204" pitchFamily="66" charset="0"/>
              </a:rPr>
              <a:t>.</a:t>
            </a:r>
          </a:p>
          <a:p>
            <a:endParaRPr lang="en-GB" sz="1100" dirty="0">
              <a:latin typeface="Comic Sans MS" panose="030F0702030302020204" pitchFamily="66" charset="0"/>
            </a:endParaRPr>
          </a:p>
          <a:p>
            <a:r>
              <a:rPr lang="en-GB" sz="1100" dirty="0">
                <a:latin typeface="Comic Sans MS" panose="030F0702030302020204" pitchFamily="66" charset="0"/>
              </a:rPr>
              <a:t>Singer believed animals do not have a conscious preference to stay alive, as they cannot conceive of non-existence.  They do, however, have a conscious preference to avoid </a:t>
            </a:r>
            <a:r>
              <a:rPr lang="en-GB" sz="1100" dirty="0" smtClean="0">
                <a:latin typeface="Comic Sans MS" panose="030F0702030302020204" pitchFamily="66" charset="0"/>
              </a:rPr>
              <a:t>pain.  So </a:t>
            </a:r>
            <a:r>
              <a:rPr lang="en-GB" sz="1100" dirty="0">
                <a:latin typeface="Comic Sans MS" panose="030F0702030302020204" pitchFamily="66" charset="0"/>
              </a:rPr>
              <a:t>painlessly killing animals is not wrong.  However, most forms of farming cause suffering to animals, so it would be wrong to eat meat if we could gain our food in other ways.  </a:t>
            </a:r>
            <a:r>
              <a:rPr lang="en-GB" sz="1100" dirty="0" smtClean="0">
                <a:latin typeface="Comic Sans MS" panose="030F0702030302020204" pitchFamily="66" charset="0"/>
              </a:rPr>
              <a:t>If </a:t>
            </a:r>
            <a:r>
              <a:rPr lang="en-GB" sz="1100" dirty="0">
                <a:latin typeface="Comic Sans MS" panose="030F0702030302020204" pitchFamily="66" charset="0"/>
              </a:rPr>
              <a:t>farms treated animals well, however, there would be nothing wrong with eat animals</a:t>
            </a:r>
            <a:r>
              <a:rPr lang="en-GB" sz="1100" dirty="0" smtClean="0">
                <a:latin typeface="Comic Sans MS" panose="030F0702030302020204" pitchFamily="66" charset="0"/>
              </a:rPr>
              <a:t>.</a:t>
            </a:r>
            <a:endParaRPr lang="en-GB" sz="1100" dirty="0">
              <a:latin typeface="Comic Sans MS" panose="030F0702030302020204" pitchFamily="66" charset="0"/>
            </a:endParaRPr>
          </a:p>
        </p:txBody>
      </p:sp>
    </p:spTree>
    <p:extLst>
      <p:ext uri="{BB962C8B-B14F-4D97-AF65-F5344CB8AC3E}">
        <p14:creationId xmlns:p14="http://schemas.microsoft.com/office/powerpoint/2010/main" val="120275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1214</Words>
  <Application>Microsoft Office PowerPoint</Application>
  <PresentationFormat>Widescreen</PresentationFormat>
  <Paragraphs>82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Chewy</vt:lpstr>
      <vt:lpstr>Comic Sans MS</vt:lpstr>
      <vt:lpstr>Gill Sans MT</vt:lpstr>
      <vt:lpstr>Office Theme</vt:lpstr>
      <vt:lpstr>PowerPoint Presentation</vt:lpstr>
      <vt:lpstr>PowerPoint Presentation</vt:lpstr>
    </vt:vector>
  </TitlesOfParts>
  <Company>Meadowhead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Kocinski</dc:creator>
  <cp:lastModifiedBy>Mark Lawrenson</cp:lastModifiedBy>
  <cp:revision>101</cp:revision>
  <cp:lastPrinted>2019-06-12T08:39:13Z</cp:lastPrinted>
  <dcterms:created xsi:type="dcterms:W3CDTF">2019-06-12T08:21:52Z</dcterms:created>
  <dcterms:modified xsi:type="dcterms:W3CDTF">2022-01-17T07:43:12Z</dcterms:modified>
</cp:coreProperties>
</file>