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72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5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4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3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0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5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5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7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192EA-B1B4-4029-8132-AE2BE0A899DE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61DB-2459-423B-B32C-97CEE7BC62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3760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Shannon</a:t>
            </a:r>
            <a:r>
              <a:rPr lang="en-GB" sz="800" b="1" baseline="0" dirty="0"/>
              <a:t> Mangan 2017 © 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8292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lth and social c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20205" r="339" b="21477"/>
          <a:stretch/>
        </p:blipFill>
        <p:spPr bwMode="auto">
          <a:xfrm>
            <a:off x="0" y="4927600"/>
            <a:ext cx="121920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and social ca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6284" r="-1" b="3400"/>
          <a:stretch/>
        </p:blipFill>
        <p:spPr bwMode="auto">
          <a:xfrm>
            <a:off x="6547556" y="1658463"/>
            <a:ext cx="5350934" cy="33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018" y="1506000"/>
            <a:ext cx="5345520" cy="2123658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4"/>
                </a:solidFill>
                <a:latin typeface="Rockwell" panose="02060603020205020403" pitchFamily="18" charset="0"/>
              </a:rPr>
              <a:t>Roles of Organisations in HSC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6233"/>
            <a:ext cx="12192000" cy="14465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Rockwell" panose="02060603020205020403" pitchFamily="18" charset="0"/>
              </a:rPr>
              <a:t>BTEC LEVEL 3 HEALTH &amp; SOCIAL CARE: </a:t>
            </a:r>
          </a:p>
          <a:p>
            <a:pPr algn="ctr"/>
            <a:r>
              <a:rPr lang="en-GB" sz="4400" b="1" dirty="0">
                <a:latin typeface="Rockwell" panose="02060603020205020403" pitchFamily="18" charset="0"/>
              </a:rPr>
              <a:t>Unit 2 Revision Learning Mats!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571" y="3695342"/>
            <a:ext cx="593841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Rockwell" panose="02060603020205020403" pitchFamily="18" charset="0"/>
              </a:rPr>
              <a:t>Name________________________ </a:t>
            </a:r>
          </a:p>
          <a:p>
            <a:pPr algn="ctr"/>
            <a:r>
              <a:rPr lang="en-GB" sz="2400" b="1" dirty="0">
                <a:latin typeface="Rockwell" panose="02060603020205020403" pitchFamily="18" charset="0"/>
              </a:rPr>
              <a:t>Date ______ Teacher____________</a:t>
            </a:r>
            <a:br>
              <a:rPr lang="en-GB" sz="2400" b="1" dirty="0">
                <a:latin typeface="Rockwell" panose="02060603020205020403" pitchFamily="18" charset="0"/>
              </a:rPr>
            </a:br>
            <a:r>
              <a:rPr lang="en-GB" sz="2400" b="1" dirty="0">
                <a:latin typeface="Rockwell" panose="02060603020205020403" pitchFamily="18" charset="0"/>
              </a:rPr>
              <a:t>TA Grade_______ WAG Grade______</a:t>
            </a:r>
          </a:p>
        </p:txBody>
      </p:sp>
    </p:spTree>
    <p:extLst>
      <p:ext uri="{BB962C8B-B14F-4D97-AF65-F5344CB8AC3E}">
        <p14:creationId xmlns:p14="http://schemas.microsoft.com/office/powerpoint/2010/main" val="414442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245" y="-43253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u="sng" dirty="0">
                <a:latin typeface="Rockwell" panose="02060603020205020403" pitchFamily="18" charset="0"/>
              </a:rPr>
              <a:t>PUBLIC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1170" y="488730"/>
            <a:ext cx="4791750" cy="351177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5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Range of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Primary health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Provided by G.P.s, dentist, opticians + pharmacists.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Services are normally accessed directly by service user when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Secondary health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Normally accessed by G.P. as they make referral to a consultant or other healthcare specialists.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Tertiary Health care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 Provides specialist + complex services.</a:t>
            </a:r>
          </a:p>
          <a:p>
            <a:pPr marL="0" indent="0">
              <a:buNone/>
            </a:pPr>
            <a:r>
              <a:rPr lang="en-GB" sz="15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e.g.: specialist spinal injury units or hospice support.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1331" y="534450"/>
            <a:ext cx="3440305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National Organisations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NHS England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HSC Northern Ireland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NHS Scotland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NHS Wales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25" y="1827304"/>
            <a:ext cx="3436715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NHS Foundation Trust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Funded by government.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Independent organisations.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It is to move decision making from NHS to local communities.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29" y="3135742"/>
            <a:ext cx="3436717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Mental Heath Foundation Trust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Provided by G.P. or support may be need form specialist service providers.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Managed by the community.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1" y="4413012"/>
            <a:ext cx="3479915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Community Health Foundation Trust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Work with G.P. + local authority social department to provide HSC support.</a:t>
            </a:r>
          </a:p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These may include;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Adult  + community nursing services.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Health visiting + school nursing.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End of life care.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Walk in/urgent care centres.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8044" y="2181983"/>
            <a:ext cx="3436717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Adult Social Care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 For adults who have; disabilities, mental health, frail or other circumstances.</a:t>
            </a:r>
          </a:p>
          <a:p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Support provided;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Care in their homes.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Sheltered housing schemes.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Day centres.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Resident care for elderly.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8045" y="443051"/>
            <a:ext cx="3436717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G.P. Practices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Funded according to workload.</a:t>
            </a:r>
          </a:p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Receive further payment from NHS;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Deemed to give a high quality service.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For seniority based G.P. length of service.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8044" y="4351457"/>
            <a:ext cx="3436717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Children’s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Support + protect vulnerable children + young people, their families + young carers.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Includes;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Safeguarding children at risk from abuse or significant harm.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 Help for parents + carers  with “parenting skills”.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Practical help in the home.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70" y="4122234"/>
            <a:ext cx="2635008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70" y="5310768"/>
            <a:ext cx="2613408" cy="147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8088" y="73719"/>
            <a:ext cx="34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82587" y="3910384"/>
            <a:ext cx="2151369" cy="280076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Rockwell" panose="02060603020205020403" pitchFamily="18" charset="0"/>
              </a:rPr>
              <a:t>Student Task:                                   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latin typeface="Rockwell" panose="02060603020205020403" pitchFamily="18" charset="0"/>
              </a:rPr>
              <a:t>Create a set of flashcards for each sector. </a:t>
            </a:r>
          </a:p>
          <a:p>
            <a:pPr marL="342900" indent="-342900" algn="ctr">
              <a:buAutoNum type="arabicPeriod"/>
            </a:pPr>
            <a:r>
              <a:rPr lang="en-GB" sz="1600" dirty="0">
                <a:latin typeface="Rockwell" panose="02060603020205020403" pitchFamily="18" charset="0"/>
              </a:rPr>
              <a:t>Research and find information about the national organisations do different from each other. </a:t>
            </a:r>
          </a:p>
        </p:txBody>
      </p:sp>
    </p:spTree>
    <p:extLst>
      <p:ext uri="{BB962C8B-B14F-4D97-AF65-F5344CB8AC3E}">
        <p14:creationId xmlns:p14="http://schemas.microsoft.com/office/powerpoint/2010/main" val="267862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588"/>
            <a:ext cx="3591327" cy="545602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Independent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1328" y="0"/>
            <a:ext cx="7922386" cy="55390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Referred as Voluntary sector or Third Sector Services.</a:t>
            </a:r>
          </a:p>
          <a:p>
            <a:pPr marL="0" indent="0" algn="ctr">
              <a:buNone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Third Sector Services – social services provided by voluntary sector known by Third Sector Services.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415376"/>
            <a:ext cx="310896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ockwell" panose="02060603020205020403" pitchFamily="18" charset="0"/>
              </a:rPr>
              <a:t>Charities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ockwell" panose="02060603020205020403" pitchFamily="18" charset="0"/>
              </a:rPr>
              <a:t>Central or local government.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13786"/>
            <a:ext cx="6382754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Key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Not run for personal profit, any income is used to develop their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Use volunteer for some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Managed independently of central government or local authorities.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3326" y="1385690"/>
            <a:ext cx="316501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NCVO (National Council for Voluntary Organisation)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Supports +promotes work for voluntary sector.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9537" y="2428367"/>
            <a:ext cx="586244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MENCAP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Improves lives of people with learning disability + their families.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2095"/>
            <a:ext cx="6367361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NACRO (National Association for the Care + Resettlement of Offenders)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Change lives by designing + delivering service to equip people with skills, advise + support to move 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92640" y="1408793"/>
            <a:ext cx="249539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Barnados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Transform lives for vulnerable children through services, campaigning + research expertise</a:t>
            </a:r>
            <a:r>
              <a:rPr lang="en-GB" sz="1400" dirty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3326" y="601982"/>
            <a:ext cx="5778673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Shelter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Rockwell" panose="02060603020205020403" pitchFamily="18" charset="0"/>
              </a:rPr>
              <a:t>Help homeless + bad housing people who are struggling through advise, support + legal services.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3284975"/>
            <a:ext cx="3169771" cy="28137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217784"/>
            <a:ext cx="263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latin typeface="Rockwell" panose="02060603020205020403" pitchFamily="18" charset="0"/>
              </a:rPr>
              <a:t>Private Sector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7006" y="3700249"/>
            <a:ext cx="4572000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Different aspects of private care providers</a:t>
            </a: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Private schools.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Nursery + pre-school services.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Hospitals.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Domiciliary day care services.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Residential + nursing home for elderly.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Mental health services.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007" y="5364431"/>
            <a:ext cx="5963754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Funded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Fees paid directly by service users.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Payments from health insurance companies (BUPA- subscription scheme).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Grants + other payment from central + local governments for services provided on their behalf.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6012" y="3362457"/>
            <a:ext cx="4886628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AXA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Help people to protect their possessions, themselves + their families.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06012" y="4191656"/>
            <a:ext cx="488662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BUPA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Not-for-profit private healthcare company.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Rockwell" panose="02060603020205020403" pitchFamily="18" charset="0"/>
              </a:rPr>
              <a:t>Providing a broad range of healthcare services, support + advice to people throughout their lives.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398" y="5296982"/>
            <a:ext cx="2054893" cy="15198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814483" y="3145257"/>
            <a:ext cx="2251710" cy="2523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Student Tasks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Uses the information and put it in a Mind map.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How is this helpful in the exam?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Find more information about organisations in each sector.</a:t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</a:rPr>
            </a:b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169771" y="2978183"/>
            <a:ext cx="9079076" cy="81404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61" y="5300687"/>
            <a:ext cx="1412506" cy="14125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483" y="5745604"/>
            <a:ext cx="2170872" cy="967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64344" y="98123"/>
            <a:ext cx="42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5865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5802" y="-99004"/>
            <a:ext cx="709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>
                <a:latin typeface="Rockwell"/>
              </a:rPr>
              <a:t>The Range of Settings that provide HSC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31389" y="0"/>
            <a:ext cx="37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/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95147" y="484748"/>
            <a:ext cx="4283670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5">
                    <a:lumMod val="50000"/>
                  </a:schemeClr>
                </a:solidFill>
                <a:latin typeface="Rockwell"/>
              </a:rPr>
              <a:t>Domiciliary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chemeClr val="accent5">
                    <a:lumMod val="50000"/>
                  </a:schemeClr>
                </a:solidFill>
                <a:latin typeface="Rockwell"/>
              </a:rPr>
              <a:t>Care provide in client’s home. Services provide support with domestic tasks + intimate  personal care that makes the user independent in their own home.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147" y="1721329"/>
            <a:ext cx="6096000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400" u="sng">
                <a:solidFill>
                  <a:schemeClr val="accent4">
                    <a:lumMod val="50000"/>
                  </a:schemeClr>
                </a:solidFill>
                <a:latin typeface="Rockwell"/>
              </a:rPr>
              <a:t>Hospice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Improves quality of life for terminally ill people.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ACORNS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Provide care for children 0 - 18 years with life limiting or life threatening conditions + support for their families.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St. Mary’s Hospice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Helps + support families throughout patient’s illness + after death.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4014" y="481418"/>
            <a:ext cx="34122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latin typeface="Rockwell"/>
              </a:rPr>
              <a:t>The Workplace</a:t>
            </a:r>
          </a:p>
          <a:p>
            <a:r>
              <a:rPr lang="en-GB" sz="1400">
                <a:latin typeface="Rockwell"/>
              </a:rPr>
              <a:t>Occupational Health –they are supposed to keep the workforce fit + healthy. This helps them carry out duties for what they are employed.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5835" y="244768"/>
            <a:ext cx="3777803" cy="24622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6">
                    <a:lumMod val="50000"/>
                  </a:schemeClr>
                </a:solidFill>
                <a:latin typeface="Rockwell"/>
              </a:rPr>
              <a:t>Hospital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Outpatients service;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Regular clinics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Day surgery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Other specialist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daytime 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Inpatients service;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Treatment for conditions that require 24 hour specialist support.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A+E services;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Direct emergency treatment.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2713" y="1721329"/>
            <a:ext cx="1643501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5">
                    <a:lumMod val="50000"/>
                  </a:schemeClr>
                </a:solidFill>
                <a:latin typeface="Rockwell"/>
              </a:rPr>
              <a:t>Residential Care</a:t>
            </a:r>
          </a:p>
          <a:p>
            <a:r>
              <a:rPr lang="en-GB" sz="1400">
                <a:solidFill>
                  <a:schemeClr val="accent5">
                    <a:lumMod val="50000"/>
                  </a:schemeClr>
                </a:solidFill>
                <a:latin typeface="Rockwell"/>
              </a:rPr>
              <a:t>2 Types of care homes;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5">
                    <a:lumMod val="50000"/>
                  </a:schemeClr>
                </a:solidFill>
                <a:latin typeface="Rockwell"/>
              </a:rPr>
              <a:t>Residential care  - provides help with personal care.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5">
                    <a:lumMod val="50000"/>
                  </a:schemeClr>
                </a:solidFill>
                <a:latin typeface="Rockwell"/>
              </a:rPr>
              <a:t>Nursing home – provide personal care.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147" y="3409251"/>
            <a:ext cx="60960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2">
                    <a:lumMod val="50000"/>
                  </a:schemeClr>
                </a:solidFill>
                <a:latin typeface="Rockwell"/>
              </a:rPr>
              <a:t>Day care centres/units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Provide friendly, stimulating + supportive environment for people who would be socially isolated.</a:t>
            </a:r>
          </a:p>
          <a:p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They serve;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Elderly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People with disabilities, learning difficulties, mental health problems + specific conditions (dementia).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Providers of the service; Voluntary providers, Statutory providers, Private providers.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147" y="5528060"/>
            <a:ext cx="6445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>
                <a:latin typeface="Rockwell"/>
              </a:rPr>
              <a:t>Issues that affect access to Services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713" y="6138764"/>
            <a:ext cx="6096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1400" u="sng">
                <a:solidFill>
                  <a:schemeClr val="accent5">
                    <a:lumMod val="50000"/>
                  </a:schemeClr>
                </a:solidFill>
                <a:latin typeface="Rockwell"/>
              </a:rPr>
              <a:t>Community Care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5">
                    <a:lumMod val="50000"/>
                  </a:schemeClr>
                </a:solidFill>
                <a:latin typeface="Rockwell"/>
              </a:rPr>
              <a:t> Professional assessment of care needs provided by a local authority.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84158" y="4330606"/>
            <a:ext cx="1996223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2">
                    <a:lumMod val="50000"/>
                  </a:schemeClr>
                </a:solidFill>
                <a:latin typeface="Rockwell"/>
              </a:rPr>
              <a:t>National Eligibility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2">
                    <a:lumMod val="50000"/>
                  </a:schemeClr>
                </a:solidFill>
                <a:latin typeface="Rockwell"/>
              </a:rPr>
              <a:t>where criteria is applied to decide whether a service user is entitled to support from the local authority social services department.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15835" y="2890880"/>
            <a:ext cx="3964546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6">
                    <a:lumMod val="50000"/>
                  </a:schemeClr>
                </a:solidFill>
                <a:latin typeface="Rockwell"/>
              </a:rPr>
              <a:t>Some barriers to accessing services may be</a:t>
            </a: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Language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Inconvenient location of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Financial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Scare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>
                <a:solidFill>
                  <a:schemeClr val="accent6">
                    <a:lumMod val="50000"/>
                  </a:schemeClr>
                </a:solidFill>
                <a:latin typeface="Rockwell"/>
              </a:rPr>
              <a:t>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9437" y="4330606"/>
            <a:ext cx="3563155" cy="24622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>
                <a:solidFill>
                  <a:schemeClr val="accent4">
                    <a:lumMod val="50000"/>
                  </a:schemeClr>
                </a:solidFill>
                <a:latin typeface="Rockwell"/>
              </a:rPr>
              <a:t>Self-referral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Person contacts a care provider personally requesting help.</a:t>
            </a:r>
          </a:p>
          <a:p>
            <a:r>
              <a:rPr lang="en-GB" sz="1400" u="sng">
                <a:solidFill>
                  <a:schemeClr val="accent4">
                    <a:lumMod val="50000"/>
                  </a:schemeClr>
                </a:solidFill>
                <a:latin typeface="Rockwell"/>
              </a:rPr>
              <a:t>Third-Party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Someone you knew contacts a health or care service on another person’s behalf.</a:t>
            </a:r>
          </a:p>
          <a:p>
            <a:r>
              <a:rPr lang="en-GB" sz="1400" u="sng">
                <a:solidFill>
                  <a:schemeClr val="accent4">
                    <a:lumMod val="50000"/>
                  </a:schemeClr>
                </a:solidFill>
                <a:latin typeface="Rockwell"/>
              </a:rPr>
              <a:t>Professional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accent4">
                    <a:lumMod val="50000"/>
                  </a:schemeClr>
                </a:solidFill>
                <a:latin typeface="Rockwell"/>
              </a:rPr>
              <a:t>Health or care professional contacts another service provider to request support for a service user.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5561712"/>
            <a:ext cx="6272713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72713" y="4330606"/>
            <a:ext cx="0" cy="110997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72713" y="4275875"/>
            <a:ext cx="1725067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97780" y="2952435"/>
            <a:ext cx="0" cy="1231107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97780" y="2805371"/>
            <a:ext cx="4194220" cy="3077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709039" y="6545836"/>
            <a:ext cx="49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6652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045" y="0"/>
            <a:ext cx="1022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Rockwell" panose="02060603020205020403" pitchFamily="18" charset="0"/>
              </a:rPr>
              <a:t>Ways Organisations Represent the Interest of Service Users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59822" y="79022"/>
            <a:ext cx="45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 pitchFamily="18" charset="0"/>
              </a:rPr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67" y="568375"/>
            <a:ext cx="3262489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Charities + Patient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Voluntary organisations or charities represent service users when they need to contact with official agencies.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Charities act as pressure groups (aim to influence public opinion + government decision.)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9556" y="568375"/>
            <a:ext cx="3183466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Advocacy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Serious problem with communication with patient then advocate may speak on their behalf.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They build trusting relationship with clients by;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Care meetings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Writing letters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Emails on client’s behalf.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4623" y="568375"/>
            <a:ext cx="3228622" cy="2462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Complaints Policies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Procedures + outcomes of any complaints will be checked when the setting is inspected.</a:t>
            </a:r>
          </a:p>
          <a:p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Service user complains have right 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Their complaints dealt with effectively + timely way.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Their complaint formally investigated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Be told outcome of their complaint.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14846" y="486152"/>
            <a:ext cx="1998133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Whistleblowing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Is the situation in which an employee reports poor or dangerous practice at their workplace to the press or to another organisation outside their setting.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222" y="2451989"/>
            <a:ext cx="3397956" cy="22578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26178" y="2951566"/>
            <a:ext cx="3183466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84623" y="3163808"/>
            <a:ext cx="3228622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14846" y="3307644"/>
            <a:ext cx="1998133" cy="11289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97956" y="2474567"/>
            <a:ext cx="0" cy="556021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9644" y="3318933"/>
            <a:ext cx="582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Rockwell" panose="02060603020205020403" pitchFamily="18" charset="0"/>
              </a:rPr>
              <a:t>Roles of Organisations that regulate + inspect HSC Services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53333" y="6562883"/>
            <a:ext cx="31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 pitchFamily="18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221" y="2561788"/>
            <a:ext cx="3268133" cy="41857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Care Quality Commission (CQC)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Responsible for monitoring + inspecting health services + adult social care services in England.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Aim to ensure HSC services are high quality + deliver safely, effectively + compassionately.</a:t>
            </a:r>
          </a:p>
          <a:p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CQC monitors + inspects;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NHS Trust + independent hospitals.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Dentist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Residential care homes + nursing homes.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Domiciliary or home care services.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Mental health provision.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Accommodation for people requiring treatment for substance misuse.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7955" y="3101241"/>
            <a:ext cx="3163713" cy="1600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National institute for health +  care Excellence (NICE)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Responsible for providing guidance on current best practice in health + social care.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Aims to control + improve health + social care provision.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7955" y="4743913"/>
            <a:ext cx="3211689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Ofsted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Regulates +inspects care provision for children + young people by inspecting;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Nurseries, pre-schools + child minders.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Fostering + adoption agencies.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Settings providing residential care for children.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3022" y="4138641"/>
            <a:ext cx="314960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Public Health England (PHE)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Aims to protect +improve public health + reduce health inequalities.</a:t>
            </a:r>
          </a:p>
          <a:p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Responsibilities;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Setting up health promotion programmes to improve the nations health.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Research projects to improve our knowledge of public health issues + generate strategies to address problems.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2933" y="3727910"/>
            <a:ext cx="2190046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Organisations that Regulate Professions in HSC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 Nursing + Midwifery Council (NMC)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Royal College of Nursing (RCN)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Health + Care Professions Council (HCPC)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General medical Council (GMC)</a:t>
            </a:r>
          </a:p>
        </p:txBody>
      </p:sp>
    </p:spTree>
    <p:extLst>
      <p:ext uri="{BB962C8B-B14F-4D97-AF65-F5344CB8AC3E}">
        <p14:creationId xmlns:p14="http://schemas.microsoft.com/office/powerpoint/2010/main" val="406495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46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Rockwell" panose="02060603020205020403" pitchFamily="18" charset="0"/>
              </a:rPr>
              <a:t>Responsibilities of Organisations towards People who work in Health + Social Care Settings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1864" y="711200"/>
            <a:ext cx="3364089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Implementing Code of Practice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Health + Social Care Act (2008) requires registered providers of  care services must ensure they have sufficient numbers that are qualified to meet needs of service users.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Also provide training +professional development ensuring their staff carry out their role.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Social care settings required to complete induction programme + meet requirements of Common Induction Standards (2010).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1733" y="583821"/>
            <a:ext cx="5373511" cy="3323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Supporting + safeguarding employees in HSC.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Follow protocols of regulatory bodies such as GMC.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They provide protection for employees ensuring the  standers are expected of them are clear.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Internal + external complaints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care organisations have professional organisations + inspection agencies to have formal procedures to address complaints.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Allegations of poor practice are made against staff will be addressed to organisations internal disciplinary systems.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More serious go to regulatory body.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Extreme cases go to police.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Membership of trade unions/professional associations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chemeClr val="accent2">
                    <a:lumMod val="50000"/>
                  </a:schemeClr>
                </a:solidFill>
                <a:latin typeface="Rockwell" panose="02060603020205020403" pitchFamily="18" charset="0"/>
              </a:rPr>
              <a:t>Support them if they accused of professional misconduct or in conflict in other ways to employer.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17867" y="214489"/>
            <a:ext cx="32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Rockwell" panose="02060603020205020403" pitchFamily="18" charset="0"/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883" y="927540"/>
            <a:ext cx="2551289" cy="2893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Meeting National Occupational Standards (NOS)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Standards of professional practice should be met in workplace.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NOS underpins Code of Practice in care settings + curriculum for training of practitioners</a:t>
            </a:r>
            <a:r>
              <a:rPr lang="en-GB" sz="1400" baseline="-250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 </a:t>
            </a:r>
            <a:r>
              <a:rPr lang="en-GB" sz="1400" dirty="0">
                <a:solidFill>
                  <a:schemeClr val="accent6">
                    <a:lumMod val="50000"/>
                  </a:schemeClr>
                </a:solidFill>
                <a:latin typeface="Rockwell" panose="02060603020205020403" pitchFamily="18" charset="0"/>
              </a:rPr>
              <a:t>standards including codes of practice for professional bodies.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973" y="4064308"/>
            <a:ext cx="2681110" cy="24622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Rockwell" panose="02060603020205020403" pitchFamily="18" charset="0"/>
              </a:rPr>
              <a:t>Undertaking Continuing Professional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400" dirty="0">
                <a:latin typeface="Rockwell" panose="02060603020205020403" pitchFamily="18" charset="0"/>
              </a:rPr>
              <a:t>Ensures the following the best practice + most up to date procedures.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latin typeface="Rockwell" panose="02060603020205020403" pitchFamily="18" charset="0"/>
              </a:rPr>
              <a:t>Responsibility of care managers to ensure that support staff that not members are also regularly update + extend their skills.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67" y="3907808"/>
            <a:ext cx="3567709" cy="2775214"/>
          </a:xfrm>
          <a:prstGeom prst="rect">
            <a:avLst/>
          </a:prstGeom>
        </p:spPr>
      </p:pic>
      <p:pic>
        <p:nvPicPr>
          <p:cNvPr id="3076" name="Picture 4" descr="Image result for health and social care j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76" y="3995873"/>
            <a:ext cx="5474868" cy="270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4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1639</Words>
  <Application>Microsoft Office PowerPoint</Application>
  <PresentationFormat>Widescreen</PresentationFormat>
  <Paragraphs>219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PUBLIC SECTOR</vt:lpstr>
      <vt:lpstr>Independent Sector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responsibilities for people working in the HSC</dc:title>
  <dc:creator>Shannon Mangan</dc:creator>
  <cp:lastModifiedBy>Holly Naylor</cp:lastModifiedBy>
  <cp:revision>141</cp:revision>
  <dcterms:created xsi:type="dcterms:W3CDTF">2017-01-26T14:04:38Z</dcterms:created>
  <dcterms:modified xsi:type="dcterms:W3CDTF">2024-01-11T15:47:43Z</dcterms:modified>
</cp:coreProperties>
</file>