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CC6600"/>
    <a:srgbClr val="FF0000"/>
    <a:srgbClr val="FF00FF"/>
    <a:srgbClr val="CC00FF"/>
    <a:srgbClr val="6600FF"/>
    <a:srgbClr val="00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3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4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96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44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8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F51A-FCF7-4234-AD7B-4A9B0426A1E4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8490-B254-4C5B-9C54-A2ADAFC262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976" y="911517"/>
            <a:ext cx="5073183" cy="22963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>
                <a:solidFill>
                  <a:schemeClr val="tx1"/>
                </a:solidFill>
              </a:rPr>
              <a:t>The </a:t>
            </a:r>
            <a:r>
              <a:rPr lang="en-GB" sz="1100" dirty="0" err="1">
                <a:solidFill>
                  <a:schemeClr val="tx1"/>
                </a:solidFill>
              </a:rPr>
              <a:t>Kalām</a:t>
            </a:r>
            <a:r>
              <a:rPr lang="en-GB" sz="1100" dirty="0">
                <a:solidFill>
                  <a:schemeClr val="tx1"/>
                </a:solidFill>
              </a:rPr>
              <a:t> argument (an argument from temporal causation).</a:t>
            </a:r>
          </a:p>
          <a:p>
            <a:r>
              <a:rPr lang="en-GB" sz="1100" dirty="0">
                <a:solidFill>
                  <a:schemeClr val="tx1"/>
                </a:solidFill>
              </a:rPr>
              <a:t>Aquinas' 1st Way (argument from motion), 2nd Way (argument from </a:t>
            </a:r>
            <a:r>
              <a:rPr lang="en-GB" sz="1100" dirty="0" err="1">
                <a:solidFill>
                  <a:schemeClr val="tx1"/>
                </a:solidFill>
              </a:rPr>
              <a:t>atemporal</a:t>
            </a:r>
            <a:r>
              <a:rPr lang="en-GB" sz="1100" dirty="0">
                <a:solidFill>
                  <a:schemeClr val="tx1"/>
                </a:solidFill>
              </a:rPr>
              <a:t> causation) and 3rd way (an argument from contingency).</a:t>
            </a:r>
          </a:p>
          <a:p>
            <a:r>
              <a:rPr lang="en-GB" sz="1100" dirty="0" smtClean="0">
                <a:solidFill>
                  <a:schemeClr val="tx1"/>
                </a:solidFill>
              </a:rPr>
              <a:t>Descartes</a:t>
            </a:r>
            <a:r>
              <a:rPr lang="en-GB" sz="1100" dirty="0">
                <a:solidFill>
                  <a:schemeClr val="tx1"/>
                </a:solidFill>
              </a:rPr>
              <a:t>' argument based on his continuing existence (an argument from causation).</a:t>
            </a:r>
          </a:p>
          <a:p>
            <a:r>
              <a:rPr lang="en-GB" sz="1100" dirty="0" smtClean="0">
                <a:solidFill>
                  <a:schemeClr val="tx1"/>
                </a:solidFill>
              </a:rPr>
              <a:t>Leibniz’s </a:t>
            </a:r>
            <a:r>
              <a:rPr lang="en-GB" sz="1100" dirty="0">
                <a:solidFill>
                  <a:schemeClr val="tx1"/>
                </a:solidFill>
              </a:rPr>
              <a:t>argument from the principle of sufficient reason (an argument from contingency).</a:t>
            </a:r>
          </a:p>
          <a:p>
            <a:endParaRPr lang="en-GB" sz="1100" dirty="0" smtClean="0">
              <a:solidFill>
                <a:schemeClr val="tx1"/>
              </a:solidFill>
            </a:endParaRPr>
          </a:p>
          <a:p>
            <a:r>
              <a:rPr lang="en-GB" sz="1100" dirty="0" smtClean="0">
                <a:solidFill>
                  <a:schemeClr val="tx1"/>
                </a:solidFill>
              </a:rPr>
              <a:t>Issues </a:t>
            </a:r>
            <a:r>
              <a:rPr lang="en-GB" sz="1100" dirty="0">
                <a:solidFill>
                  <a:schemeClr val="tx1"/>
                </a:solidFill>
              </a:rPr>
              <a:t>that may arise for the arguments above, including:</a:t>
            </a:r>
          </a:p>
          <a:p>
            <a:endParaRPr lang="en-GB" sz="1100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the possibility of an infinite series</a:t>
            </a:r>
          </a:p>
          <a:p>
            <a:r>
              <a:rPr lang="en-GB" sz="1100" dirty="0">
                <a:solidFill>
                  <a:schemeClr val="tx1"/>
                </a:solidFill>
              </a:rPr>
              <a:t>Hume's objection to the 'causal principle'</a:t>
            </a:r>
          </a:p>
          <a:p>
            <a:r>
              <a:rPr lang="en-GB" sz="1100" dirty="0">
                <a:solidFill>
                  <a:schemeClr val="tx1"/>
                </a:solidFill>
              </a:rPr>
              <a:t>the argument commits the fallacy of composition (Russell)</a:t>
            </a:r>
          </a:p>
          <a:p>
            <a:r>
              <a:rPr lang="en-GB" sz="1100" dirty="0">
                <a:solidFill>
                  <a:schemeClr val="tx1"/>
                </a:solidFill>
              </a:rPr>
              <a:t>the impossibility of a necessary being (Hume and Russell).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4691" y="149629"/>
            <a:ext cx="11903825" cy="556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The Cosmological Argument</a:t>
            </a:r>
            <a:endParaRPr lang="en-GB" sz="20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0" y="604059"/>
            <a:ext cx="1854011" cy="2729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What you need to know: 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690" y="3412830"/>
            <a:ext cx="5073183" cy="212365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100" b="1" dirty="0"/>
              <a:t>The </a:t>
            </a:r>
            <a:r>
              <a:rPr lang="en-GB" sz="1100" b="1" dirty="0" err="1" smtClean="0"/>
              <a:t>Kalām</a:t>
            </a:r>
            <a:r>
              <a:rPr lang="en-GB" sz="1100" b="1" dirty="0" smtClean="0"/>
              <a:t> Cosmological Argument </a:t>
            </a:r>
            <a:r>
              <a:rPr lang="en-GB" sz="1100" dirty="0"/>
              <a:t>(an argument from temporal causation)</a:t>
            </a:r>
            <a:endParaRPr lang="en-GB" sz="1100" b="1" dirty="0" smtClean="0"/>
          </a:p>
          <a:p>
            <a:pPr>
              <a:defRPr/>
            </a:pPr>
            <a:endParaRPr lang="en-GB" altLang="en-US" sz="1100" dirty="0" smtClean="0"/>
          </a:p>
          <a:p>
            <a:pPr>
              <a:defRPr/>
            </a:pPr>
            <a:r>
              <a:rPr lang="en-GB" altLang="en-US" sz="1100" i="1" dirty="0" smtClean="0"/>
              <a:t>The original version developed </a:t>
            </a:r>
            <a:r>
              <a:rPr lang="en-GB" altLang="en-US" sz="1100" i="1" dirty="0"/>
              <a:t>by </a:t>
            </a:r>
            <a:r>
              <a:rPr lang="en-GB" altLang="en-US" sz="1100" i="1" dirty="0" smtClean="0"/>
              <a:t>Al-</a:t>
            </a:r>
            <a:r>
              <a:rPr lang="en-GB" altLang="en-US" sz="1100" i="1" dirty="0" err="1" smtClean="0"/>
              <a:t>Ghazali</a:t>
            </a:r>
            <a:r>
              <a:rPr lang="en-GB" altLang="en-US" sz="1100" i="1" dirty="0" smtClean="0"/>
              <a:t> (1058-1111):</a:t>
            </a:r>
          </a:p>
          <a:p>
            <a:pPr>
              <a:defRPr/>
            </a:pPr>
            <a:endParaRPr lang="en-GB" altLang="en-US" sz="1100" i="1" dirty="0"/>
          </a:p>
          <a:p>
            <a:r>
              <a:rPr lang="en-GB" altLang="en-US" sz="1100" b="1" dirty="0"/>
              <a:t>P1: </a:t>
            </a:r>
            <a:r>
              <a:rPr lang="en-GB" altLang="en-US" sz="1100" dirty="0"/>
              <a:t>Everything with a beginning must have a cause</a:t>
            </a:r>
          </a:p>
          <a:p>
            <a:r>
              <a:rPr lang="en-GB" altLang="en-US" sz="1100" b="1" dirty="0"/>
              <a:t>P2: </a:t>
            </a:r>
            <a:r>
              <a:rPr lang="en-GB" altLang="en-US" sz="1100" dirty="0"/>
              <a:t>The universe has a beginning</a:t>
            </a:r>
          </a:p>
          <a:p>
            <a:r>
              <a:rPr lang="en-GB" altLang="en-US" sz="1100" b="1" dirty="0"/>
              <a:t>C1: </a:t>
            </a:r>
            <a:r>
              <a:rPr lang="en-GB" altLang="en-US" sz="1100" dirty="0"/>
              <a:t>The universe must have a </a:t>
            </a:r>
            <a:r>
              <a:rPr lang="en-GB" altLang="en-US" sz="1100" dirty="0" smtClean="0"/>
              <a:t>cause</a:t>
            </a:r>
          </a:p>
          <a:p>
            <a:endParaRPr lang="en-GB" altLang="en-US" sz="1100" dirty="0"/>
          </a:p>
          <a:p>
            <a:r>
              <a:rPr lang="en-GB" altLang="en-US" sz="1100" i="1" dirty="0" smtClean="0"/>
              <a:t>The extension by William Lane Craig:</a:t>
            </a:r>
            <a:endParaRPr lang="en-GB" altLang="en-US" sz="1100" i="1" dirty="0"/>
          </a:p>
          <a:p>
            <a:r>
              <a:rPr lang="en-GB" altLang="en-US" sz="1100" b="1" dirty="0"/>
              <a:t>P3: </a:t>
            </a:r>
            <a:r>
              <a:rPr lang="en-GB" altLang="en-US" sz="1100" dirty="0"/>
              <a:t>Science cannot explain causes of the universe (only within it.)</a:t>
            </a:r>
          </a:p>
          <a:p>
            <a:r>
              <a:rPr lang="en-GB" altLang="en-US" sz="1100" b="1" dirty="0"/>
              <a:t>C2: </a:t>
            </a:r>
            <a:r>
              <a:rPr lang="en-GB" altLang="en-US" sz="1100" dirty="0"/>
              <a:t>God is the cause of the universe</a:t>
            </a:r>
          </a:p>
          <a:p>
            <a:r>
              <a:rPr lang="en-GB" altLang="en-US" sz="1100" b="1" dirty="0"/>
              <a:t>C3: </a:t>
            </a:r>
            <a:r>
              <a:rPr lang="en-GB" altLang="en-US" sz="1100" dirty="0"/>
              <a:t>God exists</a:t>
            </a:r>
            <a:r>
              <a:rPr lang="en-GB" altLang="en-US" sz="1100" dirty="0" smtClean="0"/>
              <a:t>!</a:t>
            </a:r>
            <a:endParaRPr lang="en-GB" alt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5408776" y="819220"/>
            <a:ext cx="2071316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Chewy" panose="02000000000000000000" pitchFamily="2" charset="0"/>
                <a:ea typeface="Chewy" panose="02000000000000000000" pitchFamily="2" charset="0"/>
              </a:rPr>
              <a:t>Possible Exam Questions</a:t>
            </a:r>
            <a:endParaRPr lang="en-GB" sz="1200" dirty="0">
              <a:solidFill>
                <a:schemeClr val="tx1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06102" y="1090770"/>
            <a:ext cx="6622413" cy="24622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dirty="0"/>
              <a:t>Outline the </a:t>
            </a:r>
            <a:r>
              <a:rPr lang="en-GB" sz="1100" dirty="0" err="1"/>
              <a:t>Kalam</a:t>
            </a:r>
            <a:r>
              <a:rPr lang="en-GB" sz="1100" dirty="0"/>
              <a:t> Cosmological Argument (an argument from temporal causation) (5 marks)</a:t>
            </a:r>
          </a:p>
          <a:p>
            <a:r>
              <a:rPr lang="en-GB" sz="1100" dirty="0"/>
              <a:t>Outline Aquinas’ First Way (the argument from motion) (5 marks)</a:t>
            </a:r>
          </a:p>
          <a:p>
            <a:r>
              <a:rPr lang="en-GB" sz="1100" dirty="0"/>
              <a:t>Outline Aquinas’ Second Way (the argument from causation) (5 marks)</a:t>
            </a:r>
          </a:p>
          <a:p>
            <a:r>
              <a:rPr lang="en-GB" sz="1100" dirty="0"/>
              <a:t>Outline Aquinas’ Third Way (the argument from contingency) (5 marks)</a:t>
            </a:r>
          </a:p>
          <a:p>
            <a:r>
              <a:rPr lang="en-GB" sz="1100" dirty="0"/>
              <a:t>Outline Descartes' cosmological argument based on his continuing existence (an argument from causation) (5 marks)</a:t>
            </a:r>
          </a:p>
          <a:p>
            <a:r>
              <a:rPr lang="en-GB" sz="1100" dirty="0"/>
              <a:t>Outline Leibniz’s argument from the principle of sufficient reason (an argument from contingency) (5 marks)</a:t>
            </a:r>
          </a:p>
          <a:p>
            <a:r>
              <a:rPr lang="en-GB" sz="1100" dirty="0"/>
              <a:t>Outline Hume's objection to the 'causal principle' (5 marks)</a:t>
            </a:r>
          </a:p>
          <a:p>
            <a:r>
              <a:rPr lang="en-GB" sz="1100" dirty="0"/>
              <a:t>Outline Russell’s complaint that the cosmological argument commits the fallacy of composition (5 marks)</a:t>
            </a:r>
          </a:p>
          <a:p>
            <a:r>
              <a:rPr lang="en-GB" sz="1100" dirty="0"/>
              <a:t>Outline Hume and Russell’s claims that a necessary being is impossible (5 marks)</a:t>
            </a:r>
          </a:p>
          <a:p>
            <a:endParaRPr lang="en-GB" sz="1100" dirty="0"/>
          </a:p>
          <a:p>
            <a:r>
              <a:rPr lang="en-GB" sz="1100" dirty="0"/>
              <a:t>12 mark questions would ask you to compare and contrast the above versions of the cosmological argument.</a:t>
            </a:r>
          </a:p>
          <a:p>
            <a:endParaRPr lang="en-GB" sz="1100" dirty="0"/>
          </a:p>
          <a:p>
            <a:r>
              <a:rPr lang="en-GB" sz="1100" dirty="0"/>
              <a:t>Does the cosmological argument prove that God exists? (25 marks)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06101" y="3670681"/>
            <a:ext cx="6622413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000" b="1" dirty="0" smtClean="0"/>
              <a:t>Descartes’ Cosmological Argument, based </a:t>
            </a:r>
            <a:r>
              <a:rPr lang="en-GB" sz="1000" b="1" dirty="0"/>
              <a:t>on his continuing existence (an argument from causation</a:t>
            </a:r>
            <a:r>
              <a:rPr lang="en-GB" sz="1000" b="1" dirty="0" smtClean="0"/>
              <a:t>)</a:t>
            </a:r>
          </a:p>
          <a:p>
            <a:endParaRPr lang="en-GB" sz="1000" dirty="0"/>
          </a:p>
          <a:p>
            <a:r>
              <a:rPr lang="en-GB" altLang="en-US" sz="1000" b="1" dirty="0"/>
              <a:t>P1: </a:t>
            </a:r>
            <a:r>
              <a:rPr lang="en-GB" altLang="en-US" sz="1000" dirty="0"/>
              <a:t>My continued existence as a thinking thing needs </a:t>
            </a:r>
            <a:r>
              <a:rPr lang="en-GB" altLang="en-US" sz="1000" dirty="0" smtClean="0"/>
              <a:t>explaining</a:t>
            </a:r>
          </a:p>
          <a:p>
            <a:r>
              <a:rPr lang="en-GB" altLang="en-US" sz="1000" b="1" dirty="0" smtClean="0"/>
              <a:t>P2: </a:t>
            </a:r>
            <a:r>
              <a:rPr lang="en-GB" altLang="en-US" sz="1000" dirty="0" smtClean="0"/>
              <a:t>The cause of my existence as a thinking thing could be:</a:t>
            </a:r>
          </a:p>
          <a:p>
            <a:pPr marL="228600" indent="-228600">
              <a:buAutoNum type="alphaLcParenR"/>
            </a:pPr>
            <a:r>
              <a:rPr lang="en-GB" altLang="en-US" sz="1000" dirty="0" smtClean="0"/>
              <a:t>Myself</a:t>
            </a:r>
          </a:p>
          <a:p>
            <a:pPr marL="228600" indent="-228600">
              <a:buAutoNum type="alphaLcParenR"/>
            </a:pPr>
            <a:r>
              <a:rPr lang="en-GB" altLang="en-US" sz="1000" dirty="0" smtClean="0"/>
              <a:t>I have always existed</a:t>
            </a:r>
          </a:p>
          <a:p>
            <a:pPr marL="228600" indent="-228600">
              <a:buAutoNum type="alphaLcParenR"/>
            </a:pPr>
            <a:r>
              <a:rPr lang="en-GB" altLang="en-US" sz="1000" dirty="0" smtClean="0"/>
              <a:t>My parents</a:t>
            </a:r>
          </a:p>
          <a:p>
            <a:pPr marL="228600" indent="-228600">
              <a:buAutoNum type="alphaLcParenR"/>
            </a:pPr>
            <a:r>
              <a:rPr lang="en-GB" altLang="en-US" sz="1000" dirty="0" smtClean="0"/>
              <a:t>A being less than God</a:t>
            </a:r>
          </a:p>
          <a:p>
            <a:pPr marL="228600" indent="-228600">
              <a:buAutoNum type="alphaLcParenR"/>
            </a:pPr>
            <a:r>
              <a:rPr lang="en-GB" altLang="en-US" sz="1000" dirty="0" smtClean="0"/>
              <a:t>God</a:t>
            </a:r>
            <a:endParaRPr lang="en-GB" altLang="en-US" sz="1000" dirty="0"/>
          </a:p>
          <a:p>
            <a:r>
              <a:rPr lang="en-GB" altLang="en-US" sz="1000" b="1" dirty="0" smtClean="0"/>
              <a:t>P3:</a:t>
            </a:r>
            <a:r>
              <a:rPr lang="en-GB" altLang="en-US" sz="1000" dirty="0" smtClean="0"/>
              <a:t> I cannot have caused myself (a), for then I would have created myself perfect.  Nor can I sustain myself in existence, for then I would be God.</a:t>
            </a:r>
          </a:p>
          <a:p>
            <a:r>
              <a:rPr lang="en-GB" sz="1000" b="1" dirty="0" smtClean="0"/>
              <a:t>P4:</a:t>
            </a:r>
            <a:r>
              <a:rPr lang="en-GB" sz="1000" dirty="0" smtClean="0"/>
              <a:t> Neither have I always existed (b) for then I would be aware of this.</a:t>
            </a:r>
          </a:p>
          <a:p>
            <a:r>
              <a:rPr lang="en-GB" sz="1000" b="1" dirty="0" smtClean="0"/>
              <a:t>P5:</a:t>
            </a:r>
            <a:r>
              <a:rPr lang="en-GB" sz="1000" dirty="0" smtClean="0"/>
              <a:t> My parents may be the cause of my physical existence (c), but not of me as a thinking mind, nor do they sustain me each moment.</a:t>
            </a:r>
          </a:p>
          <a:p>
            <a:r>
              <a:rPr lang="en-GB" sz="1000" b="1" dirty="0" smtClean="0"/>
              <a:t>P6:</a:t>
            </a:r>
            <a:r>
              <a:rPr lang="en-GB" sz="1000" dirty="0" smtClean="0"/>
              <a:t> I cannot be created by a being less than God (d), as I have the idea of God inside me and there must be as much reality in the cause as in the effect.</a:t>
            </a:r>
          </a:p>
          <a:p>
            <a:r>
              <a:rPr lang="en-GB" sz="1000" b="1" dirty="0" smtClean="0"/>
              <a:t>C:</a:t>
            </a:r>
            <a:r>
              <a:rPr lang="en-GB" sz="1000" dirty="0" smtClean="0"/>
              <a:t> By elimination, only God could have created me.</a:t>
            </a:r>
            <a:endParaRPr lang="en-GB" sz="1000" dirty="0"/>
          </a:p>
          <a:p>
            <a:pPr>
              <a:defRPr/>
            </a:pPr>
            <a:endParaRPr lang="en-GB" sz="1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318" y="5280541"/>
            <a:ext cx="1988555" cy="157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149629"/>
            <a:ext cx="11903825" cy="5569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ea typeface="Chewy" panose="02000000000000000000" pitchFamily="2" charset="0"/>
              </a:rPr>
              <a:t>The Cosmological Argument</a:t>
            </a:r>
            <a:endParaRPr lang="en-GB" sz="2000" b="1" dirty="0">
              <a:solidFill>
                <a:schemeClr val="tx1"/>
              </a:solidFill>
              <a:ea typeface="Chewy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9366" y="1239679"/>
            <a:ext cx="6069150" cy="2859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altLang="en-US" sz="1000" dirty="0" smtClean="0">
              <a:solidFill>
                <a:schemeClr val="tx1"/>
              </a:solidFill>
            </a:endParaRPr>
          </a:p>
          <a:p>
            <a:r>
              <a:rPr lang="en-GB" altLang="en-US" sz="1000" b="1" u="sng" dirty="0" smtClean="0">
                <a:solidFill>
                  <a:schemeClr val="tx1"/>
                </a:solidFill>
              </a:rPr>
              <a:t>Ockham’s Razor:</a:t>
            </a:r>
            <a:r>
              <a:rPr lang="en-GB" altLang="en-US" sz="1000" b="1" dirty="0" smtClean="0">
                <a:solidFill>
                  <a:schemeClr val="tx1"/>
                </a:solidFill>
              </a:rPr>
              <a:t> </a:t>
            </a:r>
            <a:r>
              <a:rPr lang="en-GB" altLang="en-US" sz="1000" dirty="0" smtClean="0">
                <a:solidFill>
                  <a:schemeClr val="tx1"/>
                </a:solidFill>
              </a:rPr>
              <a:t>the simplest solution is most likely the right one.</a:t>
            </a:r>
            <a:endParaRPr lang="en-GB" altLang="en-US" sz="1000" dirty="0">
              <a:solidFill>
                <a:schemeClr val="tx1"/>
              </a:solidFill>
            </a:endParaRPr>
          </a:p>
          <a:p>
            <a:endParaRPr lang="en-GB" altLang="en-US" sz="1000" b="1" u="sng" dirty="0" smtClean="0">
              <a:solidFill>
                <a:schemeClr val="tx1"/>
              </a:solidFill>
            </a:endParaRPr>
          </a:p>
          <a:p>
            <a:r>
              <a:rPr lang="en-GB" altLang="en-US" sz="1000" b="1" u="sng" dirty="0" smtClean="0">
                <a:solidFill>
                  <a:schemeClr val="tx1"/>
                </a:solidFill>
              </a:rPr>
              <a:t>Infinite Regress:</a:t>
            </a:r>
            <a:r>
              <a:rPr lang="en-GB" altLang="en-US" sz="1000" dirty="0">
                <a:solidFill>
                  <a:schemeClr val="tx1"/>
                </a:solidFill>
              </a:rPr>
              <a:t> </a:t>
            </a:r>
            <a:r>
              <a:rPr lang="en-GB" altLang="en-US" sz="1000" dirty="0" smtClean="0">
                <a:solidFill>
                  <a:schemeClr val="tx1"/>
                </a:solidFill>
              </a:rPr>
              <a:t>the process of reasoning from effect to cause never stops.</a:t>
            </a:r>
            <a:endParaRPr lang="en-GB" altLang="en-US" sz="1000" dirty="0">
              <a:solidFill>
                <a:schemeClr val="tx1"/>
              </a:solidFill>
            </a:endParaRPr>
          </a:p>
          <a:p>
            <a:endParaRPr lang="en-GB" altLang="en-US" sz="1000" dirty="0" smtClean="0">
              <a:solidFill>
                <a:schemeClr val="tx1"/>
              </a:solidFill>
            </a:endParaRPr>
          </a:p>
          <a:p>
            <a:r>
              <a:rPr lang="en-GB" altLang="en-US" sz="1000" b="1" u="sng" dirty="0" smtClean="0">
                <a:solidFill>
                  <a:schemeClr val="tx1"/>
                </a:solidFill>
              </a:rPr>
              <a:t>Burden of Proof</a:t>
            </a:r>
            <a:r>
              <a:rPr lang="en-GB" altLang="en-US" sz="1000" dirty="0">
                <a:solidFill>
                  <a:schemeClr val="tx1"/>
                </a:solidFill>
              </a:rPr>
              <a:t>: </a:t>
            </a:r>
            <a:r>
              <a:rPr lang="en-GB" altLang="en-US" sz="1000" dirty="0" smtClean="0">
                <a:solidFill>
                  <a:schemeClr val="tx1"/>
                </a:solidFill>
              </a:rPr>
              <a:t>the individual whose responsibility it is to justify their claim.</a:t>
            </a:r>
            <a:endParaRPr lang="en-GB" altLang="en-US" sz="1000" dirty="0" smtClean="0">
              <a:solidFill>
                <a:schemeClr val="tx1"/>
              </a:solidFill>
            </a:endParaRPr>
          </a:p>
          <a:p>
            <a:endParaRPr lang="en-GB" altLang="en-US" sz="1000" dirty="0">
              <a:solidFill>
                <a:schemeClr val="tx1"/>
              </a:solidFill>
            </a:endParaRPr>
          </a:p>
          <a:p>
            <a:r>
              <a:rPr lang="en-GB" altLang="en-US" sz="1000" b="1" u="sng" dirty="0" smtClean="0">
                <a:solidFill>
                  <a:schemeClr val="tx1"/>
                </a:solidFill>
              </a:rPr>
              <a:t>Actual Infinite</a:t>
            </a:r>
            <a:r>
              <a:rPr lang="en-GB" altLang="en-US" sz="1000" b="1" u="sng" dirty="0" smtClean="0">
                <a:solidFill>
                  <a:schemeClr val="tx1"/>
                </a:solidFill>
              </a:rPr>
              <a:t>:</a:t>
            </a:r>
            <a:r>
              <a:rPr lang="en-GB" altLang="en-US" sz="1000" dirty="0" smtClean="0">
                <a:solidFill>
                  <a:schemeClr val="tx1"/>
                </a:solidFill>
              </a:rPr>
              <a:t> the idea of infinites that exist in reality, rather than just conceptually.</a:t>
            </a:r>
            <a:endParaRPr lang="en-GB" altLang="en-US" sz="1000" b="1" u="sng" dirty="0" smtClean="0">
              <a:solidFill>
                <a:schemeClr val="tx1"/>
              </a:solidFill>
            </a:endParaRPr>
          </a:p>
          <a:p>
            <a:endParaRPr lang="en-GB" altLang="en-US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000" b="1" u="sng" dirty="0" smtClean="0">
                <a:solidFill>
                  <a:schemeClr val="tx1"/>
                </a:solidFill>
              </a:rPr>
              <a:t>Temporal causation:</a:t>
            </a:r>
            <a:r>
              <a:rPr lang="en-US" sz="1000" dirty="0" smtClean="0">
                <a:solidFill>
                  <a:schemeClr val="tx1"/>
                </a:solidFill>
              </a:rPr>
              <a:t> The </a:t>
            </a:r>
            <a:r>
              <a:rPr lang="en-US" sz="1000" dirty="0">
                <a:solidFill>
                  <a:schemeClr val="tx1"/>
                </a:solidFill>
              </a:rPr>
              <a:t>universe cannot be eternal, and therefore requires a cause to bring it about.</a:t>
            </a:r>
          </a:p>
          <a:p>
            <a:pPr lvl="1"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000" b="1" u="sng" dirty="0" err="1">
                <a:solidFill>
                  <a:schemeClr val="tx1"/>
                </a:solidFill>
              </a:rPr>
              <a:t>A</a:t>
            </a:r>
            <a:r>
              <a:rPr lang="en-US" sz="1000" b="1" u="sng" dirty="0" err="1" smtClean="0">
                <a:solidFill>
                  <a:schemeClr val="tx1"/>
                </a:solidFill>
              </a:rPr>
              <a:t>temporal</a:t>
            </a:r>
            <a:r>
              <a:rPr lang="en-US" sz="1000" b="1" u="sng" dirty="0" smtClean="0">
                <a:solidFill>
                  <a:schemeClr val="tx1"/>
                </a:solidFill>
              </a:rPr>
              <a:t> causation:</a:t>
            </a:r>
            <a:r>
              <a:rPr lang="en-US" sz="1000" dirty="0" smtClean="0">
                <a:solidFill>
                  <a:schemeClr val="tx1"/>
                </a:solidFill>
              </a:rPr>
              <a:t> Even </a:t>
            </a:r>
            <a:r>
              <a:rPr lang="en-US" sz="1000" dirty="0">
                <a:solidFill>
                  <a:schemeClr val="tx1"/>
                </a:solidFill>
              </a:rPr>
              <a:t>if the universe is eternal, and so was never caused in time, it still needs a cause to keep it in existence</a:t>
            </a:r>
            <a:r>
              <a:rPr lang="en-US" sz="1000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1000" b="1" u="sng" dirty="0" smtClean="0">
                <a:solidFill>
                  <a:schemeClr val="tx1"/>
                </a:solidFill>
              </a:rPr>
              <a:t>Principle of Sufficient Reason: </a:t>
            </a:r>
            <a:r>
              <a:rPr lang="en-US" sz="1000" dirty="0" smtClean="0">
                <a:solidFill>
                  <a:schemeClr val="tx1"/>
                </a:solidFill>
              </a:rPr>
              <a:t>the idea that</a:t>
            </a:r>
            <a:r>
              <a:rPr lang="en-GB" altLang="en-US" sz="1000" dirty="0" smtClean="0"/>
              <a:t> </a:t>
            </a:r>
            <a:r>
              <a:rPr lang="en-GB" altLang="en-US" sz="1000" dirty="0"/>
              <a:t>contingent </a:t>
            </a:r>
            <a:r>
              <a:rPr lang="en-GB" altLang="en-US" sz="1000" dirty="0" smtClean="0"/>
              <a:t>facts cannot </a:t>
            </a:r>
            <a:r>
              <a:rPr lang="en-GB" altLang="en-US" sz="1000" dirty="0"/>
              <a:t>be explained by reference to other contingent </a:t>
            </a:r>
            <a:r>
              <a:rPr lang="en-GB" altLang="en-US" sz="1000" dirty="0" smtClean="0"/>
              <a:t>facts.  Contingent </a:t>
            </a:r>
            <a:r>
              <a:rPr lang="en-GB" altLang="en-US" sz="1000" dirty="0"/>
              <a:t>facts can only be explained by reference to a necessary fact/being – one that is </a:t>
            </a:r>
            <a:r>
              <a:rPr lang="en-GB" altLang="en-US" sz="1000" dirty="0" smtClean="0"/>
              <a:t>self-explaining</a:t>
            </a:r>
            <a:r>
              <a:rPr lang="en-GB" altLang="en-US" sz="1000" dirty="0"/>
              <a:t>.</a:t>
            </a:r>
            <a:endParaRPr lang="en-GB" altLang="en-US" sz="1000" dirty="0" smtClean="0">
              <a:solidFill>
                <a:schemeClr val="tx1"/>
              </a:solidFill>
            </a:endParaRPr>
          </a:p>
          <a:p>
            <a:endParaRPr lang="en-GB" alt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59366" y="950901"/>
            <a:ext cx="1629294" cy="271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ea typeface="Chewy" panose="02000000000000000000" pitchFamily="2" charset="0"/>
              </a:rPr>
              <a:t>Key terms</a:t>
            </a:r>
            <a:endParaRPr lang="en-GB" sz="1200" dirty="0">
              <a:solidFill>
                <a:schemeClr val="tx1"/>
              </a:solidFill>
              <a:ea typeface="Chewy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3771" y="4253089"/>
            <a:ext cx="6069150" cy="17851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/>
              <a:t>Leibniz’s argument from the principle of sufficient reason (an argument from contingency).</a:t>
            </a:r>
          </a:p>
          <a:p>
            <a:pPr>
              <a:defRPr/>
            </a:pPr>
            <a:endParaRPr lang="en-GB" sz="11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 dirty="0"/>
              <a:t>P1:</a:t>
            </a:r>
            <a:r>
              <a:rPr lang="en-GB" altLang="en-US" sz="1100" dirty="0"/>
              <a:t> Any contingent fact about the world must have an explanation. (Principle of sufficient reason)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 dirty="0"/>
              <a:t>P2:</a:t>
            </a:r>
            <a:r>
              <a:rPr lang="en-GB" altLang="en-US" sz="1100" dirty="0"/>
              <a:t> It is a contingent fact that there are contingent things.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 dirty="0"/>
              <a:t>P3:</a:t>
            </a:r>
            <a:r>
              <a:rPr lang="en-GB" altLang="en-US" sz="1100" dirty="0"/>
              <a:t> The fact that there are contingent things must have an explanation. (1,2)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 dirty="0"/>
              <a:t>P4:</a:t>
            </a:r>
            <a:r>
              <a:rPr lang="en-GB" altLang="en-US" sz="1100" dirty="0"/>
              <a:t> The fact that there are contingent things can’t be explained by any contingent things.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 dirty="0"/>
              <a:t>P5:</a:t>
            </a:r>
            <a:r>
              <a:rPr lang="en-GB" altLang="en-US" sz="1100" dirty="0"/>
              <a:t> The fact that there are contingent things must be explained by something whose existence is not contingent. (3,4)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1100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 dirty="0"/>
              <a:t>C:</a:t>
            </a:r>
            <a:r>
              <a:rPr lang="en-GB" altLang="en-US" sz="1100" dirty="0"/>
              <a:t> There is a necessary being. (5)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4691" y="864918"/>
            <a:ext cx="5780270" cy="19543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/>
              <a:t>Aquinas’ 1</a:t>
            </a:r>
            <a:r>
              <a:rPr lang="en-GB" sz="1100" b="1" baseline="30000" dirty="0" smtClean="0"/>
              <a:t>st</a:t>
            </a:r>
            <a:r>
              <a:rPr lang="en-GB" sz="1100" b="1" dirty="0" smtClean="0"/>
              <a:t> Way</a:t>
            </a:r>
            <a:r>
              <a:rPr lang="en-GB" sz="1100" b="1" dirty="0"/>
              <a:t>: argument from </a:t>
            </a:r>
            <a:r>
              <a:rPr lang="en-GB" sz="1100" b="1" dirty="0" smtClean="0"/>
              <a:t>motion (‘Unmoved Mover’)</a:t>
            </a:r>
          </a:p>
          <a:p>
            <a:endParaRPr lang="en-GB" sz="1100" dirty="0"/>
          </a:p>
          <a:p>
            <a:pPr>
              <a:defRPr/>
            </a:pPr>
            <a:r>
              <a:rPr lang="en-GB" sz="1100" b="1" dirty="0"/>
              <a:t>P1:</a:t>
            </a:r>
            <a:r>
              <a:rPr lang="en-GB" sz="1100" dirty="0"/>
              <a:t> Objects are in </a:t>
            </a:r>
            <a:r>
              <a:rPr lang="en-GB" sz="1100" dirty="0" smtClean="0"/>
              <a:t>motion e.g</a:t>
            </a:r>
            <a:r>
              <a:rPr lang="en-GB" sz="1100" dirty="0"/>
              <a:t>. become hotter or evaporate. </a:t>
            </a:r>
          </a:p>
          <a:p>
            <a:pPr>
              <a:defRPr/>
            </a:pPr>
            <a:r>
              <a:rPr lang="en-GB" sz="1100" b="1" dirty="0" smtClean="0"/>
              <a:t>P2</a:t>
            </a:r>
            <a:r>
              <a:rPr lang="en-GB" sz="1100" b="1" dirty="0"/>
              <a:t>:</a:t>
            </a:r>
            <a:r>
              <a:rPr lang="en-GB" sz="1100" dirty="0"/>
              <a:t> </a:t>
            </a:r>
            <a:r>
              <a:rPr lang="en-GB" sz="1100" dirty="0" smtClean="0"/>
              <a:t>Change </a:t>
            </a:r>
            <a:r>
              <a:rPr lang="en-GB" sz="1100" dirty="0"/>
              <a:t>means moving from a potential state to an actual state</a:t>
            </a:r>
          </a:p>
          <a:p>
            <a:pPr>
              <a:defRPr/>
            </a:pPr>
            <a:r>
              <a:rPr lang="en-GB" sz="1100" b="1" dirty="0" smtClean="0"/>
              <a:t>P3</a:t>
            </a:r>
            <a:r>
              <a:rPr lang="en-GB" sz="1100" b="1" dirty="0"/>
              <a:t>:</a:t>
            </a:r>
            <a:r>
              <a:rPr lang="en-GB" sz="1100" dirty="0"/>
              <a:t> The change from potential to actual can be caused only by something already in that actual </a:t>
            </a:r>
            <a:r>
              <a:rPr lang="en-GB" sz="1100" dirty="0" smtClean="0"/>
              <a:t>state  e.g</a:t>
            </a:r>
            <a:r>
              <a:rPr lang="en-GB" sz="1100" dirty="0"/>
              <a:t>. a fire can make a room hot (the fire is already in the actual state of heat</a:t>
            </a:r>
            <a:r>
              <a:rPr lang="en-GB" sz="1100" dirty="0" smtClean="0"/>
              <a:t>)</a:t>
            </a:r>
          </a:p>
          <a:p>
            <a:pPr>
              <a:defRPr/>
            </a:pPr>
            <a:r>
              <a:rPr lang="en-GB" sz="1100" b="1" dirty="0"/>
              <a:t>P4:</a:t>
            </a:r>
            <a:r>
              <a:rPr lang="en-GB" sz="1100" dirty="0"/>
              <a:t> </a:t>
            </a:r>
            <a:r>
              <a:rPr lang="en-GB" sz="1100" dirty="0" smtClean="0"/>
              <a:t>Nothing </a:t>
            </a:r>
            <a:r>
              <a:rPr lang="en-GB" sz="1100" dirty="0"/>
              <a:t>can cause itself to change, so everything is caused to move by something else.</a:t>
            </a:r>
          </a:p>
          <a:p>
            <a:pPr>
              <a:defRPr/>
            </a:pPr>
            <a:r>
              <a:rPr lang="en-GB" sz="1100" b="1" dirty="0" smtClean="0"/>
              <a:t>P5</a:t>
            </a:r>
            <a:r>
              <a:rPr lang="en-GB" sz="1100" b="1" dirty="0"/>
              <a:t>:</a:t>
            </a:r>
            <a:r>
              <a:rPr lang="en-GB" sz="1100" dirty="0"/>
              <a:t> This chain of motion cannot go back infinitely, otherwise there would have been nothing to start the whole chain and hence no chain!</a:t>
            </a:r>
          </a:p>
          <a:p>
            <a:pPr>
              <a:defRPr/>
            </a:pPr>
            <a:r>
              <a:rPr lang="en-GB" sz="1100" b="1" dirty="0" smtClean="0"/>
              <a:t>C</a:t>
            </a:r>
            <a:r>
              <a:rPr lang="en-GB" sz="1100" b="1" dirty="0"/>
              <a:t>:</a:t>
            </a:r>
            <a:r>
              <a:rPr lang="en-GB" sz="1100" dirty="0"/>
              <a:t> There must have been a ‘first mover’ that started this chain in motion – and this first mover must itself be unmoved.  This we call God, the ‘unmoved mover</a:t>
            </a:r>
            <a:r>
              <a:rPr lang="en-GB" sz="1100" dirty="0" smtClean="0"/>
              <a:t>’.</a:t>
            </a:r>
            <a:endParaRPr lang="en-GB" sz="1100" dirty="0"/>
          </a:p>
        </p:txBody>
      </p:sp>
      <p:sp>
        <p:nvSpPr>
          <p:cNvPr id="11" name="Rectangle 10"/>
          <p:cNvSpPr/>
          <p:nvPr/>
        </p:nvSpPr>
        <p:spPr>
          <a:xfrm>
            <a:off x="124691" y="2896207"/>
            <a:ext cx="5780270" cy="14465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/>
              <a:t>Aquinas’ 2</a:t>
            </a:r>
            <a:r>
              <a:rPr lang="en-GB" sz="1100" b="1" baseline="30000" dirty="0" smtClean="0"/>
              <a:t>nd</a:t>
            </a:r>
            <a:r>
              <a:rPr lang="en-GB" sz="1100" b="1" dirty="0" smtClean="0"/>
              <a:t> Way</a:t>
            </a:r>
            <a:r>
              <a:rPr lang="en-GB" sz="1100" b="1" dirty="0"/>
              <a:t>: argument from </a:t>
            </a:r>
            <a:r>
              <a:rPr lang="en-GB" sz="1100" b="1" dirty="0" err="1"/>
              <a:t>atemporal</a:t>
            </a:r>
            <a:r>
              <a:rPr lang="en-GB" sz="1100" b="1" dirty="0"/>
              <a:t> </a:t>
            </a:r>
            <a:r>
              <a:rPr lang="en-GB" sz="1100" b="1" dirty="0" smtClean="0"/>
              <a:t>causation (‘Uncaused Causer’)</a:t>
            </a:r>
          </a:p>
          <a:p>
            <a:endParaRPr lang="en-GB" sz="1100" dirty="0"/>
          </a:p>
          <a:p>
            <a:pPr>
              <a:defRPr/>
            </a:pPr>
            <a:r>
              <a:rPr lang="en-GB" sz="1100" b="1" dirty="0"/>
              <a:t>P1:</a:t>
            </a:r>
            <a:r>
              <a:rPr lang="en-GB" sz="1100" dirty="0"/>
              <a:t> Everything which exists must have a cause of its existence.</a:t>
            </a:r>
          </a:p>
          <a:p>
            <a:pPr>
              <a:defRPr/>
            </a:pPr>
            <a:r>
              <a:rPr lang="en-GB" sz="1100" b="1" dirty="0"/>
              <a:t>P2: </a:t>
            </a:r>
            <a:r>
              <a:rPr lang="en-GB" sz="1100" dirty="0"/>
              <a:t>Nothing can be the cause of itself (as it would have to be prior to itself, which is impossible)</a:t>
            </a:r>
          </a:p>
          <a:p>
            <a:pPr>
              <a:defRPr/>
            </a:pPr>
            <a:r>
              <a:rPr lang="en-GB" sz="1100" b="1" dirty="0"/>
              <a:t>P3:</a:t>
            </a:r>
            <a:r>
              <a:rPr lang="en-GB" sz="1100" dirty="0"/>
              <a:t> There cannot be an infinite chain of causes; otherwise there would be no first cause, and hence no subsequent causes, which is false.</a:t>
            </a:r>
          </a:p>
          <a:p>
            <a:pPr>
              <a:defRPr/>
            </a:pPr>
            <a:r>
              <a:rPr lang="en-GB" sz="1100" b="1" dirty="0"/>
              <a:t>C:</a:t>
            </a:r>
            <a:r>
              <a:rPr lang="en-GB" sz="1100" dirty="0"/>
              <a:t> There must have been some first cause uncaused by anything else.  This we call God, the ‘uncaused cause’.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4691" y="4419665"/>
            <a:ext cx="5780270" cy="17851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100" b="1" dirty="0" smtClean="0"/>
              <a:t>Aquinas’ 3</a:t>
            </a:r>
            <a:r>
              <a:rPr lang="en-GB" sz="1100" b="1" baseline="30000" dirty="0" smtClean="0"/>
              <a:t>rd</a:t>
            </a:r>
            <a:r>
              <a:rPr lang="en-GB" sz="1100" b="1" dirty="0" smtClean="0"/>
              <a:t> Way</a:t>
            </a:r>
            <a:r>
              <a:rPr lang="en-GB" sz="1100" b="1" dirty="0"/>
              <a:t>: an argument from contingency</a:t>
            </a:r>
            <a:endParaRPr lang="en-GB" sz="1100" b="1" dirty="0" smtClean="0"/>
          </a:p>
          <a:p>
            <a:endParaRPr lang="en-GB" sz="1100" dirty="0"/>
          </a:p>
          <a:p>
            <a:pPr>
              <a:defRPr/>
            </a:pPr>
            <a:r>
              <a:rPr lang="en-GB" sz="1100" b="1" dirty="0" smtClean="0"/>
              <a:t>P1:</a:t>
            </a:r>
            <a:r>
              <a:rPr lang="en-GB" sz="1100" dirty="0" smtClean="0"/>
              <a:t> There </a:t>
            </a:r>
            <a:r>
              <a:rPr lang="en-GB" sz="1100" dirty="0"/>
              <a:t>are things which are contingent.</a:t>
            </a:r>
          </a:p>
          <a:p>
            <a:pPr>
              <a:defRPr/>
            </a:pPr>
            <a:r>
              <a:rPr lang="en-GB" sz="1100" b="1" dirty="0" smtClean="0"/>
              <a:t>P2</a:t>
            </a:r>
            <a:r>
              <a:rPr lang="en-GB" sz="1100" dirty="0" smtClean="0"/>
              <a:t>: Contingent </a:t>
            </a:r>
            <a:r>
              <a:rPr lang="en-GB" sz="1100" dirty="0"/>
              <a:t>things are finite.  They come into existence and pass out of existence.</a:t>
            </a:r>
          </a:p>
          <a:p>
            <a:pPr>
              <a:defRPr/>
            </a:pPr>
            <a:r>
              <a:rPr lang="en-GB" sz="1100" b="1" dirty="0" smtClean="0"/>
              <a:t>P3:</a:t>
            </a:r>
            <a:r>
              <a:rPr lang="en-GB" sz="1100" dirty="0" smtClean="0"/>
              <a:t> If </a:t>
            </a:r>
            <a:r>
              <a:rPr lang="en-GB" sz="1100" dirty="0"/>
              <a:t>everything was contingent, then it is possible there was a time when everything had passed out of existence</a:t>
            </a:r>
          </a:p>
          <a:p>
            <a:pPr>
              <a:defRPr/>
            </a:pPr>
            <a:r>
              <a:rPr lang="en-GB" sz="1100" b="1" dirty="0" smtClean="0"/>
              <a:t>P4:</a:t>
            </a:r>
            <a:r>
              <a:rPr lang="en-GB" sz="1100" dirty="0" smtClean="0"/>
              <a:t> If </a:t>
            </a:r>
            <a:r>
              <a:rPr lang="en-GB" sz="1100" dirty="0"/>
              <a:t>once there was nothing, then there would be nothing now, but this is false as there is something now</a:t>
            </a:r>
          </a:p>
          <a:p>
            <a:pPr>
              <a:defRPr/>
            </a:pPr>
            <a:r>
              <a:rPr lang="en-GB" sz="1100" b="1" dirty="0" smtClean="0"/>
              <a:t>C:</a:t>
            </a:r>
            <a:r>
              <a:rPr lang="en-GB" sz="1100" dirty="0" smtClean="0"/>
              <a:t> Not </a:t>
            </a:r>
            <a:r>
              <a:rPr lang="en-GB" sz="1100" dirty="0"/>
              <a:t>everything is contingent.  There must be some thing that is necessary.  This we call God, who must exist.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0" y="207983"/>
            <a:ext cx="1572576" cy="156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75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1199</Words>
  <Application>Microsoft Office PowerPoint</Application>
  <PresentationFormat>Widescreen</PresentationFormat>
  <Paragraphs>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Chewy</vt:lpstr>
      <vt:lpstr>Office Theme</vt:lpstr>
      <vt:lpstr>PowerPoint Presentation</vt:lpstr>
      <vt:lpstr>PowerPoint Presentation</vt:lpstr>
    </vt:vector>
  </TitlesOfParts>
  <Company>Meadowhead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Kocinski</dc:creator>
  <cp:lastModifiedBy>Mark Lawrenson</cp:lastModifiedBy>
  <cp:revision>106</cp:revision>
  <cp:lastPrinted>2019-06-12T08:39:13Z</cp:lastPrinted>
  <dcterms:created xsi:type="dcterms:W3CDTF">2019-06-12T08:21:52Z</dcterms:created>
  <dcterms:modified xsi:type="dcterms:W3CDTF">2020-03-10T15:28:58Z</dcterms:modified>
</cp:coreProperties>
</file>