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66FF"/>
    <a:srgbClr val="CC6600"/>
    <a:srgbClr val="FF0000"/>
    <a:srgbClr val="FF00FF"/>
    <a:srgbClr val="CC00FF"/>
    <a:srgbClr val="6600FF"/>
    <a:srgbClr val="00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3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4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35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963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81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30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97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84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44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18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79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4F51A-FCF7-4234-AD7B-4A9B0426A1E4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65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4691" y="891075"/>
            <a:ext cx="5091886" cy="1769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Features of mental states: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All or at least some mental states have phenomenal properties</a:t>
            </a:r>
          </a:p>
          <a:p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Some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, but not all, philosophers use the term 'qualia' to refer to these properties, where 'qualia' are defined as 'intrinsic and non-intentional phenomenal properties that are introspectively accessible'</a:t>
            </a:r>
          </a:p>
          <a:p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All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or at least some mental states have intentional properties (</a:t>
            </a:r>
            <a:r>
              <a:rPr lang="en-GB" sz="11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ie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 intentionality).</a:t>
            </a:r>
          </a:p>
        </p:txBody>
      </p:sp>
      <p:sp>
        <p:nvSpPr>
          <p:cNvPr id="2" name="Rectangle 1"/>
          <p:cNvSpPr/>
          <p:nvPr/>
        </p:nvSpPr>
        <p:spPr>
          <a:xfrm>
            <a:off x="124691" y="149629"/>
            <a:ext cx="11903825" cy="556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Chewy" panose="02000000000000000000" pitchFamily="2" charset="0"/>
                <a:ea typeface="Chewy" panose="02000000000000000000" pitchFamily="2" charset="0"/>
              </a:rPr>
              <a:t>What do we mean by ‘mind’?</a:t>
            </a:r>
          </a:p>
        </p:txBody>
      </p:sp>
      <p:sp>
        <p:nvSpPr>
          <p:cNvPr id="3" name="Rectangle 2"/>
          <p:cNvSpPr/>
          <p:nvPr/>
        </p:nvSpPr>
        <p:spPr>
          <a:xfrm>
            <a:off x="124691" y="604059"/>
            <a:ext cx="1629294" cy="271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Chewy" panose="02000000000000000000" pitchFamily="2" charset="0"/>
                <a:ea typeface="Chewy" panose="02000000000000000000" pitchFamily="2" charset="0"/>
              </a:rPr>
              <a:t>What you need to know: </a:t>
            </a:r>
            <a:endParaRPr lang="en-GB" sz="1200" dirty="0">
              <a:solidFill>
                <a:schemeClr val="tx1"/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56493" y="1029175"/>
            <a:ext cx="6572022" cy="7848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>
                <a:latin typeface="Comic Sans MS" panose="030F0702030302020204" pitchFamily="66" charset="0"/>
              </a:rPr>
              <a:t>What is meant by </a:t>
            </a:r>
            <a:r>
              <a:rPr lang="en-GB" sz="1100" dirty="0" smtClean="0">
                <a:latin typeface="Comic Sans MS" panose="030F0702030302020204" pitchFamily="66" charset="0"/>
              </a:rPr>
              <a:t>‘qualia’? </a:t>
            </a:r>
            <a:r>
              <a:rPr lang="en-GB" sz="1100" dirty="0">
                <a:latin typeface="Comic Sans MS" panose="030F0702030302020204" pitchFamily="66" charset="0"/>
              </a:rPr>
              <a:t>(3 marks</a:t>
            </a:r>
            <a:r>
              <a:rPr lang="en-GB" sz="1100" dirty="0" smtClean="0">
                <a:latin typeface="Comic Sans MS" panose="030F0702030302020204" pitchFamily="66" charset="0"/>
              </a:rPr>
              <a:t>)</a:t>
            </a:r>
          </a:p>
          <a:p>
            <a:endParaRPr lang="en-GB" sz="1100" dirty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What does it mean to say that some mental states have intentional properties? (3 marks)</a:t>
            </a:r>
            <a:endParaRPr lang="en-GB" sz="1100" dirty="0">
              <a:latin typeface="Comic Sans MS" panose="030F0702030302020204" pitchFamily="66" charset="0"/>
            </a:endParaRPr>
          </a:p>
          <a:p>
            <a:pPr>
              <a:defRPr/>
            </a:pP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56493" y="764443"/>
            <a:ext cx="1629294" cy="271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Chewy" panose="02000000000000000000" pitchFamily="2" charset="0"/>
                <a:ea typeface="Chewy" panose="02000000000000000000" pitchFamily="2" charset="0"/>
              </a:rPr>
              <a:t>Possible Exam Questions</a:t>
            </a:r>
            <a:endParaRPr lang="en-GB" sz="1200" dirty="0">
              <a:solidFill>
                <a:schemeClr val="tx1"/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0278" y="2939385"/>
            <a:ext cx="1629294" cy="271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Chewy" panose="02000000000000000000" pitchFamily="2" charset="0"/>
                <a:ea typeface="Chewy" panose="02000000000000000000" pitchFamily="2" charset="0"/>
              </a:rPr>
              <a:t>Key terms</a:t>
            </a:r>
            <a:endParaRPr lang="en-GB" sz="1200" dirty="0">
              <a:solidFill>
                <a:schemeClr val="tx1"/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4691" y="3204166"/>
            <a:ext cx="5091886" cy="33122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00" b="1" u="sng" dirty="0">
                <a:latin typeface="Comic Sans MS" panose="030F0702030302020204" pitchFamily="66" charset="0"/>
              </a:rPr>
              <a:t>Phenomenal properties:</a:t>
            </a:r>
            <a:r>
              <a:rPr lang="en-GB" sz="1000" dirty="0">
                <a:latin typeface="Comic Sans MS" panose="030F0702030302020204" pitchFamily="66" charset="0"/>
              </a:rPr>
              <a:t> Concerning the way things appear.  What one is directly aware of in the mind</a:t>
            </a:r>
            <a:r>
              <a:rPr lang="en-GB" sz="1000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b="1" u="sng" dirty="0">
                <a:latin typeface="Comic Sans MS" panose="030F0702030302020204" pitchFamily="66" charset="0"/>
              </a:rPr>
              <a:t>Qualia (quale)</a:t>
            </a:r>
            <a:r>
              <a:rPr lang="en-GB" sz="1000" dirty="0">
                <a:latin typeface="Comic Sans MS" panose="030F0702030302020204" pitchFamily="66" charset="0"/>
              </a:rPr>
              <a:t>: intrinsic and non-intentional phenomenal properties that are introspectively </a:t>
            </a:r>
            <a:r>
              <a:rPr lang="en-GB" sz="1000" dirty="0" smtClean="0">
                <a:latin typeface="Comic Sans MS" panose="030F0702030302020204" pitchFamily="66" charset="0"/>
              </a:rPr>
              <a:t>accessible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b="1" u="sng" dirty="0">
                <a:latin typeface="Comic Sans MS" panose="030F0702030302020204" pitchFamily="66" charset="0"/>
              </a:rPr>
              <a:t>Introspection:</a:t>
            </a:r>
            <a:r>
              <a:rPr lang="en-GB" sz="1000" dirty="0">
                <a:latin typeface="Comic Sans MS" panose="030F0702030302020204" pitchFamily="66" charset="0"/>
              </a:rPr>
              <a:t> to look </a:t>
            </a:r>
            <a:r>
              <a:rPr lang="en-GB" sz="1000" dirty="0" smtClean="0">
                <a:latin typeface="Comic Sans MS" panose="030F0702030302020204" pitchFamily="66" charset="0"/>
              </a:rPr>
              <a:t>inwards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b="1" u="sng" dirty="0">
                <a:latin typeface="Comic Sans MS" panose="030F0702030302020204" pitchFamily="66" charset="0"/>
              </a:rPr>
              <a:t>Ineffable:</a:t>
            </a:r>
            <a:r>
              <a:rPr lang="en-GB" sz="1000" dirty="0">
                <a:latin typeface="Comic Sans MS" panose="030F0702030302020204" pitchFamily="66" charset="0"/>
              </a:rPr>
              <a:t> cannot be </a:t>
            </a:r>
            <a:r>
              <a:rPr lang="en-GB" sz="1000" dirty="0" smtClean="0">
                <a:latin typeface="Comic Sans MS" panose="030F0702030302020204" pitchFamily="66" charset="0"/>
              </a:rPr>
              <a:t>described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b="1" u="sng" dirty="0">
                <a:latin typeface="Comic Sans MS" panose="030F0702030302020204" pitchFamily="66" charset="0"/>
              </a:rPr>
              <a:t>Intentional:</a:t>
            </a:r>
            <a:r>
              <a:rPr lang="en-GB" sz="1000" dirty="0">
                <a:latin typeface="Comic Sans MS" panose="030F0702030302020204" pitchFamily="66" charset="0"/>
              </a:rPr>
              <a:t> The quality of certain mental states which directs them beyond </a:t>
            </a:r>
            <a:endParaRPr lang="en-GB" sz="1000" dirty="0" smtClean="0">
              <a:latin typeface="Comic Sans MS" panose="030F0702030302020204" pitchFamily="66" charset="0"/>
            </a:endParaRPr>
          </a:p>
          <a:p>
            <a:r>
              <a:rPr lang="en-GB" sz="1000" dirty="0" smtClean="0">
                <a:latin typeface="Comic Sans MS" panose="030F0702030302020204" pitchFamily="66" charset="0"/>
              </a:rPr>
              <a:t>themselves</a:t>
            </a:r>
            <a:r>
              <a:rPr lang="en-GB" sz="1000" dirty="0">
                <a:latin typeface="Comic Sans MS" panose="030F0702030302020204" pitchFamily="66" charset="0"/>
              </a:rPr>
              <a:t>.  It is what makes mental states about something.</a:t>
            </a:r>
          </a:p>
          <a:p>
            <a:endParaRPr lang="en-GB" sz="1000" dirty="0" smtClean="0">
              <a:latin typeface="Comic Sans MS" panose="030F0702030302020204" pitchFamily="66" charset="0"/>
            </a:endParaRPr>
          </a:p>
          <a:p>
            <a:r>
              <a:rPr lang="en-GB" sz="1000" b="1" u="sng" dirty="0" smtClean="0">
                <a:latin typeface="Comic Sans MS" panose="030F0702030302020204" pitchFamily="66" charset="0"/>
              </a:rPr>
              <a:t>Intrinsic</a:t>
            </a:r>
            <a:r>
              <a:rPr lang="en-GB" sz="1000" b="1" u="sng" dirty="0">
                <a:latin typeface="Comic Sans MS" panose="030F0702030302020204" pitchFamily="66" charset="0"/>
              </a:rPr>
              <a:t>:</a:t>
            </a:r>
            <a:r>
              <a:rPr lang="en-GB" sz="1000" dirty="0">
                <a:latin typeface="Comic Sans MS" panose="030F0702030302020204" pitchFamily="66" charset="0"/>
              </a:rPr>
              <a:t> the quality of a mental states belongs essentially to the mental state as opposed to anything external</a:t>
            </a:r>
            <a:r>
              <a:rPr lang="en-GB" sz="1000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b="1" u="sng" dirty="0">
                <a:latin typeface="Comic Sans MS" panose="030F0702030302020204" pitchFamily="66" charset="0"/>
              </a:rPr>
              <a:t>Dualist: </a:t>
            </a:r>
            <a:r>
              <a:rPr lang="en-GB" sz="1000" dirty="0">
                <a:latin typeface="Comic Sans MS" panose="030F0702030302020204" pitchFamily="66" charset="0"/>
              </a:rPr>
              <a:t>The view that the mind and body are not identical, meaning that the mental cannot be reduced to the physical.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b="1" u="sng" dirty="0" smtClean="0">
                <a:latin typeface="Comic Sans MS" panose="030F0702030302020204" pitchFamily="66" charset="0"/>
              </a:rPr>
              <a:t>Physicalism:</a:t>
            </a:r>
            <a:r>
              <a:rPr lang="en-GB" sz="1000" dirty="0">
                <a:latin typeface="Comic Sans MS" panose="030F0702030302020204" pitchFamily="66" charset="0"/>
              </a:rPr>
              <a:t> the view that </a:t>
            </a:r>
            <a:r>
              <a:rPr lang="en-GB" sz="1000" dirty="0" smtClean="0">
                <a:latin typeface="Comic Sans MS" panose="030F0702030302020204" pitchFamily="66" charset="0"/>
              </a:rPr>
              <a:t>everything </a:t>
            </a:r>
            <a:r>
              <a:rPr lang="en-GB" sz="1000" dirty="0">
                <a:latin typeface="Comic Sans MS" panose="030F0702030302020204" pitchFamily="66" charset="0"/>
              </a:rPr>
              <a:t>is physical or supervenes upon the physical (this includes properties, events, objects and any substance(s) that exist).</a:t>
            </a:r>
          </a:p>
          <a:p>
            <a:r>
              <a:rPr lang="en-GB" sz="1000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8344" y="2136598"/>
            <a:ext cx="5849008" cy="438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27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249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Chewy</vt:lpstr>
      <vt:lpstr>Comic Sans MS</vt:lpstr>
      <vt:lpstr>Office Theme</vt:lpstr>
      <vt:lpstr>PowerPoint Presentation</vt:lpstr>
    </vt:vector>
  </TitlesOfParts>
  <Company>Meadowhead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Kocinski</dc:creator>
  <cp:lastModifiedBy>Mark Lawrenson</cp:lastModifiedBy>
  <cp:revision>67</cp:revision>
  <cp:lastPrinted>2019-06-12T08:39:13Z</cp:lastPrinted>
  <dcterms:created xsi:type="dcterms:W3CDTF">2019-06-12T08:21:52Z</dcterms:created>
  <dcterms:modified xsi:type="dcterms:W3CDTF">2019-09-30T07:51:30Z</dcterms:modified>
</cp:coreProperties>
</file>