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0066FF"/>
    <a:srgbClr val="CC6600"/>
    <a:srgbClr val="FF0000"/>
    <a:srgbClr val="FF00FF"/>
    <a:srgbClr val="CC00FF"/>
    <a:srgbClr val="6600FF"/>
    <a:srgbClr val="00CC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17/01/2023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1900636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17/01/2023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42874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17/01/2023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121351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17/01/2023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1908963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ED4F51A-FCF7-4234-AD7B-4A9B0426A1E4}" type="datetimeFigureOut">
              <a:rPr lang="en-GB" smtClean="0"/>
              <a:t>17/01/2023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916812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ED4F51A-FCF7-4234-AD7B-4A9B0426A1E4}" type="datetimeFigureOut">
              <a:rPr lang="en-GB" smtClean="0"/>
              <a:t>17/01/2023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694304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ED4F51A-FCF7-4234-AD7B-4A9B0426A1E4}" type="datetimeFigureOut">
              <a:rPr lang="en-GB" smtClean="0"/>
              <a:t>17/01/2023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064976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ED4F51A-FCF7-4234-AD7B-4A9B0426A1E4}" type="datetimeFigureOut">
              <a:rPr lang="en-GB" smtClean="0"/>
              <a:t>17/01/2023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345842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D4F51A-FCF7-4234-AD7B-4A9B0426A1E4}" type="datetimeFigureOut">
              <a:rPr lang="en-GB" smtClean="0"/>
              <a:t>17/01/2023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082448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ED4F51A-FCF7-4234-AD7B-4A9B0426A1E4}" type="datetimeFigureOut">
              <a:rPr lang="en-GB" smtClean="0"/>
              <a:t>17/01/2023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032188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ED4F51A-FCF7-4234-AD7B-4A9B0426A1E4}" type="datetimeFigureOut">
              <a:rPr lang="en-GB" smtClean="0"/>
              <a:t>17/01/2023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4200794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D4F51A-FCF7-4234-AD7B-4A9B0426A1E4}" type="datetimeFigureOut">
              <a:rPr lang="en-GB" smtClean="0"/>
              <a:t>17/01/2023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A68490-B254-4C5B-9C54-A2ADAFC26261}" type="slidenum">
              <a:rPr lang="en-GB" smtClean="0"/>
              <a:t>‹#›</a:t>
            </a:fld>
            <a:endParaRPr lang="en-GB"/>
          </a:p>
        </p:txBody>
      </p:sp>
    </p:spTree>
    <p:extLst>
      <p:ext uri="{BB962C8B-B14F-4D97-AF65-F5344CB8AC3E}">
        <p14:creationId xmlns:p14="http://schemas.microsoft.com/office/powerpoint/2010/main" val="2631652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4691" y="825596"/>
            <a:ext cx="4930785" cy="3239491"/>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pPr fontAlgn="base"/>
            <a:r>
              <a:rPr lang="en-GB" sz="1050" dirty="0"/>
              <a:t>Issues facing dualism, including:</a:t>
            </a:r>
          </a:p>
          <a:p>
            <a:pPr fontAlgn="base"/>
            <a:r>
              <a:rPr lang="en-GB" sz="1050" dirty="0"/>
              <a:t>• The problem of other minds</a:t>
            </a:r>
          </a:p>
          <a:p>
            <a:pPr fontAlgn="base"/>
            <a:endParaRPr lang="en-GB" sz="1050" dirty="0"/>
          </a:p>
          <a:p>
            <a:pPr fontAlgn="base"/>
            <a:r>
              <a:rPr lang="en-GB" sz="1050" dirty="0"/>
              <a:t>Responses including:</a:t>
            </a:r>
          </a:p>
          <a:p>
            <a:pPr fontAlgn="base"/>
            <a:r>
              <a:rPr lang="en-GB" sz="1050" dirty="0"/>
              <a:t>	the argument from analogy</a:t>
            </a:r>
          </a:p>
          <a:p>
            <a:pPr fontAlgn="base"/>
            <a:r>
              <a:rPr lang="en-GB" sz="1050" dirty="0"/>
              <a:t>	the existence of other minds is the best hypothesis.</a:t>
            </a:r>
          </a:p>
          <a:p>
            <a:pPr marL="171450" indent="-171450" fontAlgn="base">
              <a:buFont typeface="Arial" panose="020B0604020202020204" pitchFamily="34" charset="0"/>
              <a:buChar char="•"/>
            </a:pPr>
            <a:endParaRPr lang="en-GB" sz="1050" dirty="0"/>
          </a:p>
          <a:p>
            <a:pPr marL="171450" indent="-171450" fontAlgn="base">
              <a:buFont typeface="Arial" panose="020B0604020202020204" pitchFamily="34" charset="0"/>
              <a:buChar char="•"/>
            </a:pPr>
            <a:r>
              <a:rPr lang="en-GB" sz="1050" dirty="0"/>
              <a:t>Dualism makes a "category mistake" (Gilbert Ryle)</a:t>
            </a:r>
          </a:p>
          <a:p>
            <a:pPr fontAlgn="base"/>
            <a:endParaRPr lang="en-GB" sz="1050" dirty="0"/>
          </a:p>
          <a:p>
            <a:pPr marL="171450" indent="-171450" fontAlgn="base">
              <a:buFont typeface="Arial" panose="020B0604020202020204" pitchFamily="34" charset="0"/>
              <a:buChar char="•"/>
            </a:pPr>
            <a:r>
              <a:rPr lang="en-GB" sz="1050" dirty="0"/>
              <a:t>Issues facing interactionist dualism, including:</a:t>
            </a:r>
          </a:p>
          <a:p>
            <a:pPr fontAlgn="base"/>
            <a:r>
              <a:rPr lang="en-GB" sz="1050" dirty="0"/>
              <a:t>•	the conceptual interaction problem (as articulated by Elisabeth, Princess of Bohemia)</a:t>
            </a:r>
          </a:p>
          <a:p>
            <a:pPr fontAlgn="base"/>
            <a:r>
              <a:rPr lang="en-GB" sz="1050" dirty="0"/>
              <a:t>•	the empirical interaction problem.</a:t>
            </a:r>
          </a:p>
          <a:p>
            <a:pPr fontAlgn="base"/>
            <a:endParaRPr lang="en-GB" sz="1050" dirty="0"/>
          </a:p>
          <a:p>
            <a:pPr fontAlgn="base"/>
            <a:r>
              <a:rPr lang="en-GB" sz="1050" dirty="0"/>
              <a:t>Issues facing </a:t>
            </a:r>
            <a:r>
              <a:rPr lang="en-GB" sz="1050" dirty="0" err="1"/>
              <a:t>epiphenomenalist</a:t>
            </a:r>
            <a:r>
              <a:rPr lang="en-GB" sz="1050" dirty="0"/>
              <a:t> dualism, including:</a:t>
            </a:r>
          </a:p>
          <a:p>
            <a:pPr fontAlgn="base"/>
            <a:r>
              <a:rPr lang="en-GB" sz="1050" dirty="0"/>
              <a:t>•	the challenge posed by introspective self-knowledge</a:t>
            </a:r>
          </a:p>
          <a:p>
            <a:pPr fontAlgn="base"/>
            <a:r>
              <a:rPr lang="en-GB" sz="1050" dirty="0"/>
              <a:t>•	the challenge posed by the phenomenology of our mental life (</a:t>
            </a:r>
            <a:r>
              <a:rPr lang="en-GB" sz="1050" dirty="0" err="1"/>
              <a:t>ie</a:t>
            </a:r>
            <a:r>
              <a:rPr lang="en-GB" sz="1050" dirty="0"/>
              <a:t> as involving causal connections, both psychological and psycho-physical)</a:t>
            </a:r>
          </a:p>
          <a:p>
            <a:pPr fontAlgn="base"/>
            <a:r>
              <a:rPr lang="en-GB" sz="1050" dirty="0"/>
              <a:t>•	the challenge posed by natural selection/evolution.</a:t>
            </a:r>
          </a:p>
        </p:txBody>
      </p:sp>
      <p:sp>
        <p:nvSpPr>
          <p:cNvPr id="2" name="Rectangle 1"/>
          <p:cNvSpPr/>
          <p:nvPr/>
        </p:nvSpPr>
        <p:spPr>
          <a:xfrm>
            <a:off x="124691" y="149629"/>
            <a:ext cx="11903825" cy="55695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a:solidFill>
                  <a:schemeClr val="tx1"/>
                </a:solidFill>
                <a:latin typeface="Chewy" panose="02000000000000000000" pitchFamily="2" charset="0"/>
                <a:ea typeface="Chewy" panose="02000000000000000000" pitchFamily="2" charset="0"/>
              </a:rPr>
              <a:t>Issues Facing Dualism</a:t>
            </a:r>
          </a:p>
        </p:txBody>
      </p:sp>
      <p:sp>
        <p:nvSpPr>
          <p:cNvPr id="3" name="Rectangle 2"/>
          <p:cNvSpPr/>
          <p:nvPr/>
        </p:nvSpPr>
        <p:spPr>
          <a:xfrm>
            <a:off x="124691" y="604059"/>
            <a:ext cx="1629294" cy="2715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solidFill>
                  <a:schemeClr val="tx1"/>
                </a:solidFill>
                <a:latin typeface="Chewy" panose="02000000000000000000" pitchFamily="2" charset="0"/>
                <a:ea typeface="Chewy" panose="02000000000000000000" pitchFamily="2" charset="0"/>
              </a:rPr>
              <a:t>What you need to know: </a:t>
            </a:r>
          </a:p>
        </p:txBody>
      </p:sp>
      <p:sp>
        <p:nvSpPr>
          <p:cNvPr id="11" name="Rectangle 10"/>
          <p:cNvSpPr/>
          <p:nvPr/>
        </p:nvSpPr>
        <p:spPr>
          <a:xfrm>
            <a:off x="5171719" y="1015921"/>
            <a:ext cx="7004569" cy="2839239"/>
          </a:xfrm>
          <a:prstGeom prst="rect">
            <a:avLst/>
          </a:prstGeom>
          <a:ln>
            <a:solidFill>
              <a:schemeClr val="accent1"/>
            </a:solidFill>
          </a:ln>
        </p:spPr>
        <p:txBody>
          <a:bodyPr wrap="square">
            <a:spAutoFit/>
          </a:bodyPr>
          <a:lstStyle/>
          <a:p>
            <a:r>
              <a:rPr lang="en-GB" sz="1050" dirty="0">
                <a:latin typeface="Calibri" panose="020F0502020204030204" pitchFamily="34" charset="0"/>
              </a:rPr>
              <a:t>What did Ryle mean when he said dualism makes a ‘category mistake’?</a:t>
            </a:r>
          </a:p>
          <a:p>
            <a:r>
              <a:rPr lang="en-GB" sz="1050" dirty="0">
                <a:latin typeface="Calibri" panose="020F0502020204030204" pitchFamily="34" charset="0"/>
              </a:rPr>
              <a:t>Briefly outline the problem of other minds for dualism (5 marks)</a:t>
            </a:r>
          </a:p>
          <a:p>
            <a:r>
              <a:rPr lang="en-GB" sz="1050" dirty="0">
                <a:latin typeface="Calibri" panose="020F0502020204030204" pitchFamily="34" charset="0"/>
              </a:rPr>
              <a:t>Briefly outline Mill’s argument from analogy (5 marks)</a:t>
            </a:r>
          </a:p>
          <a:p>
            <a:r>
              <a:rPr lang="en-GB" sz="1050" dirty="0">
                <a:latin typeface="Calibri" panose="020F0502020204030204" pitchFamily="34" charset="0"/>
              </a:rPr>
              <a:t>Explain the problem of other minds facing dualism and how the argument from analogy responds to this. (12 marks)</a:t>
            </a:r>
          </a:p>
          <a:p>
            <a:r>
              <a:rPr lang="en-GB" sz="1050" dirty="0">
                <a:latin typeface="Calibri" panose="020F0502020204030204" pitchFamily="34" charset="0"/>
              </a:rPr>
              <a:t>Explain the problem of other minds facing dualism and responses to it. (12 marks)</a:t>
            </a:r>
          </a:p>
          <a:p>
            <a:r>
              <a:rPr lang="en-GB" sz="1050" dirty="0">
                <a:latin typeface="Calibri" panose="020F0502020204030204" pitchFamily="34" charset="0"/>
              </a:rPr>
              <a:t>Explain the problem of other minds facing dualism and Ryle’s response to it. (12 marks)</a:t>
            </a:r>
          </a:p>
          <a:p>
            <a:r>
              <a:rPr lang="en-GB" sz="1050" dirty="0">
                <a:latin typeface="Calibri" panose="020F0502020204030204" pitchFamily="34" charset="0"/>
              </a:rPr>
              <a:t>What is interactionist dualism? (3 marks)</a:t>
            </a:r>
          </a:p>
          <a:p>
            <a:r>
              <a:rPr lang="en-GB" sz="1050" dirty="0">
                <a:latin typeface="Calibri" panose="020F0502020204030204" pitchFamily="34" charset="0"/>
              </a:rPr>
              <a:t>Explain the conceptual causation issue and the empirical causation issue as problems facing interactionist dualism. (12 marks)</a:t>
            </a:r>
          </a:p>
          <a:p>
            <a:r>
              <a:rPr lang="en-GB" sz="1050" dirty="0">
                <a:latin typeface="Calibri" panose="020F0502020204030204" pitchFamily="34" charset="0"/>
              </a:rPr>
              <a:t>What is epiphenomenal dualism? (3 marks)</a:t>
            </a:r>
          </a:p>
          <a:p>
            <a:r>
              <a:rPr lang="en-GB" sz="1050" dirty="0">
                <a:latin typeface="Calibri" panose="020F0502020204030204" pitchFamily="34" charset="0"/>
              </a:rPr>
              <a:t>Briefly outline the problems facing epiphenomenal dualism (5 marks)</a:t>
            </a:r>
          </a:p>
          <a:p>
            <a:r>
              <a:rPr lang="en-GB" sz="1050" dirty="0">
                <a:latin typeface="Calibri" panose="020F0502020204030204" pitchFamily="34" charset="0"/>
              </a:rPr>
              <a:t>Briefly outline epiphenomenal dualism and the issues relating to it. (12 marks)</a:t>
            </a:r>
          </a:p>
          <a:p>
            <a:r>
              <a:rPr lang="en-GB" sz="1050" dirty="0">
                <a:latin typeface="Calibri" panose="020F0502020204030204" pitchFamily="34" charset="0"/>
              </a:rPr>
              <a:t>Briefly explain how the argument from introspective self-knowledge might challenge epiphenomenal dualism. (5 marks)</a:t>
            </a:r>
          </a:p>
          <a:p>
            <a:r>
              <a:rPr lang="en-GB" sz="1050" dirty="0">
                <a:latin typeface="Calibri" panose="020F0502020204030204" pitchFamily="34" charset="0"/>
              </a:rPr>
              <a:t>Briefly explain the challenge posed by the phenomenology of our mental life might challenge epiphenomenal dualism. (5 marks)</a:t>
            </a:r>
          </a:p>
          <a:p>
            <a:r>
              <a:rPr lang="en-GB" sz="1050" dirty="0">
                <a:latin typeface="Calibri" panose="020F0502020204030204" pitchFamily="34" charset="0"/>
              </a:rPr>
              <a:t>Briefly explain the challenge posed by natural selection/evolution to epiphenomenal dualism. (5 marks)</a:t>
            </a:r>
          </a:p>
          <a:p>
            <a:r>
              <a:rPr lang="en-GB" sz="1050" dirty="0">
                <a:latin typeface="Calibri" panose="020F0502020204030204" pitchFamily="34" charset="0"/>
              </a:rPr>
              <a:t>What are the similarities and differences between interactionist dualism and </a:t>
            </a:r>
            <a:r>
              <a:rPr lang="en-GB" sz="1050" dirty="0" err="1">
                <a:latin typeface="Calibri" panose="020F0502020204030204" pitchFamily="34" charset="0"/>
              </a:rPr>
              <a:t>epiphenomenalist</a:t>
            </a:r>
            <a:r>
              <a:rPr lang="en-GB" sz="1050" dirty="0">
                <a:latin typeface="Calibri" panose="020F0502020204030204" pitchFamily="34" charset="0"/>
              </a:rPr>
              <a:t> dualism? (12 marks)</a:t>
            </a:r>
          </a:p>
          <a:p>
            <a:r>
              <a:rPr lang="en-GB" sz="1050" dirty="0">
                <a:latin typeface="Calibri" panose="020F0502020204030204" pitchFamily="34" charset="0"/>
              </a:rPr>
              <a:t>Does epiphenomenal dualism give the correct account of mental states? (25 marks)</a:t>
            </a:r>
          </a:p>
        </p:txBody>
      </p:sp>
      <p:sp>
        <p:nvSpPr>
          <p:cNvPr id="10" name="Rectangle 9"/>
          <p:cNvSpPr/>
          <p:nvPr/>
        </p:nvSpPr>
        <p:spPr>
          <a:xfrm>
            <a:off x="5456493" y="764443"/>
            <a:ext cx="1629294" cy="2715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solidFill>
                  <a:schemeClr val="tx1"/>
                </a:solidFill>
                <a:latin typeface="Chewy" panose="02000000000000000000" pitchFamily="2" charset="0"/>
                <a:ea typeface="Chewy" panose="02000000000000000000" pitchFamily="2" charset="0"/>
              </a:rPr>
              <a:t>Possible Exam Questions</a:t>
            </a:r>
          </a:p>
        </p:txBody>
      </p:sp>
      <p:sp>
        <p:nvSpPr>
          <p:cNvPr id="9" name="Rectangle 8"/>
          <p:cNvSpPr/>
          <p:nvPr/>
        </p:nvSpPr>
        <p:spPr>
          <a:xfrm>
            <a:off x="124691" y="4128233"/>
            <a:ext cx="4930785" cy="1367899"/>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100" b="1" dirty="0">
                <a:solidFill>
                  <a:schemeClr val="tx1"/>
                </a:solidFill>
                <a:latin typeface="Calibri" panose="020F0502020204030204" pitchFamily="34" charset="0"/>
              </a:rPr>
              <a:t>The Conceptual Interaction Problem</a:t>
            </a:r>
          </a:p>
          <a:p>
            <a:endParaRPr lang="en-GB" sz="1100" b="1" dirty="0">
              <a:solidFill>
                <a:schemeClr val="tx1"/>
              </a:solidFill>
              <a:latin typeface="Calibri" panose="020F0502020204030204" pitchFamily="34" charset="0"/>
            </a:endParaRPr>
          </a:p>
          <a:p>
            <a:pPr marL="228600" indent="-228600">
              <a:buFont typeface="+mj-lt"/>
              <a:buAutoNum type="arabicPeriod"/>
            </a:pPr>
            <a:r>
              <a:rPr lang="en-GB" sz="1100" dirty="0">
                <a:solidFill>
                  <a:schemeClr val="tx1"/>
                </a:solidFill>
                <a:latin typeface="Calibri" panose="020F0502020204030204" pitchFamily="34" charset="0"/>
              </a:rPr>
              <a:t>Physical things are only moved if they are pushed.</a:t>
            </a:r>
          </a:p>
          <a:p>
            <a:pPr marL="228600" indent="-228600">
              <a:buFont typeface="+mj-lt"/>
              <a:buAutoNum type="arabicPeriod"/>
            </a:pPr>
            <a:r>
              <a:rPr lang="en-GB" sz="1100" dirty="0">
                <a:solidFill>
                  <a:schemeClr val="tx1"/>
                </a:solidFill>
                <a:latin typeface="Calibri" panose="020F0502020204030204" pitchFamily="34" charset="0"/>
              </a:rPr>
              <a:t>Only something that is extended and can touch the thing that is moved can exert such a force.</a:t>
            </a:r>
          </a:p>
          <a:p>
            <a:pPr marL="228600" indent="-228600">
              <a:buFont typeface="+mj-lt"/>
              <a:buAutoNum type="arabicPeriod"/>
            </a:pPr>
            <a:r>
              <a:rPr lang="en-GB" sz="1100" dirty="0">
                <a:solidFill>
                  <a:schemeClr val="tx1"/>
                </a:solidFill>
                <a:latin typeface="Calibri" panose="020F0502020204030204" pitchFamily="34" charset="0"/>
              </a:rPr>
              <a:t>But the mind has no extension, so can’t touch the body.</a:t>
            </a:r>
          </a:p>
          <a:p>
            <a:pPr marL="228600" indent="-228600">
              <a:buFont typeface="+mj-lt"/>
              <a:buAutoNum type="arabicPeriod"/>
            </a:pPr>
            <a:r>
              <a:rPr lang="en-GB" sz="1100" dirty="0">
                <a:solidFill>
                  <a:schemeClr val="tx1"/>
                </a:solidFill>
                <a:latin typeface="Calibri" panose="020F0502020204030204" pitchFamily="34" charset="0"/>
              </a:rPr>
              <a:t>Therefore, the mind can’t move the body.</a:t>
            </a:r>
            <a:endParaRPr lang="en-GB" altLang="en-US" sz="1100" dirty="0">
              <a:solidFill>
                <a:schemeClr val="tx1"/>
              </a:solidFill>
              <a:latin typeface="Century Gothic" panose="020B0502020202020204" pitchFamily="34" charset="0"/>
            </a:endParaRPr>
          </a:p>
          <a:p>
            <a:endParaRPr lang="en-GB" sz="1100" dirty="0"/>
          </a:p>
        </p:txBody>
      </p:sp>
      <p:sp>
        <p:nvSpPr>
          <p:cNvPr id="13" name="Rectangle 12"/>
          <p:cNvSpPr/>
          <p:nvPr/>
        </p:nvSpPr>
        <p:spPr>
          <a:xfrm>
            <a:off x="124691" y="5520461"/>
            <a:ext cx="3552963" cy="1357008"/>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100" b="1" dirty="0">
                <a:solidFill>
                  <a:schemeClr val="tx1"/>
                </a:solidFill>
                <a:latin typeface="Calibri" panose="020F0502020204030204" pitchFamily="34" charset="0"/>
              </a:rPr>
              <a:t>The Empirical Interaction Problem</a:t>
            </a:r>
          </a:p>
          <a:p>
            <a:endParaRPr lang="en-GB" sz="1100" b="1" dirty="0">
              <a:solidFill>
                <a:schemeClr val="tx1"/>
              </a:solidFill>
              <a:latin typeface="Calibri" panose="020F0502020204030204" pitchFamily="34" charset="0"/>
            </a:endParaRPr>
          </a:p>
          <a:p>
            <a:pPr marL="342900" indent="-342900">
              <a:buFont typeface="+mj-lt"/>
              <a:buAutoNum type="arabicPeriod"/>
              <a:defRPr/>
            </a:pPr>
            <a:r>
              <a:rPr lang="en-GB" sz="1100" dirty="0">
                <a:latin typeface="Calibri" panose="020F0502020204030204" pitchFamily="34" charset="0"/>
              </a:rPr>
              <a:t>The physical universe is a closed system.</a:t>
            </a:r>
          </a:p>
          <a:p>
            <a:pPr marL="342900" indent="-342900">
              <a:buFont typeface="+mj-lt"/>
              <a:buAutoNum type="arabicPeriod"/>
              <a:defRPr/>
            </a:pPr>
            <a:r>
              <a:rPr lang="en-GB" sz="1100" dirty="0">
                <a:latin typeface="Calibri" panose="020F0502020204030204" pitchFamily="34" charset="0"/>
              </a:rPr>
              <a:t>In any closed system, energy must be conserved.</a:t>
            </a:r>
          </a:p>
          <a:p>
            <a:pPr marL="342900" indent="-342900">
              <a:buFont typeface="+mj-lt"/>
              <a:buAutoNum type="arabicPeriod"/>
              <a:defRPr/>
            </a:pPr>
            <a:r>
              <a:rPr lang="en-GB" sz="1100" dirty="0">
                <a:latin typeface="Calibri" panose="020F0502020204030204" pitchFamily="34" charset="0"/>
              </a:rPr>
              <a:t>Mind and body causally interact</a:t>
            </a:r>
          </a:p>
          <a:p>
            <a:pPr marL="342900" indent="-342900">
              <a:buFont typeface="+mj-lt"/>
              <a:buAutoNum type="arabicPeriod"/>
              <a:defRPr/>
            </a:pPr>
            <a:r>
              <a:rPr lang="en-GB" sz="1100" dirty="0">
                <a:latin typeface="Calibri" panose="020F0502020204030204" pitchFamily="34" charset="0"/>
              </a:rPr>
              <a:t>But causation involves the transfer of energy</a:t>
            </a:r>
          </a:p>
          <a:p>
            <a:pPr marL="342900" indent="-342900">
              <a:buFont typeface="+mj-lt"/>
              <a:buAutoNum type="arabicPeriod"/>
              <a:defRPr/>
            </a:pPr>
            <a:r>
              <a:rPr lang="en-GB" sz="1100" dirty="0">
                <a:latin typeface="Calibri" panose="020F0502020204030204" pitchFamily="34" charset="0"/>
              </a:rPr>
              <a:t>Therefore, the mind must be physical.</a:t>
            </a:r>
            <a:endParaRPr lang="en-GB" altLang="en-US" sz="1100" dirty="0">
              <a:solidFill>
                <a:schemeClr val="tx1"/>
              </a:solidFill>
              <a:latin typeface="Calibri" panose="020F0502020204030204" pitchFamily="34" charset="0"/>
            </a:endParaRPr>
          </a:p>
          <a:p>
            <a:endParaRPr lang="en-GB" sz="1100" dirty="0">
              <a:latin typeface="Calibri" panose="020F0502020204030204" pitchFamily="34" charset="0"/>
            </a:endParaRPr>
          </a:p>
        </p:txBody>
      </p:sp>
      <p:sp>
        <p:nvSpPr>
          <p:cNvPr id="14" name="Rectangle 13"/>
          <p:cNvSpPr/>
          <p:nvPr/>
        </p:nvSpPr>
        <p:spPr>
          <a:xfrm>
            <a:off x="5171718" y="4231679"/>
            <a:ext cx="6856797" cy="2217743"/>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000" b="1" u="sng" dirty="0">
                <a:latin typeface="Calibri" panose="020F0502020204030204" pitchFamily="34" charset="0"/>
              </a:rPr>
              <a:t>Solipsism: </a:t>
            </a:r>
            <a:r>
              <a:rPr lang="en-GB" sz="1000" dirty="0">
                <a:solidFill>
                  <a:schemeClr val="tx1"/>
                </a:solidFill>
                <a:latin typeface="Calibri" panose="020F0502020204030204" pitchFamily="34" charset="0"/>
              </a:rPr>
              <a:t>The view or theory that self is the only thing that is real.</a:t>
            </a:r>
          </a:p>
          <a:p>
            <a:endParaRPr lang="en-GB" sz="1000" b="1" dirty="0">
              <a:solidFill>
                <a:schemeClr val="tx1"/>
              </a:solidFill>
              <a:latin typeface="Calibri" panose="020F0502020204030204" pitchFamily="34" charset="0"/>
            </a:endParaRPr>
          </a:p>
          <a:p>
            <a:r>
              <a:rPr lang="en-GB" sz="1000" b="1" u="sng" dirty="0">
                <a:solidFill>
                  <a:schemeClr val="tx1"/>
                </a:solidFill>
                <a:latin typeface="Calibri" panose="020F0502020204030204" pitchFamily="34" charset="0"/>
              </a:rPr>
              <a:t>Introspection: </a:t>
            </a:r>
            <a:r>
              <a:rPr lang="en-GB" sz="1000" dirty="0">
                <a:solidFill>
                  <a:schemeClr val="tx1"/>
                </a:solidFill>
                <a:latin typeface="Calibri" panose="020F0502020204030204" pitchFamily="34" charset="0"/>
              </a:rPr>
              <a:t>the process of looking into your own mind.  The direct awareness each of us has of his or her own mental state.</a:t>
            </a:r>
          </a:p>
          <a:p>
            <a:endParaRPr lang="en-GB" sz="1000" b="1" u="sng" dirty="0">
              <a:solidFill>
                <a:schemeClr val="tx1"/>
              </a:solidFill>
              <a:latin typeface="Calibri" panose="020F0502020204030204" pitchFamily="34" charset="0"/>
            </a:endParaRPr>
          </a:p>
          <a:p>
            <a:r>
              <a:rPr lang="en-GB" sz="1000" b="1" u="sng" dirty="0">
                <a:solidFill>
                  <a:schemeClr val="tx1"/>
                </a:solidFill>
                <a:latin typeface="Calibri" panose="020F0502020204030204" pitchFamily="34" charset="0"/>
              </a:rPr>
              <a:t>Analogy:</a:t>
            </a:r>
            <a:r>
              <a:rPr lang="en-GB" sz="1000" dirty="0">
                <a:solidFill>
                  <a:schemeClr val="tx1"/>
                </a:solidFill>
                <a:latin typeface="Calibri" panose="020F0502020204030204" pitchFamily="34" charset="0"/>
              </a:rPr>
              <a:t> to compare two things</a:t>
            </a:r>
          </a:p>
          <a:p>
            <a:endParaRPr lang="en-GB" sz="1000" b="1" u="sng" dirty="0">
              <a:solidFill>
                <a:schemeClr val="tx1"/>
              </a:solidFill>
              <a:latin typeface="Calibri" panose="020F0502020204030204" pitchFamily="34" charset="0"/>
            </a:endParaRPr>
          </a:p>
          <a:p>
            <a:r>
              <a:rPr lang="en-GB" sz="1000" b="1" u="sng" dirty="0">
                <a:solidFill>
                  <a:schemeClr val="tx1"/>
                </a:solidFill>
                <a:latin typeface="Calibri" panose="020F0502020204030204" pitchFamily="34" charset="0"/>
              </a:rPr>
              <a:t>Interactionist dualism: </a:t>
            </a:r>
            <a:r>
              <a:rPr lang="en-GB" sz="1000" dirty="0">
                <a:solidFill>
                  <a:schemeClr val="tx1"/>
                </a:solidFill>
                <a:latin typeface="Calibri" panose="020F0502020204030204" pitchFamily="34" charset="0"/>
              </a:rPr>
              <a:t>the view that mind and body mental states can cause bodily states and bodily states can cause mental states</a:t>
            </a:r>
          </a:p>
          <a:p>
            <a:endParaRPr lang="en-GB" sz="1000" b="1" u="sng" dirty="0">
              <a:solidFill>
                <a:schemeClr val="tx1"/>
              </a:solidFill>
              <a:latin typeface="Calibri" panose="020F0502020204030204" pitchFamily="34" charset="0"/>
            </a:endParaRPr>
          </a:p>
          <a:p>
            <a:pPr>
              <a:defRPr/>
            </a:pPr>
            <a:r>
              <a:rPr lang="en-GB" sz="1000" b="1" u="sng" dirty="0">
                <a:solidFill>
                  <a:schemeClr val="tx1"/>
                </a:solidFill>
                <a:latin typeface="Calibri" panose="020F0502020204030204" pitchFamily="34" charset="0"/>
              </a:rPr>
              <a:t>Epiphenomenal dualism:</a:t>
            </a:r>
            <a:r>
              <a:rPr lang="en-GB" sz="1000" dirty="0">
                <a:solidFill>
                  <a:schemeClr val="tx1"/>
                </a:solidFill>
                <a:latin typeface="Calibri" panose="020F0502020204030204" pitchFamily="34" charset="0"/>
              </a:rPr>
              <a:t> </a:t>
            </a:r>
            <a:r>
              <a:rPr lang="en-GB" sz="1000" dirty="0"/>
              <a:t>The view that mental states are caused </a:t>
            </a:r>
            <a:r>
              <a:rPr lang="en-GB" sz="1000"/>
              <a:t>by physical </a:t>
            </a:r>
            <a:r>
              <a:rPr lang="en-GB" sz="1000" dirty="0"/>
              <a:t>states, but mental states are causally impotent.  They have no causal effect, either on other mental states or on physical states.  Mental states are by-products of the physical processes that go in the body which govern our actions.</a:t>
            </a:r>
          </a:p>
          <a:p>
            <a:endParaRPr lang="en-US" sz="1000" b="1" u="sng" dirty="0">
              <a:solidFill>
                <a:schemeClr val="tx1"/>
              </a:solidFill>
              <a:latin typeface="Calibri" panose="020F0502020204030204" pitchFamily="34" charset="0"/>
            </a:endParaRPr>
          </a:p>
        </p:txBody>
      </p:sp>
      <p:sp>
        <p:nvSpPr>
          <p:cNvPr id="15" name="Rectangle 14"/>
          <p:cNvSpPr/>
          <p:nvPr/>
        </p:nvSpPr>
        <p:spPr>
          <a:xfrm>
            <a:off x="5171719" y="3960129"/>
            <a:ext cx="1629294" cy="2715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solidFill>
                  <a:schemeClr val="tx1"/>
                </a:solidFill>
                <a:latin typeface="Chewy" panose="02000000000000000000" pitchFamily="2" charset="0"/>
                <a:ea typeface="Chewy" panose="02000000000000000000" pitchFamily="2" charset="0"/>
              </a:rPr>
              <a:t>Key Terms </a:t>
            </a:r>
          </a:p>
        </p:txBody>
      </p:sp>
    </p:spTree>
    <p:extLst>
      <p:ext uri="{BB962C8B-B14F-4D97-AF65-F5344CB8AC3E}">
        <p14:creationId xmlns:p14="http://schemas.microsoft.com/office/powerpoint/2010/main" val="3874227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71196" y="1235587"/>
            <a:ext cx="5687530" cy="655197"/>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pPr marL="171450" indent="-171450" fontAlgn="base">
              <a:buFont typeface="Arial" panose="020B0604020202020204" pitchFamily="34" charset="0"/>
              <a:buChar char="•"/>
            </a:pPr>
            <a:r>
              <a:rPr lang="en-GB" sz="1050" dirty="0">
                <a:latin typeface="Calibri" panose="020F0502020204030204" pitchFamily="34" charset="0"/>
              </a:rPr>
              <a:t>a 'philosophical zombie'/a 'zombie' world is not conceivable</a:t>
            </a:r>
          </a:p>
          <a:p>
            <a:pPr marL="171450" indent="-171450" fontAlgn="base">
              <a:buFont typeface="Arial" panose="020B0604020202020204" pitchFamily="34" charset="0"/>
              <a:buChar char="•"/>
            </a:pPr>
            <a:r>
              <a:rPr lang="en-GB" sz="1050" dirty="0">
                <a:latin typeface="Calibri" panose="020F0502020204030204" pitchFamily="34" charset="0"/>
              </a:rPr>
              <a:t>what is conceivable may not be metaphysically possible</a:t>
            </a:r>
          </a:p>
          <a:p>
            <a:pPr marL="171450" indent="-171450" fontAlgn="base">
              <a:buFont typeface="Arial" panose="020B0604020202020204" pitchFamily="34" charset="0"/>
              <a:buChar char="•"/>
            </a:pPr>
            <a:r>
              <a:rPr lang="en-GB" sz="1050" dirty="0">
                <a:latin typeface="Calibri" panose="020F0502020204030204" pitchFamily="34" charset="0"/>
              </a:rPr>
              <a:t>what is metaphysically possible tells us nothing about the actual world.</a:t>
            </a:r>
          </a:p>
          <a:p>
            <a:pPr marL="171450" indent="-171450">
              <a:buFont typeface="Arial" panose="020B0604020202020204" pitchFamily="34" charset="0"/>
              <a:buChar char="•"/>
            </a:pPr>
            <a:endParaRPr lang="en-GB" sz="1050" dirty="0">
              <a:latin typeface="Calibri" panose="020F0502020204030204" pitchFamily="34" charset="0"/>
            </a:endParaRPr>
          </a:p>
          <a:p>
            <a:pPr marL="171450" indent="-171450">
              <a:buFont typeface="Arial" panose="020B0604020202020204" pitchFamily="34" charset="0"/>
              <a:buChar char="•"/>
            </a:pPr>
            <a:endParaRPr lang="en-GB" sz="1050" dirty="0">
              <a:latin typeface="Calibri" panose="020F0502020204030204" pitchFamily="34" charset="0"/>
            </a:endParaRPr>
          </a:p>
          <a:p>
            <a:pPr marL="171450" indent="-171450" defTabSz="685800">
              <a:buFont typeface="Arial" panose="020B0604020202020204" pitchFamily="34" charset="0"/>
              <a:buChar char="•"/>
              <a:defRPr/>
            </a:pPr>
            <a:endParaRPr lang="en-GB" altLang="en-US" sz="1050" dirty="0">
              <a:solidFill>
                <a:schemeClr val="tx1"/>
              </a:solidFill>
              <a:latin typeface="Calibri" panose="020F0502020204030204" pitchFamily="34" charset="0"/>
            </a:endParaRPr>
          </a:p>
          <a:p>
            <a:endParaRPr lang="en-GB" sz="1050" dirty="0">
              <a:latin typeface="Calibri" panose="020F0502020204030204" pitchFamily="34" charset="0"/>
            </a:endParaRPr>
          </a:p>
        </p:txBody>
      </p:sp>
      <p:sp>
        <p:nvSpPr>
          <p:cNvPr id="2" name="Rectangle 1"/>
          <p:cNvSpPr/>
          <p:nvPr/>
        </p:nvSpPr>
        <p:spPr>
          <a:xfrm>
            <a:off x="124691" y="149629"/>
            <a:ext cx="11903825" cy="55695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a:solidFill>
                  <a:schemeClr val="tx1"/>
                </a:solidFill>
                <a:latin typeface="Chewy" panose="02000000000000000000" pitchFamily="2" charset="0"/>
                <a:ea typeface="Chewy" panose="02000000000000000000" pitchFamily="2" charset="0"/>
              </a:rPr>
              <a:t>Issues facing Dualism</a:t>
            </a:r>
          </a:p>
        </p:txBody>
      </p:sp>
      <p:sp>
        <p:nvSpPr>
          <p:cNvPr id="3" name="Rectangle 2"/>
          <p:cNvSpPr/>
          <p:nvPr/>
        </p:nvSpPr>
        <p:spPr>
          <a:xfrm>
            <a:off x="6171196" y="835090"/>
            <a:ext cx="3140970" cy="40049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solidFill>
                  <a:schemeClr val="tx1"/>
                </a:solidFill>
                <a:latin typeface="Chewy" panose="02000000000000000000" pitchFamily="2" charset="0"/>
                <a:ea typeface="Chewy" panose="02000000000000000000" pitchFamily="2" charset="0"/>
              </a:rPr>
              <a:t>Evaluation of Philosophical Zombies Argument</a:t>
            </a:r>
          </a:p>
        </p:txBody>
      </p:sp>
      <p:sp>
        <p:nvSpPr>
          <p:cNvPr id="15" name="Rectangle 14"/>
          <p:cNvSpPr/>
          <p:nvPr/>
        </p:nvSpPr>
        <p:spPr>
          <a:xfrm>
            <a:off x="6193840" y="2072748"/>
            <a:ext cx="5876717" cy="1763527"/>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050" b="1" dirty="0">
                <a:solidFill>
                  <a:schemeClr val="tx1"/>
                </a:solidFill>
                <a:latin typeface="Calibri" panose="020F0502020204030204" pitchFamily="34" charset="0"/>
              </a:rPr>
              <a:t>The Argument from Analogy</a:t>
            </a:r>
          </a:p>
          <a:p>
            <a:endParaRPr lang="en-GB" sz="1050" b="1" dirty="0">
              <a:solidFill>
                <a:schemeClr val="tx1"/>
              </a:solidFill>
              <a:latin typeface="Calibri" panose="020F0502020204030204" pitchFamily="34" charset="0"/>
            </a:endParaRPr>
          </a:p>
          <a:p>
            <a:r>
              <a:rPr lang="en-GB" altLang="en-US" sz="1050" dirty="0"/>
              <a:t>Mill argues that we can infer that other people have mental states by use of analogy.</a:t>
            </a:r>
          </a:p>
          <a:p>
            <a:endParaRPr lang="en-GB" sz="1050" b="1" dirty="0">
              <a:solidFill>
                <a:schemeClr val="tx1"/>
              </a:solidFill>
              <a:latin typeface="Calibri" panose="020F0502020204030204" pitchFamily="34" charset="0"/>
            </a:endParaRPr>
          </a:p>
          <a:p>
            <a:r>
              <a:rPr lang="en-GB" sz="1050" dirty="0">
                <a:solidFill>
                  <a:schemeClr val="tx1"/>
                </a:solidFill>
                <a:latin typeface="Calibri" panose="020F0502020204030204" pitchFamily="34" charset="0"/>
              </a:rPr>
              <a:t>P1: I observe that I have a mind</a:t>
            </a:r>
          </a:p>
          <a:p>
            <a:r>
              <a:rPr lang="en-GB" sz="1050" dirty="0">
                <a:solidFill>
                  <a:schemeClr val="tx1"/>
                </a:solidFill>
                <a:latin typeface="Calibri" panose="020F0502020204030204" pitchFamily="34" charset="0"/>
              </a:rPr>
              <a:t>P2: I also observe that my mental states are systematically connected with my behaviour and the states of the body (e.g. acts of will cause bodily movements and damage to my body causing pain).</a:t>
            </a:r>
          </a:p>
          <a:p>
            <a:r>
              <a:rPr lang="en-GB" sz="1050" dirty="0">
                <a:solidFill>
                  <a:schemeClr val="tx1"/>
                </a:solidFill>
                <a:latin typeface="Calibri" panose="020F0502020204030204" pitchFamily="34" charset="0"/>
              </a:rPr>
              <a:t>P3: I observe that other people who have bodies like mine behave similarly to me.</a:t>
            </a:r>
          </a:p>
          <a:p>
            <a:r>
              <a:rPr lang="en-GB" sz="1050" dirty="0">
                <a:solidFill>
                  <a:schemeClr val="tx1"/>
                </a:solidFill>
                <a:latin typeface="Calibri" panose="020F0502020204030204" pitchFamily="34" charset="0"/>
              </a:rPr>
              <a:t>C1: It is likely that their bodies and behaviour are connected to mental states too.</a:t>
            </a:r>
          </a:p>
          <a:p>
            <a:r>
              <a:rPr lang="en-GB" sz="1050" dirty="0">
                <a:solidFill>
                  <a:schemeClr val="tx1"/>
                </a:solidFill>
                <a:latin typeface="Calibri" panose="020F0502020204030204" pitchFamily="34" charset="0"/>
              </a:rPr>
              <a:t>C2: It is likely that others have minds.</a:t>
            </a:r>
          </a:p>
          <a:p>
            <a:pPr marL="171450" indent="-171450">
              <a:buFont typeface="Arial" panose="020B0604020202020204" pitchFamily="34" charset="0"/>
              <a:buChar char="•"/>
            </a:pPr>
            <a:endParaRPr lang="en-GB" sz="1050" dirty="0">
              <a:latin typeface="Calibri" panose="020F0502020204030204" pitchFamily="34" charset="0"/>
            </a:endParaRPr>
          </a:p>
          <a:p>
            <a:pPr marL="171450" indent="-171450">
              <a:buFont typeface="Arial" panose="020B0604020202020204" pitchFamily="34" charset="0"/>
              <a:buChar char="•"/>
            </a:pPr>
            <a:endParaRPr lang="en-GB" sz="1050" dirty="0">
              <a:latin typeface="Calibri" panose="020F0502020204030204" pitchFamily="34" charset="0"/>
            </a:endParaRPr>
          </a:p>
          <a:p>
            <a:pPr marL="171450" indent="-171450" defTabSz="685800">
              <a:buFont typeface="Arial" panose="020B0604020202020204" pitchFamily="34" charset="0"/>
              <a:buChar char="•"/>
              <a:defRPr/>
            </a:pPr>
            <a:endParaRPr lang="en-GB" altLang="en-US" sz="1050" dirty="0">
              <a:solidFill>
                <a:schemeClr val="tx1"/>
              </a:solidFill>
              <a:latin typeface="Calibri" panose="020F0502020204030204" pitchFamily="34" charset="0"/>
            </a:endParaRPr>
          </a:p>
          <a:p>
            <a:endParaRPr lang="en-GB" sz="1050" dirty="0">
              <a:latin typeface="Calibri" panose="020F0502020204030204" pitchFamily="34" charset="0"/>
            </a:endParaRPr>
          </a:p>
        </p:txBody>
      </p:sp>
      <p:sp>
        <p:nvSpPr>
          <p:cNvPr id="14" name="Rectangle 13"/>
          <p:cNvSpPr/>
          <p:nvPr/>
        </p:nvSpPr>
        <p:spPr>
          <a:xfrm>
            <a:off x="6288433" y="4600185"/>
            <a:ext cx="5687530" cy="1953820"/>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pPr fontAlgn="base"/>
            <a:r>
              <a:rPr lang="en-GB" sz="1100" dirty="0">
                <a:solidFill>
                  <a:schemeClr val="tx1"/>
                </a:solidFill>
                <a:latin typeface="Chewy" panose="02000000000000000000" pitchFamily="2" charset="0"/>
                <a:ea typeface="Chewy" panose="02000000000000000000" pitchFamily="2" charset="0"/>
              </a:rPr>
              <a:t>Evaluation of Mary/Knowledge Argument</a:t>
            </a:r>
          </a:p>
          <a:p>
            <a:pPr fontAlgn="base"/>
            <a:endParaRPr lang="en-GB" sz="1100" dirty="0"/>
          </a:p>
          <a:p>
            <a:pPr marL="171450" indent="-171450" fontAlgn="base">
              <a:buFont typeface="Arial" panose="020B0604020202020204" pitchFamily="34" charset="0"/>
              <a:buChar char="•"/>
            </a:pPr>
            <a:r>
              <a:rPr lang="en-GB" sz="1100" dirty="0"/>
              <a:t>Mary does not gain new propositional knowledge but does gain ability knowledge (the 'ability knowledge' response).</a:t>
            </a:r>
          </a:p>
          <a:p>
            <a:pPr marL="171450" indent="-171450" fontAlgn="base">
              <a:buFont typeface="Arial" panose="020B0604020202020204" pitchFamily="34" charset="0"/>
              <a:buChar char="•"/>
            </a:pPr>
            <a:r>
              <a:rPr lang="en-GB" sz="1100" dirty="0"/>
              <a:t>Mary does not gain new propositional knowledge but does gain acquaintance knowledge (the ‘acquaintance knowledge’ response).</a:t>
            </a:r>
          </a:p>
          <a:p>
            <a:pPr marL="171450" indent="-171450" fontAlgn="base">
              <a:buFont typeface="Arial" panose="020B0604020202020204" pitchFamily="34" charset="0"/>
              <a:buChar char="•"/>
            </a:pPr>
            <a:r>
              <a:rPr lang="en-GB" sz="1100" dirty="0"/>
              <a:t>Mary gains new propositional knowledge, but this is knowledge of physical facts that she already knew in a different way (the ‘New Knowledge / Old Fact’ response).</a:t>
            </a:r>
          </a:p>
          <a:p>
            <a:pPr marL="171450" indent="-171450" fontAlgn="base">
              <a:buFont typeface="Arial" panose="020B0604020202020204" pitchFamily="34" charset="0"/>
              <a:buChar char="•"/>
            </a:pPr>
            <a:r>
              <a:rPr lang="en-GB" sz="1100" dirty="0"/>
              <a:t>There is more than one way of knowing the same fact</a:t>
            </a:r>
          </a:p>
          <a:p>
            <a:pPr marL="171450" indent="-171450" fontAlgn="base">
              <a:buFont typeface="Arial" panose="020B0604020202020204" pitchFamily="34" charset="0"/>
              <a:buChar char="•"/>
            </a:pPr>
            <a:r>
              <a:rPr lang="en-GB" sz="1100" dirty="0"/>
              <a:t>Qualia do not exist and so Mary gains no new propositional knowledge.</a:t>
            </a:r>
          </a:p>
          <a:p>
            <a:pPr marL="171450" indent="-171450">
              <a:buFont typeface="Arial" panose="020B0604020202020204" pitchFamily="34" charset="0"/>
              <a:buChar char="•"/>
            </a:pPr>
            <a:endParaRPr lang="en-GB" sz="1100" dirty="0"/>
          </a:p>
          <a:p>
            <a:pPr marL="171450" indent="-171450">
              <a:buFont typeface="Arial" panose="020B0604020202020204" pitchFamily="34" charset="0"/>
              <a:buChar char="•"/>
            </a:pPr>
            <a:endParaRPr lang="en-GB" sz="1100" dirty="0"/>
          </a:p>
          <a:p>
            <a:pPr marL="171450" indent="-171450" defTabSz="685800">
              <a:buFont typeface="Arial" panose="020B0604020202020204" pitchFamily="34" charset="0"/>
              <a:buChar char="•"/>
              <a:defRPr/>
            </a:pPr>
            <a:endParaRPr lang="en-GB" altLang="en-US" sz="1100" dirty="0">
              <a:solidFill>
                <a:schemeClr val="tx1"/>
              </a:solidFill>
              <a:latin typeface="Century Gothic" panose="020B0502020202020204" pitchFamily="34" charset="0"/>
            </a:endParaRPr>
          </a:p>
          <a:p>
            <a:endParaRPr lang="en-GB" sz="1100" dirty="0"/>
          </a:p>
        </p:txBody>
      </p:sp>
      <p:sp>
        <p:nvSpPr>
          <p:cNvPr id="16" name="Rectangle 15"/>
          <p:cNvSpPr/>
          <p:nvPr/>
        </p:nvSpPr>
        <p:spPr>
          <a:xfrm>
            <a:off x="124692" y="835090"/>
            <a:ext cx="5876716" cy="1980542"/>
          </a:xfrm>
          <a:prstGeom prst="rect">
            <a:avLst/>
          </a:prstGeom>
          <a:ln>
            <a:solidFill>
              <a:schemeClr val="accent1"/>
            </a:solidFill>
          </a:ln>
        </p:spPr>
        <p:txBody>
          <a:bodyPr wrap="square">
            <a:spAutoFit/>
          </a:bodyPr>
          <a:lstStyle/>
          <a:p>
            <a:pPr>
              <a:lnSpc>
                <a:spcPct val="107000"/>
              </a:lnSpc>
              <a:spcAft>
                <a:spcPts val="800"/>
              </a:spcAft>
            </a:pPr>
            <a:r>
              <a:rPr lang="en-GB" sz="1050" b="1" dirty="0">
                <a:latin typeface="Calibri" panose="020F0502020204030204" pitchFamily="34" charset="0"/>
                <a:ea typeface="Calibri" panose="020F0502020204030204" pitchFamily="34" charset="0"/>
                <a:cs typeface="Times New Roman" panose="02020603050405020304" pitchFamily="18" charset="0"/>
              </a:rPr>
              <a:t>The Problem of Other Minds</a:t>
            </a:r>
          </a:p>
          <a:p>
            <a:pPr>
              <a:lnSpc>
                <a:spcPct val="107000"/>
              </a:lnSpc>
              <a:spcAft>
                <a:spcPts val="800"/>
              </a:spcAft>
            </a:pPr>
            <a:r>
              <a:rPr lang="en-GB" sz="1050" dirty="0">
                <a:latin typeface="Calibri" panose="020F0502020204030204" pitchFamily="34" charset="0"/>
                <a:ea typeface="Calibri" panose="020F0502020204030204" pitchFamily="34" charset="0"/>
                <a:cs typeface="Times New Roman" panose="02020603050405020304" pitchFamily="18" charset="0"/>
              </a:rPr>
              <a:t>The problem of other minds questions whether knowledge is possible of minds other than one’s own.</a:t>
            </a:r>
          </a:p>
          <a:p>
            <a:pPr marL="171450" indent="-171450">
              <a:lnSpc>
                <a:spcPct val="107000"/>
              </a:lnSpc>
              <a:spcAft>
                <a:spcPts val="800"/>
              </a:spcAft>
              <a:buFont typeface="Arial" panose="020B0604020202020204" pitchFamily="34" charset="0"/>
              <a:buChar char="•"/>
            </a:pPr>
            <a:r>
              <a:rPr lang="en-GB" sz="1050" dirty="0">
                <a:latin typeface="Calibri" panose="020F0502020204030204" pitchFamily="34" charset="0"/>
                <a:ea typeface="Calibri" panose="020F0502020204030204" pitchFamily="34" charset="0"/>
                <a:cs typeface="Times New Roman" panose="02020603050405020304" pitchFamily="18" charset="0"/>
              </a:rPr>
              <a:t>I have direct and privileged access to my own mind via introspection</a:t>
            </a:r>
          </a:p>
          <a:p>
            <a:pPr marL="171450" indent="-171450">
              <a:lnSpc>
                <a:spcPct val="107000"/>
              </a:lnSpc>
              <a:spcAft>
                <a:spcPts val="800"/>
              </a:spcAft>
              <a:buFont typeface="Arial" panose="020B0604020202020204" pitchFamily="34" charset="0"/>
              <a:buChar char="•"/>
            </a:pPr>
            <a:r>
              <a:rPr lang="en-GB" sz="1050" dirty="0">
                <a:latin typeface="Calibri" panose="020F0502020204030204" pitchFamily="34" charset="0"/>
                <a:ea typeface="Calibri" panose="020F0502020204030204" pitchFamily="34" charset="0"/>
                <a:cs typeface="Times New Roman" panose="02020603050405020304" pitchFamily="18" charset="0"/>
              </a:rPr>
              <a:t>By contrast, I am not able directly to inspect the contents of anyone else’ mind.</a:t>
            </a:r>
          </a:p>
          <a:p>
            <a:pPr marL="171450" indent="-171450">
              <a:lnSpc>
                <a:spcPct val="107000"/>
              </a:lnSpc>
              <a:spcAft>
                <a:spcPts val="800"/>
              </a:spcAft>
              <a:buFont typeface="Arial" panose="020B0604020202020204" pitchFamily="34" charset="0"/>
              <a:buChar char="•"/>
            </a:pPr>
            <a:r>
              <a:rPr lang="en-GB" sz="1050" dirty="0">
                <a:latin typeface="Calibri" panose="020F0502020204030204" pitchFamily="34" charset="0"/>
                <a:ea typeface="Calibri" panose="020F0502020204030204" pitchFamily="34" charset="0"/>
                <a:cs typeface="Times New Roman" panose="02020603050405020304" pitchFamily="18" charset="0"/>
              </a:rPr>
              <a:t>Because I cannot directly observe other minds, I must infer the mental states of others from what I can observe from their behaviour.</a:t>
            </a:r>
          </a:p>
          <a:p>
            <a:pPr marL="171450" indent="-171450">
              <a:lnSpc>
                <a:spcPct val="107000"/>
              </a:lnSpc>
              <a:spcAft>
                <a:spcPts val="800"/>
              </a:spcAft>
              <a:buFont typeface="Arial" panose="020B0604020202020204" pitchFamily="34" charset="0"/>
              <a:buChar char="•"/>
            </a:pPr>
            <a:r>
              <a:rPr lang="en-GB" sz="1050" dirty="0">
                <a:latin typeface="Calibri" panose="020F0502020204030204" pitchFamily="34" charset="0"/>
                <a:ea typeface="Calibri" panose="020F0502020204030204" pitchFamily="34" charset="0"/>
                <a:cs typeface="Times New Roman" panose="02020603050405020304" pitchFamily="18" charset="0"/>
              </a:rPr>
              <a:t>However, the behavioural evidence is insufficient to establish for certain what others’ mental states are, or indeed that they have minds at all.</a:t>
            </a:r>
          </a:p>
        </p:txBody>
      </p:sp>
      <p:pic>
        <p:nvPicPr>
          <p:cNvPr id="10" name="Picture 9"/>
          <p:cNvPicPr>
            <a:picLocks noChangeAspect="1"/>
          </p:cNvPicPr>
          <p:nvPr/>
        </p:nvPicPr>
        <p:blipFill>
          <a:blip r:embed="rId2"/>
          <a:stretch>
            <a:fillRect/>
          </a:stretch>
        </p:blipFill>
        <p:spPr>
          <a:xfrm>
            <a:off x="10835193" y="3307413"/>
            <a:ext cx="1023533" cy="1455260"/>
          </a:xfrm>
          <a:prstGeom prst="rect">
            <a:avLst/>
          </a:prstGeom>
        </p:spPr>
      </p:pic>
      <p:sp>
        <p:nvSpPr>
          <p:cNvPr id="13" name="Rectangle 12"/>
          <p:cNvSpPr/>
          <p:nvPr/>
        </p:nvSpPr>
        <p:spPr>
          <a:xfrm>
            <a:off x="124691" y="2965569"/>
            <a:ext cx="5876717" cy="3588436"/>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100" b="1" dirty="0">
                <a:solidFill>
                  <a:schemeClr val="tx1"/>
                </a:solidFill>
                <a:latin typeface="Calibri" panose="020F0502020204030204" pitchFamily="34" charset="0"/>
              </a:rPr>
              <a:t>Dualism makes a ‘category mistake’ (Ryle)</a:t>
            </a:r>
          </a:p>
          <a:p>
            <a:endParaRPr lang="en-GB" sz="1100" b="1" dirty="0">
              <a:solidFill>
                <a:schemeClr val="tx1"/>
              </a:solidFill>
              <a:latin typeface="Calibri" panose="020F0502020204030204" pitchFamily="34" charset="0"/>
            </a:endParaRPr>
          </a:p>
          <a:p>
            <a:pPr marL="285750" indent="-285750">
              <a:buFont typeface="Arial" panose="020B0604020202020204" pitchFamily="34" charset="0"/>
              <a:buChar char="•"/>
            </a:pPr>
            <a:r>
              <a:rPr lang="en-GB" sz="1100" dirty="0"/>
              <a:t>Substance dualism is the view that the mind and the body (brain) are two separate ‘substances’ or ‘things’</a:t>
            </a:r>
          </a:p>
          <a:p>
            <a:pPr marL="285750" indent="-285750">
              <a:buFont typeface="Arial" panose="020B0604020202020204" pitchFamily="34" charset="0"/>
              <a:buChar char="•"/>
            </a:pPr>
            <a:r>
              <a:rPr lang="en-GB" sz="1100" dirty="0"/>
              <a:t>To make a category mistake is to assign a concept to a logical category to which it doesn’t belong (</a:t>
            </a:r>
            <a:r>
              <a:rPr lang="en-GB" sz="1100" dirty="0" err="1"/>
              <a:t>eg</a:t>
            </a:r>
            <a:r>
              <a:rPr lang="en-GB" sz="1100" dirty="0"/>
              <a:t>… )</a:t>
            </a:r>
          </a:p>
          <a:p>
            <a:pPr marL="285750" indent="-285750">
              <a:buFont typeface="Arial" panose="020B0604020202020204" pitchFamily="34" charset="0"/>
              <a:buChar char="•"/>
            </a:pPr>
            <a:r>
              <a:rPr lang="en-GB" sz="1100" dirty="0"/>
              <a:t>Ryle claims that substance dualism (a) assigns ‘mind’ (and mental states’) to “the categories of ‘thing,’ ‘stuff,’ ‘attribute,’ ‘state,’ ‘process,’ ‘change,’ cause,’ and ‘effect.’” and (b) conceives of them as non-physical and ‘ghostly.’ </a:t>
            </a:r>
          </a:p>
          <a:p>
            <a:pPr marL="285750" indent="-285750">
              <a:buFont typeface="Arial" panose="020B0604020202020204" pitchFamily="34" charset="0"/>
              <a:buChar char="•"/>
            </a:pPr>
            <a:r>
              <a:rPr lang="en-GB" sz="1100" dirty="0"/>
              <a:t>Ryle gives a number of analogies to explain his point.  For example, he gives the example of a foreigner visiting a university.  He sees the colleges, lecture theatres and libraries, but asks ‘where is the university?’.  In this instance, the foreigner is making a category mistake.</a:t>
            </a:r>
          </a:p>
          <a:p>
            <a:pPr marL="285750" indent="-285750">
              <a:buFont typeface="Arial" panose="020B0604020202020204" pitchFamily="34" charset="0"/>
              <a:buChar char="•"/>
            </a:pPr>
            <a:r>
              <a:rPr lang="en-GB" sz="1100" dirty="0"/>
              <a:t>Each of Ryle’s analogies have the following feature: once one has a complete description of the component parts of some designated phenomena and how they work together (</a:t>
            </a:r>
            <a:r>
              <a:rPr lang="en-GB" sz="1100" dirty="0" err="1"/>
              <a:t>eg</a:t>
            </a:r>
            <a:r>
              <a:rPr lang="en-GB" sz="1100" dirty="0"/>
              <a:t> the ‘colleges’, ‘lecture theatres’, and ‘libraries’ of a university) it is a mistake to look for something ‘over and above’ those constitutive features. </a:t>
            </a:r>
          </a:p>
          <a:p>
            <a:pPr marL="285750" indent="-285750">
              <a:buFont typeface="Arial" panose="020B0604020202020204" pitchFamily="34" charset="0"/>
              <a:buChar char="•"/>
            </a:pPr>
            <a:r>
              <a:rPr lang="en-GB" sz="1100" dirty="0"/>
              <a:t>Ryle argues that to talk about ‘the mind’ and ‘mental states’ is to talk about publicly observable behaviour or behavioural dispositions. </a:t>
            </a:r>
          </a:p>
        </p:txBody>
      </p:sp>
    </p:spTree>
    <p:extLst>
      <p:ext uri="{BB962C8B-B14F-4D97-AF65-F5344CB8AC3E}">
        <p14:creationId xmlns:p14="http://schemas.microsoft.com/office/powerpoint/2010/main" val="1202758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691" y="149629"/>
            <a:ext cx="11903825" cy="55695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a:solidFill>
                  <a:schemeClr val="tx1"/>
                </a:solidFill>
                <a:latin typeface="Chewy" panose="02000000000000000000" pitchFamily="2" charset="0"/>
                <a:ea typeface="Chewy" panose="02000000000000000000" pitchFamily="2" charset="0"/>
              </a:rPr>
              <a:t>Issues facing Dualism</a:t>
            </a:r>
          </a:p>
        </p:txBody>
      </p:sp>
      <p:sp>
        <p:nvSpPr>
          <p:cNvPr id="16" name="Rectangle 15"/>
          <p:cNvSpPr/>
          <p:nvPr/>
        </p:nvSpPr>
        <p:spPr>
          <a:xfrm>
            <a:off x="124692" y="835090"/>
            <a:ext cx="11903824" cy="3114699"/>
          </a:xfrm>
          <a:prstGeom prst="rect">
            <a:avLst/>
          </a:prstGeom>
          <a:ln>
            <a:solidFill>
              <a:schemeClr val="accent1"/>
            </a:solidFill>
          </a:ln>
        </p:spPr>
        <p:txBody>
          <a:bodyPr wrap="square">
            <a:spAutoFit/>
          </a:bodyPr>
          <a:lstStyle/>
          <a:p>
            <a:pPr>
              <a:lnSpc>
                <a:spcPct val="107000"/>
              </a:lnSpc>
              <a:spcAft>
                <a:spcPts val="800"/>
              </a:spcAft>
            </a:pPr>
            <a:r>
              <a:rPr lang="en-GB" sz="1050" b="1" dirty="0">
                <a:latin typeface="Calibri" panose="020F0502020204030204" pitchFamily="34" charset="0"/>
                <a:ea typeface="Calibri" panose="020F0502020204030204" pitchFamily="34" charset="0"/>
                <a:cs typeface="Times New Roman" panose="02020603050405020304" pitchFamily="18" charset="0"/>
              </a:rPr>
              <a:t>Challenges facing epiphenomenal dualism</a:t>
            </a:r>
          </a:p>
          <a:p>
            <a:pPr fontAlgn="base"/>
            <a:r>
              <a:rPr lang="en-GB" sz="1050" u="sng" dirty="0"/>
              <a:t>The challenge posed by introspective self-knowledge:</a:t>
            </a:r>
            <a:r>
              <a:rPr lang="en-GB" sz="1050" dirty="0"/>
              <a:t> The mind does appear to cause physical action.  E.g. You can choose between reaching out for a cup of tea or coffee.</a:t>
            </a:r>
          </a:p>
          <a:p>
            <a:pPr fontAlgn="base"/>
            <a:endParaRPr lang="en-GB" sz="1050" dirty="0"/>
          </a:p>
          <a:p>
            <a:pPr fontAlgn="base"/>
            <a:r>
              <a:rPr lang="en-GB" sz="1050" u="sng" dirty="0"/>
              <a:t>The challenge posed by the phenomenology of our mental life</a:t>
            </a:r>
            <a:r>
              <a:rPr lang="en-GB" sz="1050" dirty="0"/>
              <a:t>:  It appears self-evident that my conscious act of will, causes my actions. Also, when we think about what epiphenomenalism means for talk about mental states, it appears counter-intuitive.  e.g. If you complain to your dentist about toothache, according to ED, the decay in the tooth causes you to say you have a toothache, the pain itself doesn’t cause you to say it.  This means all talk about mental states lacks content or meaning.  E.g. If I say, “I believe” or “I desire x”, I cannot be talking about my own mental state, since the mental states are not what has caused me to use the words</a:t>
            </a:r>
          </a:p>
          <a:p>
            <a:pPr fontAlgn="base"/>
            <a:endParaRPr lang="en-GB" sz="1050" dirty="0"/>
          </a:p>
          <a:p>
            <a:pPr fontAlgn="base"/>
            <a:r>
              <a:rPr lang="en-GB" sz="1050" dirty="0"/>
              <a:t>In response, supporters of epiphenomenal dualism point out that although there is a correlation between our vocalisation, “I am in pain” and the conscious awareness of being in pain, this is not the same as cause.  If we understood the cause, we would be aware of nerves moving (all the intermediate steps from volition to act) and we would understand why we can move our hand but not our ears or our liver.</a:t>
            </a:r>
          </a:p>
          <a:p>
            <a:pPr fontAlgn="base"/>
            <a:endParaRPr lang="en-GB" sz="1050" dirty="0"/>
          </a:p>
          <a:p>
            <a:pPr>
              <a:defRPr/>
            </a:pPr>
            <a:r>
              <a:rPr lang="en-GB" sz="1050" u="sng" dirty="0"/>
              <a:t>The challenge posed by natural selection/evolution.</a:t>
            </a:r>
            <a:r>
              <a:rPr lang="en-GB" sz="1050" dirty="0"/>
              <a:t> According to evolution, characteristics of species evolve because they confer an advantage to those creatures.  If they not confer an advantage the traits would die out.  However, according to epiphenomenalism, consciousness has no causal influence on the physical and so can offer no evolutionary advantage.  So, consciousness should be a trait that has died out.  The fact that conscious states do exist, suggests that they do confer a survival advantage and so must have some influence on the physical realm.</a:t>
            </a:r>
          </a:p>
          <a:p>
            <a:pPr>
              <a:defRPr/>
            </a:pPr>
            <a:endParaRPr lang="en-GB" sz="1050" dirty="0"/>
          </a:p>
          <a:p>
            <a:pPr>
              <a:defRPr/>
            </a:pPr>
            <a:r>
              <a:rPr lang="en-GB" sz="1050" dirty="0"/>
              <a:t>Frank Jackson’s responds by giving the example of the polar bear coat.  The polar bear’s coat is very heavy.  The additional weight is a disadvantage to the polar bear.  However, it would be wrong to suggest that the heaviness should have been de-selected by evolution.  This is because the heaviness is an inevitable by-product of evolving a warm coat (a warm coat clearly does have evolutionary advantages)  In the same way, consciousness may be an inevitable by-product of the development of a complex brain.  A complex brain helps us survive.  So, consciousness may not be de-selected.</a:t>
            </a:r>
          </a:p>
          <a:p>
            <a:pPr fontAlgn="base"/>
            <a:endParaRPr lang="en-GB" sz="1050" u="sng" dirty="0"/>
          </a:p>
        </p:txBody>
      </p:sp>
      <p:pic>
        <p:nvPicPr>
          <p:cNvPr id="5" name="Picture 4"/>
          <p:cNvPicPr>
            <a:picLocks noChangeAspect="1"/>
          </p:cNvPicPr>
          <p:nvPr/>
        </p:nvPicPr>
        <p:blipFill>
          <a:blip r:embed="rId2"/>
          <a:stretch>
            <a:fillRect/>
          </a:stretch>
        </p:blipFill>
        <p:spPr>
          <a:xfrm>
            <a:off x="7832757" y="4158719"/>
            <a:ext cx="4096867" cy="2304488"/>
          </a:xfrm>
          <a:prstGeom prst="rect">
            <a:avLst/>
          </a:prstGeom>
        </p:spPr>
      </p:pic>
      <p:pic>
        <p:nvPicPr>
          <p:cNvPr id="6" name="Picture 5"/>
          <p:cNvPicPr>
            <a:picLocks noChangeAspect="1"/>
          </p:cNvPicPr>
          <p:nvPr/>
        </p:nvPicPr>
        <p:blipFill>
          <a:blip r:embed="rId3"/>
          <a:stretch>
            <a:fillRect/>
          </a:stretch>
        </p:blipFill>
        <p:spPr>
          <a:xfrm>
            <a:off x="2438526" y="4701310"/>
            <a:ext cx="5273497" cy="1761897"/>
          </a:xfrm>
          <a:prstGeom prst="rect">
            <a:avLst/>
          </a:prstGeom>
        </p:spPr>
      </p:pic>
      <p:pic>
        <p:nvPicPr>
          <p:cNvPr id="7" name="Picture 6"/>
          <p:cNvPicPr>
            <a:picLocks noChangeAspect="1"/>
          </p:cNvPicPr>
          <p:nvPr/>
        </p:nvPicPr>
        <p:blipFill>
          <a:blip r:embed="rId4"/>
          <a:stretch>
            <a:fillRect/>
          </a:stretch>
        </p:blipFill>
        <p:spPr>
          <a:xfrm>
            <a:off x="124691" y="4701310"/>
            <a:ext cx="2357879" cy="1567185"/>
          </a:xfrm>
          <a:prstGeom prst="rect">
            <a:avLst/>
          </a:prstGeom>
        </p:spPr>
      </p:pic>
    </p:spTree>
    <p:extLst>
      <p:ext uri="{BB962C8B-B14F-4D97-AF65-F5344CB8AC3E}">
        <p14:creationId xmlns:p14="http://schemas.microsoft.com/office/powerpoint/2010/main" val="1060289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1141</TotalTime>
  <Words>1692</Words>
  <Application>Microsoft Office PowerPoint</Application>
  <PresentationFormat>Widescreen</PresentationFormat>
  <Paragraphs>111</Paragraphs>
  <Slides>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Calibri Light</vt:lpstr>
      <vt:lpstr>Century Gothic</vt:lpstr>
      <vt:lpstr>Chewy</vt:lpstr>
      <vt:lpstr>Times New Roman</vt:lpstr>
      <vt:lpstr>Office Theme</vt:lpstr>
      <vt:lpstr>PowerPoint Presentation</vt:lpstr>
      <vt:lpstr>PowerPoint Presentation</vt:lpstr>
      <vt:lpstr>PowerPoint Presentation</vt:lpstr>
    </vt:vector>
  </TitlesOfParts>
  <Company>Meadowhead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Teresa Kocinski</dc:creator>
  <cp:lastModifiedBy>Mark Lawrenson</cp:lastModifiedBy>
  <cp:revision>101</cp:revision>
  <cp:lastPrinted>2019-06-12T08:39:13Z</cp:lastPrinted>
  <dcterms:created xsi:type="dcterms:W3CDTF">2019-06-12T08:21:52Z</dcterms:created>
  <dcterms:modified xsi:type="dcterms:W3CDTF">2023-01-17T13:30:35Z</dcterms:modified>
</cp:coreProperties>
</file>