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66FF"/>
    <a:srgbClr val="CC6600"/>
    <a:srgbClr val="FF0000"/>
    <a:srgbClr val="FF00FF"/>
    <a:srgbClr val="CC00FF"/>
    <a:srgbClr val="6600FF"/>
    <a:srgbClr val="00CC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8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10/02/2023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063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10/02/2023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42874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10/02/2023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1213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10/02/2023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896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ED4F51A-FCF7-4234-AD7B-4A9B0426A1E4}" type="datetimeFigureOut">
              <a:rPr lang="en-GB" smtClean="0"/>
              <a:t>10/02/2023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9168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ED4F51A-FCF7-4234-AD7B-4A9B0426A1E4}" type="datetimeFigureOut">
              <a:rPr lang="en-GB" smtClean="0"/>
              <a:t>10/02/2023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69430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ED4F51A-FCF7-4234-AD7B-4A9B0426A1E4}" type="datetimeFigureOut">
              <a:rPr lang="en-GB" smtClean="0"/>
              <a:t>10/02/2023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0649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ED4F51A-FCF7-4234-AD7B-4A9B0426A1E4}" type="datetimeFigureOut">
              <a:rPr lang="en-GB" smtClean="0"/>
              <a:t>10/02/2023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34584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4F51A-FCF7-4234-AD7B-4A9B0426A1E4}" type="datetimeFigureOut">
              <a:rPr lang="en-GB" smtClean="0"/>
              <a:t>10/02/2023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8244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10/02/2023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3218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10/02/2023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420079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F51A-FCF7-4234-AD7B-4A9B0426A1E4}" type="datetimeFigureOut">
              <a:rPr lang="en-GB" smtClean="0"/>
              <a:t>10/02/2023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68490-B254-4C5B-9C54-A2ADAFC26261}" type="slidenum">
              <a:rPr lang="en-GB" smtClean="0"/>
              <a:t>‹#›</a:t>
            </a:fld>
            <a:endParaRPr lang="en-GB"/>
          </a:p>
        </p:txBody>
      </p:sp>
    </p:spTree>
    <p:extLst>
      <p:ext uri="{BB962C8B-B14F-4D97-AF65-F5344CB8AC3E}">
        <p14:creationId xmlns:p14="http://schemas.microsoft.com/office/powerpoint/2010/main" val="263165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4691" y="891075"/>
            <a:ext cx="4930785" cy="3496996"/>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050" dirty="0"/>
              <a:t>P</a:t>
            </a:r>
            <a:r>
              <a:rPr lang="en-GB" sz="1050" u="sng" dirty="0" smtClean="0"/>
              <a:t>hysicalism</a:t>
            </a:r>
            <a:r>
              <a:rPr lang="en-GB" sz="1050" dirty="0"/>
              <a:t>: Everything is physical or supervenes upon the physical (this includes properties, events, objects and any substance(s) that exist).</a:t>
            </a:r>
          </a:p>
          <a:p>
            <a:r>
              <a:rPr lang="en-GB" sz="1050" dirty="0"/>
              <a:t> </a:t>
            </a:r>
          </a:p>
          <a:p>
            <a:r>
              <a:rPr lang="en-GB" sz="1050" u="sng" dirty="0"/>
              <a:t>Philosophical behaviourism: </a:t>
            </a:r>
            <a:endParaRPr lang="en-GB" sz="1050" dirty="0"/>
          </a:p>
          <a:p>
            <a:r>
              <a:rPr lang="en-GB" sz="1050" dirty="0"/>
              <a:t> </a:t>
            </a:r>
          </a:p>
          <a:p>
            <a:r>
              <a:rPr lang="en-GB" sz="1050" dirty="0"/>
              <a:t>'Hard' behaviourism: all propositions about mental states can be reduced without loss of meaning to propositions that exclusively use the language of physics to talk about bodily states/movements (including Carl Hempel</a:t>
            </a:r>
            <a:r>
              <a:rPr lang="en-GB" sz="1050" dirty="0" smtClean="0"/>
              <a:t>).</a:t>
            </a:r>
          </a:p>
          <a:p>
            <a:endParaRPr lang="en-GB" sz="1050" dirty="0"/>
          </a:p>
          <a:p>
            <a:r>
              <a:rPr lang="en-GB" sz="1050" dirty="0"/>
              <a:t>'Soft' behaviourism: propositions about mental states are propositions about behavioural dispositions (</a:t>
            </a:r>
            <a:r>
              <a:rPr lang="en-GB" sz="1050" dirty="0" err="1"/>
              <a:t>ie</a:t>
            </a:r>
            <a:r>
              <a:rPr lang="en-GB" sz="1050" dirty="0"/>
              <a:t> propositions that use ordinary language) (including Gilbert Ryle).</a:t>
            </a:r>
          </a:p>
          <a:p>
            <a:r>
              <a:rPr lang="en-GB" sz="1050" dirty="0"/>
              <a:t> </a:t>
            </a:r>
          </a:p>
          <a:p>
            <a:r>
              <a:rPr lang="en-GB" sz="1050" dirty="0"/>
              <a:t>Issues including:</a:t>
            </a:r>
          </a:p>
          <a:p>
            <a:pPr lvl="0"/>
            <a:r>
              <a:rPr lang="en-GB" sz="1050" dirty="0" smtClean="0"/>
              <a:t>	dualist </a:t>
            </a:r>
            <a:r>
              <a:rPr lang="en-GB" sz="1050" dirty="0"/>
              <a:t>arguments applied to philosophical behaviourism</a:t>
            </a:r>
          </a:p>
          <a:p>
            <a:pPr lvl="0"/>
            <a:r>
              <a:rPr lang="en-GB" sz="1050" dirty="0"/>
              <a:t>the distinctness of mental states from behaviour (including Hilary Putnam's 'Super-Spartans' and perfect actors)</a:t>
            </a:r>
          </a:p>
          <a:p>
            <a:pPr lvl="0"/>
            <a:r>
              <a:rPr lang="en-GB" sz="1050" dirty="0" smtClean="0"/>
              <a:t>	issues </a:t>
            </a:r>
            <a:r>
              <a:rPr lang="en-GB" sz="1050" dirty="0"/>
              <a:t>defining mental states satisfactorily due to (a) circularity and (b) </a:t>
            </a:r>
            <a:r>
              <a:rPr lang="en-GB" sz="1050" dirty="0" smtClean="0"/>
              <a:t>the </a:t>
            </a:r>
            <a:r>
              <a:rPr lang="en-GB" sz="1050" dirty="0"/>
              <a:t>multiple </a:t>
            </a:r>
            <a:r>
              <a:rPr lang="en-GB" sz="1050" dirty="0" err="1"/>
              <a:t>realisability</a:t>
            </a:r>
            <a:r>
              <a:rPr lang="en-GB" sz="1050" dirty="0"/>
              <a:t> of mental states in behaviour</a:t>
            </a:r>
          </a:p>
          <a:p>
            <a:r>
              <a:rPr lang="en-GB" sz="1050" dirty="0" smtClean="0"/>
              <a:t>	the </a:t>
            </a:r>
            <a:r>
              <a:rPr lang="en-GB" sz="1050" dirty="0"/>
              <a:t>asymmetry between self-knowledge and knowledge of other people’s mental states.</a:t>
            </a:r>
          </a:p>
        </p:txBody>
      </p:sp>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smtClean="0">
                <a:solidFill>
                  <a:schemeClr val="tx1"/>
                </a:solidFill>
                <a:latin typeface="Chewy" panose="02000000000000000000" pitchFamily="2" charset="0"/>
                <a:ea typeface="Chewy" panose="02000000000000000000" pitchFamily="2" charset="0"/>
              </a:rPr>
              <a:t>Philosophical (Analytical) Behaviourism</a:t>
            </a:r>
            <a:endParaRPr lang="en-GB" sz="2000" dirty="0">
              <a:solidFill>
                <a:schemeClr val="tx1"/>
              </a:solidFill>
              <a:latin typeface="Chewy" panose="02000000000000000000" pitchFamily="2" charset="0"/>
              <a:ea typeface="Chewy" panose="02000000000000000000" pitchFamily="2" charset="0"/>
            </a:endParaRPr>
          </a:p>
        </p:txBody>
      </p:sp>
      <p:sp>
        <p:nvSpPr>
          <p:cNvPr id="3" name="Rectangle 2"/>
          <p:cNvSpPr/>
          <p:nvPr/>
        </p:nvSpPr>
        <p:spPr>
          <a:xfrm>
            <a:off x="124690" y="601579"/>
            <a:ext cx="1920677" cy="27402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What you need to know: </a:t>
            </a:r>
            <a:endParaRPr lang="en-GB" sz="1200" dirty="0">
              <a:solidFill>
                <a:schemeClr val="tx1"/>
              </a:solidFill>
              <a:latin typeface="Chewy" panose="02000000000000000000" pitchFamily="2" charset="0"/>
              <a:ea typeface="Chewy" panose="02000000000000000000" pitchFamily="2" charset="0"/>
            </a:endParaRPr>
          </a:p>
        </p:txBody>
      </p:sp>
      <p:sp>
        <p:nvSpPr>
          <p:cNvPr id="11" name="Rectangle 10"/>
          <p:cNvSpPr/>
          <p:nvPr/>
        </p:nvSpPr>
        <p:spPr>
          <a:xfrm>
            <a:off x="5171719" y="1015921"/>
            <a:ext cx="7004569" cy="2516073"/>
          </a:xfrm>
          <a:prstGeom prst="rect">
            <a:avLst/>
          </a:prstGeom>
          <a:ln>
            <a:solidFill>
              <a:schemeClr val="accent1"/>
            </a:solidFill>
          </a:ln>
        </p:spPr>
        <p:txBody>
          <a:bodyPr wrap="square">
            <a:spAutoFit/>
          </a:bodyPr>
          <a:lstStyle/>
          <a:p>
            <a:r>
              <a:rPr lang="en-GB" sz="1050" dirty="0">
                <a:latin typeface="Calibri" panose="020F0502020204030204" pitchFamily="34" charset="0"/>
              </a:rPr>
              <a:t>What is physicalism? (3 marks)</a:t>
            </a:r>
          </a:p>
          <a:p>
            <a:r>
              <a:rPr lang="en-GB" sz="1050" dirty="0">
                <a:latin typeface="Calibri" panose="020F0502020204030204" pitchFamily="34" charset="0"/>
              </a:rPr>
              <a:t>What is hard behaviourism? (3 marks)</a:t>
            </a:r>
          </a:p>
          <a:p>
            <a:r>
              <a:rPr lang="en-GB" sz="1050" dirty="0">
                <a:latin typeface="Calibri" panose="020F0502020204030204" pitchFamily="34" charset="0"/>
              </a:rPr>
              <a:t>What is soft behaviourism? (3 marks)</a:t>
            </a:r>
          </a:p>
          <a:p>
            <a:r>
              <a:rPr lang="en-GB" sz="1050" dirty="0">
                <a:latin typeface="Calibri" panose="020F0502020204030204" pitchFamily="34" charset="0"/>
              </a:rPr>
              <a:t>What is the difference between hard and soft behaviourism? (3 marks)</a:t>
            </a:r>
          </a:p>
          <a:p>
            <a:r>
              <a:rPr lang="en-GB" sz="1050" dirty="0">
                <a:latin typeface="Calibri" panose="020F0502020204030204" pitchFamily="34" charset="0"/>
              </a:rPr>
              <a:t>What is analytic reduction? (3 marks)</a:t>
            </a:r>
          </a:p>
          <a:p>
            <a:r>
              <a:rPr lang="en-GB" sz="1050" dirty="0">
                <a:latin typeface="Calibri" panose="020F0502020204030204" pitchFamily="34" charset="0"/>
              </a:rPr>
              <a:t>What claim do logical/analytical behaviourists make regarding statements about mental states? (3 marks)</a:t>
            </a:r>
          </a:p>
          <a:p>
            <a:r>
              <a:rPr lang="en-GB" sz="1050" dirty="0">
                <a:latin typeface="Calibri" panose="020F0502020204030204" pitchFamily="34" charset="0"/>
              </a:rPr>
              <a:t>Briefly outline philosophical behaviourism (5 marks)</a:t>
            </a:r>
          </a:p>
          <a:p>
            <a:r>
              <a:rPr lang="en-GB" sz="1050" dirty="0">
                <a:latin typeface="Calibri" panose="020F0502020204030204" pitchFamily="34" charset="0"/>
              </a:rPr>
              <a:t>Explain dualist responses to philosophical behaviourism. (5 marks)</a:t>
            </a:r>
          </a:p>
          <a:p>
            <a:r>
              <a:rPr lang="en-GB" sz="1050" dirty="0">
                <a:latin typeface="Calibri" panose="020F0502020204030204" pitchFamily="34" charset="0"/>
              </a:rPr>
              <a:t>Explain the distinctiveness of mental states from behaviour (Putnam’s super-Spartans) (5 marks)</a:t>
            </a:r>
          </a:p>
          <a:p>
            <a:r>
              <a:rPr lang="en-GB" sz="1050" dirty="0">
                <a:latin typeface="Calibri" panose="020F0502020204030204" pitchFamily="34" charset="0"/>
              </a:rPr>
              <a:t>Explain issues of circularity and the multiple </a:t>
            </a:r>
            <a:r>
              <a:rPr lang="en-GB" sz="1050" dirty="0" err="1">
                <a:latin typeface="Calibri" panose="020F0502020204030204" pitchFamily="34" charset="0"/>
              </a:rPr>
              <a:t>realisability</a:t>
            </a:r>
            <a:r>
              <a:rPr lang="en-GB" sz="1050" dirty="0">
                <a:latin typeface="Calibri" panose="020F0502020204030204" pitchFamily="34" charset="0"/>
              </a:rPr>
              <a:t> of mental states for logical/analytic behaviourism. (5 marks)</a:t>
            </a:r>
          </a:p>
          <a:p>
            <a:r>
              <a:rPr lang="en-GB" sz="1050" dirty="0">
                <a:latin typeface="Calibri" panose="020F0502020204030204" pitchFamily="34" charset="0"/>
              </a:rPr>
              <a:t>Explain how the asymmetry between self-knowledge and knowledge of other people’s mental states might cause an issue for logical/analytic behaviourism (5 marks)</a:t>
            </a:r>
          </a:p>
          <a:p>
            <a:r>
              <a:rPr lang="en-GB" sz="1050" dirty="0">
                <a:latin typeface="Calibri" panose="020F0502020204030204" pitchFamily="34" charset="0"/>
              </a:rPr>
              <a:t>Briefly outline analytic/logical behaviourism and the issues related to it. (12 marks)</a:t>
            </a:r>
          </a:p>
          <a:p>
            <a:r>
              <a:rPr lang="en-GB" sz="1050" dirty="0">
                <a:latin typeface="Calibri" panose="020F0502020204030204" pitchFamily="34" charset="0"/>
              </a:rPr>
              <a:t>Explain the issue of circularity that logical/analytical behaviourists face when defining mental states. (12 marks)</a:t>
            </a:r>
          </a:p>
          <a:p>
            <a:r>
              <a:rPr lang="en-GB" sz="1050" dirty="0">
                <a:latin typeface="Calibri" panose="020F0502020204030204" pitchFamily="34" charset="0"/>
              </a:rPr>
              <a:t>Does philosophical behaviourism give the correct account of mental states? (25 marks)</a:t>
            </a:r>
          </a:p>
        </p:txBody>
      </p:sp>
      <p:sp>
        <p:nvSpPr>
          <p:cNvPr id="10" name="Rectangle 9"/>
          <p:cNvSpPr/>
          <p:nvPr/>
        </p:nvSpPr>
        <p:spPr>
          <a:xfrm>
            <a:off x="5456493" y="764443"/>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Possible Exam Questions</a:t>
            </a:r>
            <a:endParaRPr lang="en-GB" sz="1200" dirty="0">
              <a:solidFill>
                <a:schemeClr val="tx1"/>
              </a:solidFill>
              <a:latin typeface="Chewy" panose="02000000000000000000" pitchFamily="2" charset="0"/>
              <a:ea typeface="Chewy" panose="02000000000000000000" pitchFamily="2" charset="0"/>
            </a:endParaRPr>
          </a:p>
        </p:txBody>
      </p:sp>
      <p:sp>
        <p:nvSpPr>
          <p:cNvPr id="9" name="Rectangle 8"/>
          <p:cNvSpPr/>
          <p:nvPr/>
        </p:nvSpPr>
        <p:spPr>
          <a:xfrm>
            <a:off x="124690" y="4550235"/>
            <a:ext cx="4930785" cy="1648730"/>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smtClean="0">
                <a:solidFill>
                  <a:schemeClr val="tx1"/>
                </a:solidFill>
                <a:latin typeface="Calibri" panose="020F0502020204030204" pitchFamily="34" charset="0"/>
              </a:rPr>
              <a:t>Issue with behaviourism: Multiple </a:t>
            </a:r>
            <a:r>
              <a:rPr lang="en-GB" sz="1100" b="1" dirty="0" err="1" smtClean="0">
                <a:solidFill>
                  <a:schemeClr val="tx1"/>
                </a:solidFill>
                <a:latin typeface="Calibri" panose="020F0502020204030204" pitchFamily="34" charset="0"/>
              </a:rPr>
              <a:t>Realisibility</a:t>
            </a:r>
            <a:endParaRPr lang="en-GB" sz="1100" b="1" dirty="0" smtClean="0">
              <a:solidFill>
                <a:schemeClr val="tx1"/>
              </a:solidFill>
              <a:latin typeface="Calibri" panose="020F0502020204030204" pitchFamily="34" charset="0"/>
            </a:endParaRPr>
          </a:p>
          <a:p>
            <a:endParaRPr lang="en-GB" sz="1100" b="1" dirty="0">
              <a:solidFill>
                <a:schemeClr val="tx1"/>
              </a:solidFill>
              <a:latin typeface="Calibri" panose="020F0502020204030204" pitchFamily="34" charset="0"/>
            </a:endParaRPr>
          </a:p>
          <a:p>
            <a:r>
              <a:rPr lang="en-GB" sz="1100" dirty="0" smtClean="0"/>
              <a:t>Particular mental states may be realised by different behaviours.  For example, the belief that it is raining could lead you to stay at home, go out with your umbrella, or with a hat or a raincoat.  </a:t>
            </a:r>
          </a:p>
          <a:p>
            <a:endParaRPr lang="en-GB" sz="1100" dirty="0"/>
          </a:p>
          <a:p>
            <a:r>
              <a:rPr lang="en-GB" sz="1100" dirty="0" smtClean="0"/>
              <a:t>A complete analysis of all the possible ways mental states might be realised in behaviour would be infinitely long and so could not be completed.</a:t>
            </a:r>
            <a:endParaRPr lang="en-GB" sz="1100" dirty="0"/>
          </a:p>
          <a:p>
            <a:pPr marL="171450" indent="-171450" defTabSz="685800">
              <a:buFont typeface="Arial" panose="020B0604020202020204" pitchFamily="34" charset="0"/>
              <a:buChar char="•"/>
              <a:defRPr/>
            </a:pPr>
            <a:endParaRPr lang="en-GB" altLang="en-US" sz="1100" dirty="0">
              <a:solidFill>
                <a:schemeClr val="tx1"/>
              </a:solidFill>
              <a:latin typeface="Century Gothic" panose="020B0502020202020204" pitchFamily="34" charset="0"/>
            </a:endParaRPr>
          </a:p>
          <a:p>
            <a:endParaRPr lang="en-GB" sz="1100" dirty="0"/>
          </a:p>
        </p:txBody>
      </p:sp>
      <p:sp>
        <p:nvSpPr>
          <p:cNvPr id="13" name="Rectangle 12"/>
          <p:cNvSpPr/>
          <p:nvPr/>
        </p:nvSpPr>
        <p:spPr>
          <a:xfrm>
            <a:off x="5171718" y="3682824"/>
            <a:ext cx="4655454" cy="2994423"/>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a:solidFill>
                  <a:schemeClr val="tx1"/>
                </a:solidFill>
                <a:latin typeface="Calibri" panose="020F0502020204030204" pitchFamily="34" charset="0"/>
              </a:rPr>
              <a:t>Issue with behaviourism: </a:t>
            </a:r>
            <a:r>
              <a:rPr lang="en-GB" sz="1100" b="1" dirty="0" smtClean="0">
                <a:solidFill>
                  <a:schemeClr val="tx1"/>
                </a:solidFill>
                <a:latin typeface="Calibri" panose="020F0502020204030204" pitchFamily="34" charset="0"/>
              </a:rPr>
              <a:t>Circularity</a:t>
            </a:r>
            <a:endParaRPr lang="en-GB" sz="1100" b="1" dirty="0">
              <a:solidFill>
                <a:schemeClr val="tx1"/>
              </a:solidFill>
              <a:latin typeface="Calibri" panose="020F0502020204030204" pitchFamily="34" charset="0"/>
            </a:endParaRPr>
          </a:p>
          <a:p>
            <a:endParaRPr lang="en-GB" sz="1100" dirty="0">
              <a:solidFill>
                <a:schemeClr val="tx1"/>
              </a:solidFill>
              <a:latin typeface="Calibri" panose="020F0502020204030204" pitchFamily="34" charset="0"/>
            </a:endParaRPr>
          </a:p>
          <a:p>
            <a:pPr>
              <a:spcBef>
                <a:spcPct val="0"/>
              </a:spcBef>
              <a:buFontTx/>
              <a:buNone/>
            </a:pPr>
            <a:r>
              <a:rPr lang="en-GB" altLang="en-US" sz="1100" dirty="0"/>
              <a:t>Logical/analytical behaviourists claim that all statements about mental states can be analytically reduced without loss of meaning </a:t>
            </a:r>
            <a:r>
              <a:rPr lang="en-GB" altLang="en-US" sz="1100" dirty="0" smtClean="0"/>
              <a:t>to </a:t>
            </a:r>
            <a:r>
              <a:rPr lang="en-GB" altLang="en-US" sz="1100" dirty="0"/>
              <a:t>statements about behaviour (or behavioural dispositions).</a:t>
            </a:r>
          </a:p>
          <a:p>
            <a:pPr>
              <a:spcBef>
                <a:spcPct val="0"/>
              </a:spcBef>
              <a:buFontTx/>
              <a:buNone/>
            </a:pPr>
            <a:endParaRPr lang="en-GB" altLang="en-US" sz="1100" dirty="0"/>
          </a:p>
          <a:p>
            <a:pPr>
              <a:spcBef>
                <a:spcPct val="0"/>
              </a:spcBef>
              <a:buFontTx/>
              <a:buNone/>
            </a:pPr>
            <a:r>
              <a:rPr lang="en-GB" altLang="en-US" sz="1100" dirty="0"/>
              <a:t>Mental states cannot be analysed without reference to other mental states, so mental states are being analysed in terms of mental states, which is circular.</a:t>
            </a:r>
          </a:p>
          <a:p>
            <a:pPr>
              <a:spcBef>
                <a:spcPct val="0"/>
              </a:spcBef>
              <a:buFontTx/>
              <a:buNone/>
            </a:pPr>
            <a:endParaRPr lang="en-GB" altLang="en-US" sz="1100" dirty="0"/>
          </a:p>
          <a:p>
            <a:pPr>
              <a:spcBef>
                <a:spcPct val="0"/>
              </a:spcBef>
              <a:buFontTx/>
              <a:buNone/>
            </a:pPr>
            <a:r>
              <a:rPr lang="en-GB" altLang="en-US" sz="1100" dirty="0"/>
              <a:t>For example: the logical behaviourist may try to reduce someone’s ‘desire for A’ to the ‘disposition to do B when A is available’, but whether someone is actually ‘disposed to do B’ will depend on other mental states: e.g. whether someone ‘believes that A is available and is not fearful of C’. </a:t>
            </a:r>
          </a:p>
          <a:p>
            <a:pPr>
              <a:spcBef>
                <a:spcPct val="0"/>
              </a:spcBef>
              <a:buFontTx/>
              <a:buNone/>
            </a:pPr>
            <a:endParaRPr lang="en-GB" altLang="en-US" sz="1100" dirty="0"/>
          </a:p>
          <a:p>
            <a:pPr>
              <a:spcBef>
                <a:spcPct val="0"/>
              </a:spcBef>
              <a:buFontTx/>
              <a:buNone/>
            </a:pPr>
            <a:r>
              <a:rPr lang="en-GB" altLang="en-US" sz="1100" dirty="0"/>
              <a:t>So a complete analysis of statements about mental states does not translate (without remainder) to statements about behaviour or dispositions to behave: the analysis always comes back ‘mental states’.</a:t>
            </a:r>
            <a:endParaRPr lang="en-GB" altLang="en-US" sz="1100" dirty="0">
              <a:solidFill>
                <a:schemeClr val="tx1"/>
              </a:solidFill>
              <a:latin typeface="Calibri" panose="020F0502020204030204" pitchFamily="34" charset="0"/>
            </a:endParaRPr>
          </a:p>
          <a:p>
            <a:endParaRPr lang="en-GB" sz="1100" dirty="0">
              <a:latin typeface="Calibri" panose="020F0502020204030204" pitchFamily="34" charset="0"/>
            </a:endParaRPr>
          </a:p>
        </p:txBody>
      </p:sp>
      <p:pic>
        <p:nvPicPr>
          <p:cNvPr id="6" name="Picture 5"/>
          <p:cNvPicPr>
            <a:picLocks noChangeAspect="1"/>
          </p:cNvPicPr>
          <p:nvPr/>
        </p:nvPicPr>
        <p:blipFill>
          <a:blip r:embed="rId2"/>
          <a:stretch>
            <a:fillRect/>
          </a:stretch>
        </p:blipFill>
        <p:spPr>
          <a:xfrm>
            <a:off x="9933016" y="3756047"/>
            <a:ext cx="2095500" cy="2847975"/>
          </a:xfrm>
          <a:prstGeom prst="rect">
            <a:avLst/>
          </a:prstGeom>
        </p:spPr>
      </p:pic>
    </p:spTree>
    <p:extLst>
      <p:ext uri="{BB962C8B-B14F-4D97-AF65-F5344CB8AC3E}">
        <p14:creationId xmlns:p14="http://schemas.microsoft.com/office/powerpoint/2010/main" val="387422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4996662" y="4213062"/>
            <a:ext cx="1138843" cy="912406"/>
          </a:xfrm>
          <a:prstGeom prst="rect">
            <a:avLst/>
          </a:prstGeom>
        </p:spPr>
      </p:pic>
      <p:sp>
        <p:nvSpPr>
          <p:cNvPr id="2" name="Rectangle 1"/>
          <p:cNvSpPr/>
          <p:nvPr/>
        </p:nvSpPr>
        <p:spPr>
          <a:xfrm>
            <a:off x="124691" y="149629"/>
            <a:ext cx="11903825" cy="55695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Philosophical (Analytical) Behaviourism</a:t>
            </a:r>
          </a:p>
        </p:txBody>
      </p:sp>
      <p:sp>
        <p:nvSpPr>
          <p:cNvPr id="15" name="Rectangle 14"/>
          <p:cNvSpPr/>
          <p:nvPr/>
        </p:nvSpPr>
        <p:spPr>
          <a:xfrm>
            <a:off x="6099246" y="861445"/>
            <a:ext cx="5876717" cy="1648730"/>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050" b="1" dirty="0">
                <a:solidFill>
                  <a:schemeClr val="tx1"/>
                </a:solidFill>
                <a:latin typeface="Calibri" panose="020F0502020204030204" pitchFamily="34" charset="0"/>
              </a:rPr>
              <a:t>Issue with behaviourism: Asymmetry</a:t>
            </a:r>
          </a:p>
          <a:p>
            <a:endParaRPr lang="en-GB" sz="1050" b="1" dirty="0">
              <a:solidFill>
                <a:schemeClr val="tx1"/>
              </a:solidFill>
              <a:latin typeface="Calibri" panose="020F0502020204030204" pitchFamily="34" charset="0"/>
            </a:endParaRPr>
          </a:p>
          <a:p>
            <a:r>
              <a:rPr lang="en-GB" sz="1050" smtClean="0">
                <a:solidFill>
                  <a:schemeClr val="tx1"/>
                </a:solidFill>
                <a:latin typeface="Calibri" panose="020F0502020204030204" pitchFamily="34" charset="0"/>
              </a:rPr>
              <a:t>I </a:t>
            </a:r>
            <a:r>
              <a:rPr lang="en-GB" sz="1050" dirty="0" smtClean="0">
                <a:solidFill>
                  <a:schemeClr val="tx1"/>
                </a:solidFill>
                <a:latin typeface="Calibri" panose="020F0502020204030204" pitchFamily="34" charset="0"/>
              </a:rPr>
              <a:t>determine what mental state someone else has differently to the way I determine my own mental state.  I determine another’s mental state by observing their behaviour.  However, I determine my own mental state through introspection.  However, behaviourism cannot explain this asymmetry.  It suggests that knowledge of my own mental state is arrived at in the same way as is knowledge of others’ mental states (through observation of behaviour)  The fact that I don’t need to observe my behaviour in order to know what mental state I am in shows that behaviourism is false.</a:t>
            </a:r>
            <a:endParaRPr lang="en-GB" sz="1050" dirty="0">
              <a:solidFill>
                <a:schemeClr val="tx1"/>
              </a:solidFill>
              <a:latin typeface="Calibri" panose="020F0502020204030204" pitchFamily="34" charset="0"/>
            </a:endParaRPr>
          </a:p>
          <a:p>
            <a:endParaRPr lang="en-GB" sz="1050" dirty="0" smtClean="0">
              <a:latin typeface="Calibri" panose="020F0502020204030204" pitchFamily="34" charset="0"/>
            </a:endParaRPr>
          </a:p>
          <a:p>
            <a:r>
              <a:rPr lang="en-GB" sz="1050" dirty="0" smtClean="0">
                <a:latin typeface="Calibri" panose="020F0502020204030204" pitchFamily="34" charset="0"/>
              </a:rPr>
              <a:t>A full list of the asymmetry between self-knowledge and knowledge of other minds is outlined below:</a:t>
            </a:r>
            <a:endParaRPr lang="en-GB" sz="1050" dirty="0">
              <a:latin typeface="Calibri" panose="020F0502020204030204" pitchFamily="34" charset="0"/>
            </a:endParaRPr>
          </a:p>
          <a:p>
            <a:pPr marL="171450" indent="-171450">
              <a:buFont typeface="Arial" panose="020B0604020202020204" pitchFamily="34" charset="0"/>
              <a:buChar char="•"/>
            </a:pPr>
            <a:endParaRPr lang="en-GB" sz="1050" dirty="0">
              <a:latin typeface="Calibri" panose="020F0502020204030204" pitchFamily="34" charset="0"/>
            </a:endParaRPr>
          </a:p>
          <a:p>
            <a:pPr marL="171450" indent="-171450" defTabSz="685800">
              <a:buFont typeface="Arial" panose="020B0604020202020204" pitchFamily="34" charset="0"/>
              <a:buChar char="•"/>
              <a:defRPr/>
            </a:pPr>
            <a:endParaRPr lang="en-GB" altLang="en-US" sz="1050" dirty="0">
              <a:solidFill>
                <a:schemeClr val="tx1"/>
              </a:solidFill>
              <a:latin typeface="Calibri" panose="020F0502020204030204" pitchFamily="34" charset="0"/>
            </a:endParaRPr>
          </a:p>
          <a:p>
            <a:endParaRPr lang="en-GB" sz="1050" dirty="0">
              <a:latin typeface="Calibri" panose="020F0502020204030204" pitchFamily="34" charset="0"/>
            </a:endParaRPr>
          </a:p>
        </p:txBody>
      </p:sp>
      <p:sp>
        <p:nvSpPr>
          <p:cNvPr id="14" name="Rectangle 13"/>
          <p:cNvSpPr/>
          <p:nvPr/>
        </p:nvSpPr>
        <p:spPr>
          <a:xfrm>
            <a:off x="6135505" y="5400918"/>
            <a:ext cx="5814080" cy="1361745"/>
          </a:xfrm>
          <a:prstGeom prst="rect">
            <a:avLst/>
          </a:prstGeom>
        </p:spPr>
        <p:style>
          <a:lnRef idx="2">
            <a:schemeClr val="accent1"/>
          </a:lnRef>
          <a:fillRef idx="1">
            <a:schemeClr val="lt1"/>
          </a:fillRef>
          <a:effectRef idx="0">
            <a:schemeClr val="accent1"/>
          </a:effectRef>
          <a:fontRef idx="minor">
            <a:schemeClr val="dk1"/>
          </a:fontRef>
        </p:style>
        <p:txBody>
          <a:bodyPr rtlCol="0" anchor="t"/>
          <a:lstStyle/>
          <a:p>
            <a:r>
              <a:rPr lang="en-GB" sz="1100" b="1" dirty="0">
                <a:solidFill>
                  <a:schemeClr val="tx1"/>
                </a:solidFill>
                <a:latin typeface="Calibri" panose="020F0502020204030204" pitchFamily="34" charset="0"/>
              </a:rPr>
              <a:t>Issue with behaviourism: </a:t>
            </a:r>
            <a:r>
              <a:rPr lang="en-GB" sz="1100" b="1" dirty="0" smtClean="0">
                <a:solidFill>
                  <a:schemeClr val="tx1"/>
                </a:solidFill>
                <a:latin typeface="Calibri" panose="020F0502020204030204" pitchFamily="34" charset="0"/>
              </a:rPr>
              <a:t>the distinctness of mental states from behaviour (Super-Spartans)</a:t>
            </a:r>
            <a:endParaRPr lang="en-GB" sz="1100" b="1" dirty="0">
              <a:solidFill>
                <a:schemeClr val="tx1"/>
              </a:solidFill>
              <a:latin typeface="Calibri" panose="020F0502020204030204" pitchFamily="34" charset="0"/>
            </a:endParaRPr>
          </a:p>
          <a:p>
            <a:endParaRPr lang="en-GB" sz="1100" b="1" dirty="0">
              <a:solidFill>
                <a:schemeClr val="tx1"/>
              </a:solidFill>
              <a:latin typeface="Calibri" panose="020F0502020204030204" pitchFamily="34" charset="0"/>
            </a:endParaRPr>
          </a:p>
          <a:p>
            <a:r>
              <a:rPr lang="en-GB" sz="1100" dirty="0" smtClean="0">
                <a:solidFill>
                  <a:schemeClr val="tx1"/>
                </a:solidFill>
                <a:latin typeface="Calibri" panose="020F0502020204030204" pitchFamily="34" charset="0"/>
              </a:rPr>
              <a:t>Putnam asks us to imagine a race of Super-Spartans who feel pain just like ordinary mortals but who are able to suppress any </a:t>
            </a:r>
            <a:r>
              <a:rPr lang="en-GB" sz="1100" dirty="0" err="1" smtClean="0">
                <a:solidFill>
                  <a:schemeClr val="tx1"/>
                </a:solidFill>
                <a:latin typeface="Calibri" panose="020F0502020204030204" pitchFamily="34" charset="0"/>
              </a:rPr>
              <a:t>behaviourial</a:t>
            </a:r>
            <a:r>
              <a:rPr lang="en-GB" sz="1100" dirty="0" smtClean="0">
                <a:solidFill>
                  <a:schemeClr val="tx1"/>
                </a:solidFill>
                <a:latin typeface="Calibri" panose="020F0502020204030204" pitchFamily="34" charset="0"/>
              </a:rPr>
              <a:t> manifestation of their pain.  Thus, it would seem that our concept of pain cannot be reduced to </a:t>
            </a:r>
            <a:r>
              <a:rPr lang="en-GB" sz="1100" dirty="0" err="1" smtClean="0">
                <a:solidFill>
                  <a:schemeClr val="tx1"/>
                </a:solidFill>
                <a:latin typeface="Calibri" panose="020F0502020204030204" pitchFamily="34" charset="0"/>
              </a:rPr>
              <a:t>behaviourial</a:t>
            </a:r>
            <a:r>
              <a:rPr lang="en-GB" sz="1100" dirty="0" smtClean="0">
                <a:solidFill>
                  <a:schemeClr val="tx1"/>
                </a:solidFill>
                <a:latin typeface="Calibri" panose="020F0502020204030204" pitchFamily="34" charset="0"/>
              </a:rPr>
              <a:t> concepts.  Putnam concludes that rather than pain behaviour constituting pain, it is, rather, a symptom of being in pain.</a:t>
            </a:r>
            <a:endParaRPr lang="en-GB" sz="1100" dirty="0">
              <a:solidFill>
                <a:schemeClr val="tx1"/>
              </a:solidFill>
              <a:latin typeface="Calibri" panose="020F0502020204030204" pitchFamily="34" charset="0"/>
            </a:endParaRPr>
          </a:p>
        </p:txBody>
      </p:sp>
      <p:sp>
        <p:nvSpPr>
          <p:cNvPr id="16" name="Rectangle 15"/>
          <p:cNvSpPr/>
          <p:nvPr/>
        </p:nvSpPr>
        <p:spPr>
          <a:xfrm>
            <a:off x="199887" y="737342"/>
            <a:ext cx="5876716" cy="1546577"/>
          </a:xfrm>
          <a:prstGeom prst="rect">
            <a:avLst/>
          </a:prstGeom>
          <a:ln>
            <a:solidFill>
              <a:schemeClr val="accent1"/>
            </a:solidFill>
          </a:ln>
        </p:spPr>
        <p:txBody>
          <a:bodyPr wrap="square">
            <a:spAutoFit/>
          </a:bodyPr>
          <a:lstStyle/>
          <a:p>
            <a:pPr>
              <a:spcBef>
                <a:spcPct val="0"/>
              </a:spcBef>
              <a:defRPr/>
            </a:pPr>
            <a:r>
              <a:rPr lang="en-GB" altLang="en-US" sz="1050" b="1" dirty="0" smtClean="0"/>
              <a:t>Arguments for behaviourism</a:t>
            </a:r>
          </a:p>
          <a:p>
            <a:pPr marL="514350" indent="-514350">
              <a:spcBef>
                <a:spcPct val="0"/>
              </a:spcBef>
              <a:buFont typeface="Arial" panose="020B0604020202020204" pitchFamily="34" charset="0"/>
              <a:buChar char="•"/>
              <a:defRPr/>
            </a:pPr>
            <a:endParaRPr lang="en-GB" altLang="en-US" sz="1050" dirty="0"/>
          </a:p>
          <a:p>
            <a:pPr marL="514350" indent="-514350">
              <a:spcBef>
                <a:spcPct val="0"/>
              </a:spcBef>
              <a:buFont typeface="Arial" panose="020B0604020202020204" pitchFamily="34" charset="0"/>
              <a:buChar char="•"/>
              <a:defRPr/>
            </a:pPr>
            <a:r>
              <a:rPr lang="en-GB" altLang="en-US" sz="1050" dirty="0" smtClean="0"/>
              <a:t>It does not have any of the problems associated with dualism (e.g. the problem of interaction and the problem of other minds) </a:t>
            </a:r>
          </a:p>
          <a:p>
            <a:pPr marL="514350" indent="-514350">
              <a:spcBef>
                <a:spcPct val="0"/>
              </a:spcBef>
              <a:buFont typeface="Arial" panose="020B0604020202020204" pitchFamily="34" charset="0"/>
              <a:buChar char="•"/>
              <a:defRPr/>
            </a:pPr>
            <a:r>
              <a:rPr lang="en-GB" altLang="en-US" sz="1050" dirty="0" smtClean="0"/>
              <a:t>We </a:t>
            </a:r>
            <a:r>
              <a:rPr lang="en-GB" altLang="en-US" sz="1050" dirty="0"/>
              <a:t>only have access to the behaviour of others, so other’s behaviour must be the basis for all language about other people. (Ayer)</a:t>
            </a:r>
          </a:p>
          <a:p>
            <a:pPr marL="514350" indent="-514350">
              <a:spcBef>
                <a:spcPct val="0"/>
              </a:spcBef>
              <a:buFont typeface="Arial" panose="020B0604020202020204" pitchFamily="34" charset="0"/>
              <a:buChar char="•"/>
              <a:defRPr/>
            </a:pPr>
            <a:r>
              <a:rPr lang="en-GB" altLang="en-US" sz="1050" dirty="0" smtClean="0"/>
              <a:t>Words </a:t>
            </a:r>
            <a:r>
              <a:rPr lang="en-GB" altLang="en-US" sz="1050" dirty="0"/>
              <a:t>gain their meaning publicly (there is no private language).  However, given that we have little difficulty ascribing mental states to people, we must be talking about what is publicly observable (i.e. behaviour) – Wittgenstein.</a:t>
            </a:r>
          </a:p>
        </p:txBody>
      </p:sp>
      <p:sp>
        <p:nvSpPr>
          <p:cNvPr id="11" name="Rectangle 10"/>
          <p:cNvSpPr/>
          <p:nvPr/>
        </p:nvSpPr>
        <p:spPr>
          <a:xfrm>
            <a:off x="188564" y="2571056"/>
            <a:ext cx="5899362" cy="3962757"/>
          </a:xfrm>
          <a:prstGeom prst="rect">
            <a:avLst/>
          </a:prstGeom>
          <a:solidFill>
            <a:schemeClr val="lt1">
              <a:alpha val="0"/>
            </a:schemeClr>
          </a:solidFill>
        </p:spPr>
        <p:style>
          <a:lnRef idx="2">
            <a:schemeClr val="accent1"/>
          </a:lnRef>
          <a:fillRef idx="1">
            <a:schemeClr val="lt1"/>
          </a:fillRef>
          <a:effectRef idx="0">
            <a:schemeClr val="accent1"/>
          </a:effectRef>
          <a:fontRef idx="minor">
            <a:schemeClr val="dk1"/>
          </a:fontRef>
        </p:style>
        <p:txBody>
          <a:bodyPr rtlCol="0" anchor="t"/>
          <a:lstStyle/>
          <a:p>
            <a:r>
              <a:rPr lang="en-GB" sz="1000" b="1" dirty="0"/>
              <a:t>P</a:t>
            </a:r>
            <a:r>
              <a:rPr lang="en-GB" sz="1000" b="1" u="sng" dirty="0"/>
              <a:t>hysicalism</a:t>
            </a:r>
            <a:r>
              <a:rPr lang="en-GB" sz="1000" b="1" dirty="0"/>
              <a:t>:</a:t>
            </a:r>
            <a:r>
              <a:rPr lang="en-GB" sz="1000" dirty="0"/>
              <a:t> Everything is physical or supervenes upon the physical (this includes properties, events, objects and any substance(s) that exist</a:t>
            </a:r>
            <a:r>
              <a:rPr lang="en-GB" sz="1000" dirty="0" smtClean="0"/>
              <a:t>).</a:t>
            </a:r>
          </a:p>
          <a:p>
            <a:endParaRPr lang="en-GB" sz="1000" dirty="0"/>
          </a:p>
          <a:p>
            <a:r>
              <a:rPr lang="en-GB" sz="1000" b="1" u="sng" dirty="0"/>
              <a:t>'Hard' behaviourism:</a:t>
            </a:r>
            <a:r>
              <a:rPr lang="en-GB" sz="1000" dirty="0"/>
              <a:t> all propositions about mental states can be reduced without loss of meaning to propositions that exclusively use the language of physics to talk about bodily states/movements (including Carl Hempel).</a:t>
            </a:r>
          </a:p>
          <a:p>
            <a:endParaRPr lang="en-GB" sz="1000" dirty="0"/>
          </a:p>
          <a:p>
            <a:r>
              <a:rPr lang="en-GB" sz="1000" b="1" u="sng" dirty="0"/>
              <a:t>'Soft' behaviourism:</a:t>
            </a:r>
            <a:r>
              <a:rPr lang="en-GB" sz="1000" dirty="0"/>
              <a:t> propositions about mental states are propositions about behavioural dispositions </a:t>
            </a:r>
            <a:r>
              <a:rPr lang="en-GB" sz="1000" dirty="0" smtClean="0"/>
              <a:t>(i.e. </a:t>
            </a:r>
            <a:r>
              <a:rPr lang="en-GB" sz="1000" dirty="0"/>
              <a:t>propositions that use ordinary language) (including Gilbert Ryle).</a:t>
            </a:r>
          </a:p>
          <a:p>
            <a:endParaRPr lang="en-GB" sz="1000" dirty="0" smtClean="0"/>
          </a:p>
          <a:p>
            <a:r>
              <a:rPr lang="en-GB" sz="1000" b="1" u="sng" dirty="0"/>
              <a:t>Analytical </a:t>
            </a:r>
            <a:r>
              <a:rPr lang="en-GB" sz="1000" b="1" u="sng" smtClean="0"/>
              <a:t>/ </a:t>
            </a:r>
            <a:r>
              <a:rPr lang="en-GB" sz="1000" b="1" u="sng" smtClean="0"/>
              <a:t>Logical / Philosophical </a:t>
            </a:r>
            <a:r>
              <a:rPr lang="en-GB" sz="1000" b="1" u="sng" dirty="0" smtClean="0"/>
              <a:t>behaviourism</a:t>
            </a:r>
            <a:r>
              <a:rPr lang="en-GB" sz="1000" b="1" u="sng" dirty="0"/>
              <a:t>:</a:t>
            </a:r>
            <a:r>
              <a:rPr lang="en-GB" sz="1000" dirty="0"/>
              <a:t> all statements about mental states can </a:t>
            </a:r>
            <a:r>
              <a:rPr lang="en-GB" sz="1000" dirty="0" smtClean="0"/>
              <a:t>analytically be </a:t>
            </a:r>
            <a:r>
              <a:rPr lang="en-GB" sz="1000" dirty="0"/>
              <a:t>reduced to statements about behaviour (without loss of meaning)</a:t>
            </a:r>
            <a:endParaRPr lang="en-GB" sz="1000" dirty="0" smtClean="0"/>
          </a:p>
          <a:p>
            <a:endParaRPr lang="en-GB" sz="1000" dirty="0" smtClean="0"/>
          </a:p>
          <a:p>
            <a:r>
              <a:rPr lang="en-GB" sz="1000" b="1" u="sng" dirty="0" smtClean="0"/>
              <a:t>Super-Spartans:</a:t>
            </a:r>
            <a:r>
              <a:rPr lang="en-GB" sz="1000" dirty="0" smtClean="0"/>
              <a:t> people who are able to suppress all outward signs of pain.</a:t>
            </a:r>
          </a:p>
          <a:p>
            <a:endParaRPr lang="en-GB" sz="1000" b="1" u="sng" dirty="0"/>
          </a:p>
          <a:p>
            <a:r>
              <a:rPr lang="en-GB" sz="1000" b="1" u="sng" dirty="0" smtClean="0"/>
              <a:t>Disposition:</a:t>
            </a:r>
            <a:r>
              <a:rPr lang="en-GB" sz="1000" dirty="0"/>
              <a:t> state of mind, attitude, </a:t>
            </a:r>
            <a:r>
              <a:rPr lang="en-GB" sz="1000" dirty="0" smtClean="0"/>
              <a:t>inclination</a:t>
            </a:r>
          </a:p>
          <a:p>
            <a:endParaRPr lang="en-GB" sz="1000" b="1" u="sng" dirty="0"/>
          </a:p>
          <a:p>
            <a:r>
              <a:rPr lang="en-GB" sz="1000" b="1" u="sng" dirty="0" smtClean="0"/>
              <a:t>Multiple </a:t>
            </a:r>
            <a:r>
              <a:rPr lang="en-GB" sz="1000" b="1" u="sng" dirty="0" err="1" smtClean="0"/>
              <a:t>Realisibility</a:t>
            </a:r>
            <a:r>
              <a:rPr lang="en-GB" sz="1000" b="1" u="sng" dirty="0" smtClean="0"/>
              <a:t>:</a:t>
            </a:r>
            <a:r>
              <a:rPr lang="en-GB" sz="1000" dirty="0" smtClean="0"/>
              <a:t> the same type of mental state can be instantiated in different ways.</a:t>
            </a:r>
          </a:p>
          <a:p>
            <a:endParaRPr lang="en-GB" sz="1000" b="1" u="sng" dirty="0"/>
          </a:p>
          <a:p>
            <a:r>
              <a:rPr lang="en-GB" sz="1000" b="1" u="sng" dirty="0" smtClean="0"/>
              <a:t>Analytic </a:t>
            </a:r>
            <a:r>
              <a:rPr lang="en-GB" sz="1000" b="1" u="sng" dirty="0"/>
              <a:t>R</a:t>
            </a:r>
            <a:r>
              <a:rPr lang="en-GB" sz="1000" b="1" u="sng" dirty="0" smtClean="0"/>
              <a:t>eduction: </a:t>
            </a:r>
            <a:r>
              <a:rPr lang="en-GB" sz="1000" dirty="0" smtClean="0"/>
              <a:t> to reduce one phenomenon to another by explaining one in terms of the other.  It is concerned with the meaning of the </a:t>
            </a:r>
            <a:r>
              <a:rPr lang="en-GB" sz="1000" u="sng" dirty="0" smtClean="0"/>
              <a:t>language</a:t>
            </a:r>
            <a:r>
              <a:rPr lang="en-GB" sz="1000" dirty="0" smtClean="0"/>
              <a:t> we use to talk about the phenomena and claims that all that is </a:t>
            </a:r>
            <a:r>
              <a:rPr lang="en-GB" sz="1000" u="sng" dirty="0" smtClean="0"/>
              <a:t>said</a:t>
            </a:r>
            <a:r>
              <a:rPr lang="en-GB" sz="1000" dirty="0" smtClean="0"/>
              <a:t> about one phenomenon can be translated into talk about another without loss of meaning.</a:t>
            </a:r>
            <a:endParaRPr lang="en-GB" sz="1000" b="1" u="sng" dirty="0"/>
          </a:p>
          <a:p>
            <a:endParaRPr lang="en-GB" sz="1000" dirty="0" smtClean="0"/>
          </a:p>
          <a:p>
            <a:r>
              <a:rPr lang="en-GB" sz="1000" b="1" u="sng" dirty="0" smtClean="0"/>
              <a:t>Asymmetry:</a:t>
            </a:r>
            <a:r>
              <a:rPr lang="en-GB" sz="1000" dirty="0" smtClean="0"/>
              <a:t> where two things do not match.</a:t>
            </a:r>
            <a:endParaRPr lang="en-GB" sz="1000" b="1" u="sng" dirty="0"/>
          </a:p>
        </p:txBody>
      </p:sp>
      <p:sp>
        <p:nvSpPr>
          <p:cNvPr id="12" name="Rectangle 11"/>
          <p:cNvSpPr/>
          <p:nvPr/>
        </p:nvSpPr>
        <p:spPr>
          <a:xfrm>
            <a:off x="199887" y="2316785"/>
            <a:ext cx="1629294" cy="2715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solidFill>
                  <a:schemeClr val="tx1"/>
                </a:solidFill>
                <a:latin typeface="Chewy" panose="02000000000000000000" pitchFamily="2" charset="0"/>
                <a:ea typeface="Chewy" panose="02000000000000000000" pitchFamily="2" charset="0"/>
              </a:rPr>
              <a:t>Key terms</a:t>
            </a:r>
            <a:endParaRPr lang="en-GB" sz="1200" dirty="0">
              <a:solidFill>
                <a:schemeClr val="tx1"/>
              </a:solidFill>
              <a:latin typeface="Chewy" panose="02000000000000000000" pitchFamily="2" charset="0"/>
              <a:ea typeface="Chewy" panose="02000000000000000000" pitchFamily="2" charset="0"/>
            </a:endParaRPr>
          </a:p>
        </p:txBody>
      </p:sp>
      <p:pic>
        <p:nvPicPr>
          <p:cNvPr id="3" name="Picture 2"/>
          <p:cNvPicPr>
            <a:picLocks noChangeAspect="1"/>
          </p:cNvPicPr>
          <p:nvPr/>
        </p:nvPicPr>
        <p:blipFill>
          <a:blip r:embed="rId3"/>
          <a:stretch>
            <a:fillRect/>
          </a:stretch>
        </p:blipFill>
        <p:spPr>
          <a:xfrm>
            <a:off x="6183084" y="2633700"/>
            <a:ext cx="5841709" cy="2643693"/>
          </a:xfrm>
          <a:prstGeom prst="rect">
            <a:avLst/>
          </a:prstGeom>
        </p:spPr>
      </p:pic>
    </p:spTree>
    <p:extLst>
      <p:ext uri="{BB962C8B-B14F-4D97-AF65-F5344CB8AC3E}">
        <p14:creationId xmlns:p14="http://schemas.microsoft.com/office/powerpoint/2010/main" val="1202758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1252</TotalTime>
  <Words>1120</Words>
  <Application>Microsoft Office PowerPoint</Application>
  <PresentationFormat>Widescreen</PresentationFormat>
  <Paragraphs>77</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Century Gothic</vt:lpstr>
      <vt:lpstr>Chewy</vt:lpstr>
      <vt:lpstr>Office Theme</vt:lpstr>
      <vt:lpstr>PowerPoint Presentation</vt:lpstr>
      <vt:lpstr>PowerPoint Presentation</vt:lpstr>
    </vt:vector>
  </TitlesOfParts>
  <Company>Meadowhead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Kocinski</dc:creator>
  <cp:lastModifiedBy>Mark Lawrenson</cp:lastModifiedBy>
  <cp:revision>113</cp:revision>
  <cp:lastPrinted>2019-06-12T08:39:13Z</cp:lastPrinted>
  <dcterms:created xsi:type="dcterms:W3CDTF">2019-06-12T08:21:52Z</dcterms:created>
  <dcterms:modified xsi:type="dcterms:W3CDTF">2023-02-10T07:57:03Z</dcterms:modified>
</cp:coreProperties>
</file>