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15/01/2020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15/01/2020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15/01/2020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15/01/2020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15/01/2020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15/01/2020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15/01/2020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15/01/2020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976" y="911517"/>
            <a:ext cx="5073183" cy="1214995"/>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dirty="0" smtClean="0">
                <a:solidFill>
                  <a:schemeClr val="tx1"/>
                </a:solidFill>
              </a:rPr>
              <a:t>Issues </a:t>
            </a:r>
            <a:r>
              <a:rPr lang="en-GB" sz="1100" dirty="0">
                <a:solidFill>
                  <a:schemeClr val="tx1"/>
                </a:solidFill>
              </a:rPr>
              <a:t>that may arise for the </a:t>
            </a:r>
            <a:r>
              <a:rPr lang="en-GB" sz="1100" dirty="0" smtClean="0">
                <a:solidFill>
                  <a:schemeClr val="tx1"/>
                </a:solidFill>
              </a:rPr>
              <a:t>design arguments, </a:t>
            </a:r>
            <a:r>
              <a:rPr lang="en-GB" sz="1100" dirty="0">
                <a:solidFill>
                  <a:schemeClr val="tx1"/>
                </a:solidFill>
              </a:rPr>
              <a:t>including:</a:t>
            </a:r>
          </a:p>
          <a:p>
            <a:endParaRPr lang="en-GB" sz="1100" dirty="0">
              <a:solidFill>
                <a:schemeClr val="tx1"/>
              </a:solidFill>
            </a:endParaRPr>
          </a:p>
          <a:p>
            <a:r>
              <a:rPr lang="en-GB" sz="1100" dirty="0">
                <a:solidFill>
                  <a:schemeClr val="tx1"/>
                </a:solidFill>
              </a:rPr>
              <a:t>Hume's objections to the design argument from analogy</a:t>
            </a:r>
          </a:p>
          <a:p>
            <a:r>
              <a:rPr lang="en-GB" sz="1100" dirty="0">
                <a:solidFill>
                  <a:schemeClr val="tx1"/>
                </a:solidFill>
              </a:rPr>
              <a:t>the problem of spatial disorder (as posed by Hume and Paley)</a:t>
            </a:r>
          </a:p>
          <a:p>
            <a:r>
              <a:rPr lang="en-GB" sz="1100" dirty="0">
                <a:solidFill>
                  <a:schemeClr val="tx1"/>
                </a:solidFill>
              </a:rPr>
              <a:t>the design argument fails as it is an argument from a unique case (Hume)</a:t>
            </a:r>
          </a:p>
          <a:p>
            <a:r>
              <a:rPr lang="en-GB" sz="1100" dirty="0">
                <a:solidFill>
                  <a:schemeClr val="tx1"/>
                </a:solidFill>
              </a:rPr>
              <a:t>whether God is the best or only explanation.</a:t>
            </a:r>
          </a:p>
        </p:txBody>
      </p:sp>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Issues with the Teleological (design) Argument</a:t>
            </a:r>
            <a:endParaRPr lang="en-GB" sz="2000" dirty="0">
              <a:solidFill>
                <a:schemeClr val="tx1"/>
              </a:solidFill>
              <a:latin typeface="Chewy" panose="02000000000000000000" pitchFamily="2" charset="0"/>
              <a:ea typeface="Chewy" panose="02000000000000000000" pitchFamily="2" charset="0"/>
            </a:endParaRPr>
          </a:p>
        </p:txBody>
      </p:sp>
      <p:sp>
        <p:nvSpPr>
          <p:cNvPr id="3" name="Rectangle 2"/>
          <p:cNvSpPr/>
          <p:nvPr/>
        </p:nvSpPr>
        <p:spPr>
          <a:xfrm>
            <a:off x="124690" y="604059"/>
            <a:ext cx="1854011" cy="2729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What you need to know: </a:t>
            </a:r>
            <a:endParaRPr lang="en-GB" sz="1200" dirty="0">
              <a:solidFill>
                <a:schemeClr val="tx1"/>
              </a:solidFill>
              <a:latin typeface="Chewy" panose="02000000000000000000" pitchFamily="2" charset="0"/>
              <a:ea typeface="Chewy" panose="02000000000000000000" pitchFamily="2" charset="0"/>
            </a:endParaRPr>
          </a:p>
        </p:txBody>
      </p:sp>
      <p:sp>
        <p:nvSpPr>
          <p:cNvPr id="10" name="Rectangle 9"/>
          <p:cNvSpPr/>
          <p:nvPr/>
        </p:nvSpPr>
        <p:spPr>
          <a:xfrm>
            <a:off x="5408776" y="819220"/>
            <a:ext cx="2071316"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Possible Exam Questions</a:t>
            </a:r>
            <a:endParaRPr lang="en-GB" sz="1200" dirty="0">
              <a:solidFill>
                <a:schemeClr val="tx1"/>
              </a:solidFill>
              <a:latin typeface="Chewy" panose="02000000000000000000" pitchFamily="2" charset="0"/>
              <a:ea typeface="Chewy" panose="02000000000000000000" pitchFamily="2" charset="0"/>
            </a:endParaRPr>
          </a:p>
        </p:txBody>
      </p:sp>
      <p:sp>
        <p:nvSpPr>
          <p:cNvPr id="12" name="Rectangle 11"/>
          <p:cNvSpPr/>
          <p:nvPr/>
        </p:nvSpPr>
        <p:spPr>
          <a:xfrm>
            <a:off x="5406102" y="1090770"/>
            <a:ext cx="6622413" cy="938719"/>
          </a:xfrm>
          <a:prstGeom prst="rect">
            <a:avLst/>
          </a:prstGeom>
          <a:ln>
            <a:solidFill>
              <a:schemeClr val="accent1"/>
            </a:solidFill>
          </a:ln>
        </p:spPr>
        <p:txBody>
          <a:bodyPr wrap="square">
            <a:spAutoFit/>
          </a:bodyPr>
          <a:lstStyle/>
          <a:p>
            <a:r>
              <a:rPr lang="en-GB" sz="1100" dirty="0" smtClean="0"/>
              <a:t>Outline </a:t>
            </a:r>
            <a:r>
              <a:rPr lang="en-GB" sz="1100" dirty="0"/>
              <a:t>Hume's objections to the design argument from analogy. (5 or 12 marks)</a:t>
            </a:r>
          </a:p>
          <a:p>
            <a:r>
              <a:rPr lang="en-GB" sz="1100" dirty="0"/>
              <a:t>Outline the problem of spatial disorder, as posed by Hume and Paley. (5 or 12 marks)</a:t>
            </a:r>
          </a:p>
          <a:p>
            <a:r>
              <a:rPr lang="en-GB" sz="1100" dirty="0"/>
              <a:t>Outline Hume’s argument from a unique case (5 marks)</a:t>
            </a:r>
          </a:p>
          <a:p>
            <a:endParaRPr lang="en-GB" sz="1100" dirty="0"/>
          </a:p>
          <a:p>
            <a:r>
              <a:rPr lang="en-GB" sz="1100" dirty="0" smtClean="0"/>
              <a:t>Does </a:t>
            </a:r>
            <a:r>
              <a:rPr lang="en-GB" sz="1100" dirty="0"/>
              <a:t>the argument from design prove that God exists? (25 marks)</a:t>
            </a:r>
          </a:p>
        </p:txBody>
      </p:sp>
      <p:sp>
        <p:nvSpPr>
          <p:cNvPr id="9" name="Rectangle 8"/>
          <p:cNvSpPr/>
          <p:nvPr/>
        </p:nvSpPr>
        <p:spPr>
          <a:xfrm>
            <a:off x="5406102" y="2301039"/>
            <a:ext cx="6622413" cy="4154984"/>
          </a:xfrm>
          <a:prstGeom prst="rect">
            <a:avLst/>
          </a:prstGeom>
          <a:ln>
            <a:solidFill>
              <a:schemeClr val="accent1"/>
            </a:solidFill>
          </a:ln>
        </p:spPr>
        <p:txBody>
          <a:bodyPr wrap="square">
            <a:spAutoFit/>
          </a:bodyPr>
          <a:lstStyle/>
          <a:p>
            <a:r>
              <a:rPr lang="en-GB" sz="1100" b="1" dirty="0"/>
              <a:t>T</a:t>
            </a:r>
            <a:r>
              <a:rPr lang="en-GB" sz="1100" b="1" dirty="0" smtClean="0"/>
              <a:t>he </a:t>
            </a:r>
            <a:r>
              <a:rPr lang="en-GB" sz="1100" b="1" dirty="0"/>
              <a:t>problem of spatial disorder (as posed by Hume and Paley)</a:t>
            </a:r>
          </a:p>
          <a:p>
            <a:endParaRPr lang="en-GB" sz="1100" dirty="0"/>
          </a:p>
          <a:p>
            <a:pPr>
              <a:defRPr/>
            </a:pPr>
            <a:r>
              <a:rPr lang="en-GB" sz="1100" b="1" u="sng" dirty="0" smtClean="0"/>
              <a:t>Hume</a:t>
            </a:r>
            <a:endParaRPr lang="en-GB" sz="1100" dirty="0" smtClean="0"/>
          </a:p>
          <a:p>
            <a:pPr>
              <a:defRPr/>
            </a:pPr>
            <a:endParaRPr lang="en-GB" sz="1100" u="sng" dirty="0"/>
          </a:p>
          <a:p>
            <a:pPr>
              <a:defRPr/>
            </a:pPr>
            <a:r>
              <a:rPr lang="en-GB" sz="1100" dirty="0" smtClean="0"/>
              <a:t>The design arguments ignores all the spatial disorders, faults and flaws of the universe.  The universe contains too much ‘vice and misery and disorder’ to justify belief in such a God.  In particular:</a:t>
            </a:r>
          </a:p>
          <a:p>
            <a:pPr marL="171450" indent="-171450">
              <a:buFont typeface="Arial" panose="020B0604020202020204" pitchFamily="34" charset="0"/>
              <a:buChar char="•"/>
              <a:defRPr/>
            </a:pPr>
            <a:r>
              <a:rPr lang="en-GB" sz="1100" dirty="0" smtClean="0"/>
              <a:t>Large areas of the universe are empty: not all the universe appears to have been created with any purpose.  If ‘lacking purpose/order’ is the norm, then perhaps the order in our tiny part of the universe if just coincidental and temporary.</a:t>
            </a:r>
          </a:p>
          <a:p>
            <a:pPr marL="171450" indent="-171450">
              <a:buFont typeface="Arial" panose="020B0604020202020204" pitchFamily="34" charset="0"/>
              <a:buChar char="•"/>
              <a:defRPr/>
            </a:pPr>
            <a:r>
              <a:rPr lang="en-GB" sz="1100" dirty="0" smtClean="0"/>
              <a:t>Some parts of the world frequently and unexpectedly go wrong, and cause chaos (volcanoes, earthquakes, hurricanes </a:t>
            </a:r>
            <a:r>
              <a:rPr lang="en-GB" sz="1100" dirty="0" err="1" smtClean="0"/>
              <a:t>etc</a:t>
            </a:r>
            <a:r>
              <a:rPr lang="en-GB" sz="1100" dirty="0" smtClean="0"/>
              <a:t>).  Philo (Hume) suggests this is the result of shoddy workmanship.</a:t>
            </a:r>
          </a:p>
          <a:p>
            <a:pPr marL="171450" indent="-171450">
              <a:buFont typeface="Arial" panose="020B0604020202020204" pitchFamily="34" charset="0"/>
              <a:buChar char="•"/>
              <a:defRPr/>
            </a:pPr>
            <a:r>
              <a:rPr lang="en-GB" sz="1100" dirty="0" smtClean="0"/>
              <a:t>Animals have been given bodies that become ill, that suffer and feel pain: creatures could have been motivated by varying degrees of pleasure, rather than pain.</a:t>
            </a:r>
          </a:p>
          <a:p>
            <a:pPr marL="171450" indent="-171450">
              <a:buFont typeface="Arial" panose="020B0604020202020204" pitchFamily="34" charset="0"/>
              <a:buChar char="•"/>
              <a:defRPr/>
            </a:pPr>
            <a:r>
              <a:rPr lang="en-GB" sz="1100" dirty="0" smtClean="0"/>
              <a:t>Animals are not as good at survival as they could be – they would be better if they had better functioning parts.</a:t>
            </a:r>
          </a:p>
          <a:p>
            <a:pPr>
              <a:defRPr/>
            </a:pPr>
            <a:endParaRPr lang="en-GB" sz="1100" dirty="0"/>
          </a:p>
          <a:p>
            <a:pPr>
              <a:defRPr/>
            </a:pPr>
            <a:r>
              <a:rPr lang="en-GB" sz="1100" dirty="0" smtClean="0"/>
              <a:t>Perhaps the universe was created by an infant or senile God, or by a being who is entirely indifferent to our suffering.</a:t>
            </a:r>
          </a:p>
          <a:p>
            <a:pPr>
              <a:defRPr/>
            </a:pPr>
            <a:endParaRPr lang="en-GB" sz="1100" dirty="0"/>
          </a:p>
          <a:p>
            <a:pPr>
              <a:defRPr/>
            </a:pPr>
            <a:r>
              <a:rPr lang="en-GB" sz="1100" b="1" u="sng" dirty="0" smtClean="0"/>
              <a:t>Paley:</a:t>
            </a:r>
            <a:r>
              <a:rPr lang="en-GB" sz="1100" b="1" dirty="0" smtClean="0"/>
              <a:t> </a:t>
            </a:r>
            <a:r>
              <a:rPr lang="en-GB" sz="1100" dirty="0" smtClean="0"/>
              <a:t>Paley is aware of the spatial disorder problem, but doesn’t think it is fatal to the design argument.  Paley argues that whether or not a watch actually works well is irrelevant: what is important is that the watch has qualities that indicate that it has been designed.  The same goes for the universe – spatial disorder does not matter if there is evidence of an arrangement of parts functioning together for a purpose.</a:t>
            </a:r>
            <a:endParaRPr lang="en-GB" sz="1100" u="sng" dirty="0" smtClean="0"/>
          </a:p>
          <a:p>
            <a:pPr>
              <a:defRPr/>
            </a:pPr>
            <a:endParaRPr lang="en-GB" sz="1100" dirty="0"/>
          </a:p>
        </p:txBody>
      </p:sp>
      <p:sp>
        <p:nvSpPr>
          <p:cNvPr id="13" name="Rectangle 12"/>
          <p:cNvSpPr/>
          <p:nvPr/>
        </p:nvSpPr>
        <p:spPr>
          <a:xfrm>
            <a:off x="124690" y="2301039"/>
            <a:ext cx="5083469" cy="2970044"/>
          </a:xfrm>
          <a:prstGeom prst="rect">
            <a:avLst/>
          </a:prstGeom>
          <a:ln>
            <a:solidFill>
              <a:schemeClr val="accent1"/>
            </a:solidFill>
          </a:ln>
        </p:spPr>
        <p:txBody>
          <a:bodyPr wrap="square">
            <a:spAutoFit/>
          </a:bodyPr>
          <a:lstStyle/>
          <a:p>
            <a:r>
              <a:rPr lang="en-GB" sz="1100" b="1" dirty="0" smtClean="0"/>
              <a:t>The </a:t>
            </a:r>
            <a:r>
              <a:rPr lang="en-GB" sz="1100" b="1" dirty="0"/>
              <a:t>design argument fails as it is an argument from a unique case (Hume)</a:t>
            </a:r>
          </a:p>
          <a:p>
            <a:pPr>
              <a:defRPr/>
            </a:pPr>
            <a:endParaRPr lang="en-GB" sz="1100" dirty="0" smtClean="0"/>
          </a:p>
          <a:p>
            <a:pPr>
              <a:spcBef>
                <a:spcPct val="0"/>
              </a:spcBef>
              <a:buFontTx/>
              <a:buNone/>
            </a:pPr>
            <a:r>
              <a:rPr lang="en-GB" altLang="en-US" sz="1100" dirty="0" smtClean="0"/>
              <a:t>If you experience two events as conjoined, this does not give us grounds for believing one event caused the other.  It is only when two events are constantly conjoined that we can infer one from the other.  However, the universe is a unique case and so it is not possible to infer anything about the causes of universes.</a:t>
            </a:r>
          </a:p>
          <a:p>
            <a:pPr>
              <a:spcBef>
                <a:spcPct val="0"/>
              </a:spcBef>
              <a:buFontTx/>
              <a:buNone/>
            </a:pPr>
            <a:endParaRPr lang="en-GB" altLang="en-US" sz="1100" dirty="0"/>
          </a:p>
          <a:p>
            <a:pPr>
              <a:spcBef>
                <a:spcPct val="0"/>
              </a:spcBef>
              <a:buFontTx/>
              <a:buNone/>
            </a:pPr>
            <a:r>
              <a:rPr lang="en-GB" altLang="en-US" sz="1100" dirty="0" smtClean="0"/>
              <a:t>P1: Design arguments make the inference that this universe and its properties were caused by a designer.</a:t>
            </a:r>
          </a:p>
          <a:p>
            <a:pPr>
              <a:spcBef>
                <a:spcPct val="0"/>
              </a:spcBef>
              <a:buFontTx/>
              <a:buNone/>
            </a:pPr>
            <a:r>
              <a:rPr lang="en-GB" altLang="en-US" sz="1100" dirty="0" smtClean="0"/>
              <a:t>P2: We can make an inference that ‘X caused Y’ only if we have repeatedly observed event X conjoined to event Y.</a:t>
            </a:r>
          </a:p>
          <a:p>
            <a:pPr>
              <a:spcBef>
                <a:spcPct val="0"/>
              </a:spcBef>
              <a:buFontTx/>
              <a:buNone/>
            </a:pPr>
            <a:r>
              <a:rPr lang="en-GB" altLang="en-US" sz="1100" dirty="0" smtClean="0"/>
              <a:t>P3: We have observed only one universe – this universe – and its properties are a unique case.</a:t>
            </a:r>
          </a:p>
          <a:p>
            <a:pPr>
              <a:spcBef>
                <a:spcPct val="0"/>
              </a:spcBef>
              <a:buFontTx/>
              <a:buNone/>
            </a:pPr>
            <a:r>
              <a:rPr lang="en-GB" altLang="en-US" sz="1100" dirty="0" smtClean="0"/>
              <a:t>P4: We have never observed the origins of any universe.</a:t>
            </a:r>
          </a:p>
          <a:p>
            <a:pPr>
              <a:spcBef>
                <a:spcPct val="0"/>
              </a:spcBef>
              <a:buFontTx/>
              <a:buNone/>
            </a:pPr>
            <a:r>
              <a:rPr lang="en-GB" altLang="en-US" sz="1100" dirty="0" smtClean="0"/>
              <a:t>C1: We cannot make any inference about the cause (and origins) of this universe and its properties.</a:t>
            </a:r>
          </a:p>
          <a:p>
            <a:pPr>
              <a:spcBef>
                <a:spcPct val="0"/>
              </a:spcBef>
              <a:buFontTx/>
              <a:buNone/>
            </a:pPr>
            <a:r>
              <a:rPr lang="en-GB" altLang="en-US" sz="1100" dirty="0" smtClean="0"/>
              <a:t>C2: Design arguments are based on invalid inference.</a:t>
            </a:r>
            <a:endParaRPr lang="en-GB" altLang="en-US" sz="1100" dirty="0"/>
          </a:p>
        </p:txBody>
      </p:sp>
    </p:spTree>
    <p:extLst>
      <p:ext uri="{BB962C8B-B14F-4D97-AF65-F5344CB8AC3E}">
        <p14:creationId xmlns:p14="http://schemas.microsoft.com/office/powerpoint/2010/main" val="387422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Issues with the </a:t>
            </a:r>
            <a:r>
              <a:rPr lang="en-GB" sz="2000" dirty="0">
                <a:solidFill>
                  <a:schemeClr val="tx1"/>
                </a:solidFill>
                <a:latin typeface="Chewy" panose="02000000000000000000" pitchFamily="2" charset="0"/>
                <a:ea typeface="Chewy" panose="02000000000000000000" pitchFamily="2" charset="0"/>
              </a:rPr>
              <a:t>Teleological (design) Argument</a:t>
            </a:r>
          </a:p>
        </p:txBody>
      </p:sp>
      <p:sp>
        <p:nvSpPr>
          <p:cNvPr id="11" name="Rectangle 10"/>
          <p:cNvSpPr/>
          <p:nvPr/>
        </p:nvSpPr>
        <p:spPr>
          <a:xfrm>
            <a:off x="6020279" y="830051"/>
            <a:ext cx="6008237" cy="5678478"/>
          </a:xfrm>
          <a:prstGeom prst="rect">
            <a:avLst/>
          </a:prstGeom>
          <a:ln>
            <a:solidFill>
              <a:schemeClr val="accent1"/>
            </a:solidFill>
          </a:ln>
        </p:spPr>
        <p:txBody>
          <a:bodyPr wrap="square">
            <a:spAutoFit/>
          </a:bodyPr>
          <a:lstStyle/>
          <a:p>
            <a:r>
              <a:rPr lang="en-GB" sz="1100" b="1" dirty="0"/>
              <a:t>Hume's objections to the design argument from analogy</a:t>
            </a:r>
          </a:p>
          <a:p>
            <a:endParaRPr lang="en-GB" sz="1100" dirty="0"/>
          </a:p>
          <a:p>
            <a:pPr marL="228600" indent="-228600">
              <a:buAutoNum type="arabicPeriod"/>
              <a:defRPr/>
            </a:pPr>
            <a:r>
              <a:rPr lang="en-GB" sz="1100" dirty="0" smtClean="0"/>
              <a:t>The analogy is weak and remote</a:t>
            </a:r>
          </a:p>
          <a:p>
            <a:pPr>
              <a:defRPr/>
            </a:pPr>
            <a:endParaRPr lang="en-GB" sz="1100" dirty="0"/>
          </a:p>
          <a:p>
            <a:pPr>
              <a:defRPr/>
            </a:pPr>
            <a:r>
              <a:rPr lang="en-GB" sz="1100" dirty="0" smtClean="0"/>
              <a:t>Analogies are at their strongest when the two things being compared resemble each other in numerous ways.  Conversely, an analogy is weak if the number of ways in which the two things are like is very small, or if the ways in which they are </a:t>
            </a:r>
            <a:r>
              <a:rPr lang="en-GB" sz="1100" i="1" dirty="0" smtClean="0"/>
              <a:t>not</a:t>
            </a:r>
            <a:r>
              <a:rPr lang="en-GB" sz="1100" dirty="0" smtClean="0"/>
              <a:t> alike is very high.</a:t>
            </a:r>
          </a:p>
          <a:p>
            <a:pPr>
              <a:defRPr/>
            </a:pPr>
            <a:endParaRPr lang="en-GB" sz="1100" dirty="0"/>
          </a:p>
          <a:p>
            <a:pPr>
              <a:defRPr/>
            </a:pPr>
            <a:r>
              <a:rPr lang="en-GB" sz="1100" dirty="0" smtClean="0"/>
              <a:t>Hume argues that there are very few similarities and a large number of differences between a universe and a machine.  Moreover, one has to infer from a tiny part of the universe (the part we can observe) to the universe as a whole, which weakens the analogy still further.  Because the analogy is so weak, there is very little we can conclude about what, if anything, designed the universe.</a:t>
            </a:r>
          </a:p>
          <a:p>
            <a:pPr>
              <a:defRPr/>
            </a:pPr>
            <a:endParaRPr lang="en-GB" sz="1100" dirty="0"/>
          </a:p>
          <a:p>
            <a:pPr>
              <a:defRPr/>
            </a:pPr>
            <a:r>
              <a:rPr lang="en-GB" sz="1100" dirty="0" smtClean="0"/>
              <a:t>2. There are counter analogies</a:t>
            </a:r>
          </a:p>
          <a:p>
            <a:pPr>
              <a:defRPr/>
            </a:pPr>
            <a:endParaRPr lang="en-GB" sz="1100" dirty="0"/>
          </a:p>
          <a:p>
            <a:pPr>
              <a:defRPr/>
            </a:pPr>
            <a:r>
              <a:rPr lang="en-GB" sz="1100" dirty="0" smtClean="0"/>
              <a:t>The universe resembles something organic rather than machine-like, more like a plant than a watch.  If there is any appearance of functioning parts working towards a goal that this is caused by ‘generation or vegetation’ rather than by ‘reason or design.’  Plants do not have a designer, but are simply the result of natural processes.  In the same way, the ordered and regular universe need not have any designer but may just be the result of natural processes.</a:t>
            </a:r>
          </a:p>
          <a:p>
            <a:pPr>
              <a:defRPr/>
            </a:pPr>
            <a:endParaRPr lang="en-GB" sz="1100" dirty="0"/>
          </a:p>
          <a:p>
            <a:pPr>
              <a:defRPr/>
            </a:pPr>
            <a:r>
              <a:rPr lang="en-GB" sz="1100" dirty="0" smtClean="0"/>
              <a:t>3. The similarities are cherry-picked</a:t>
            </a:r>
          </a:p>
          <a:p>
            <a:pPr>
              <a:defRPr/>
            </a:pPr>
            <a:endParaRPr lang="en-GB" sz="1100" dirty="0"/>
          </a:p>
          <a:p>
            <a:pPr>
              <a:defRPr/>
            </a:pPr>
            <a:r>
              <a:rPr lang="en-GB" sz="1100" dirty="0" smtClean="0"/>
              <a:t>The design argument from analogy cherry-picks the similarities, choosing only those parts of the analogy that support its conclusion and ignoring the parts that undermine it.  For example:</a:t>
            </a:r>
          </a:p>
          <a:p>
            <a:pPr marL="171450" indent="-171450">
              <a:buFont typeface="Arial" panose="020B0604020202020204" pitchFamily="34" charset="0"/>
              <a:buChar char="•"/>
              <a:defRPr/>
            </a:pPr>
            <a:r>
              <a:rPr lang="en-GB" sz="1100" dirty="0" smtClean="0"/>
              <a:t>Machines are the result of trial and error, so perha</a:t>
            </a:r>
            <a:r>
              <a:rPr lang="en-GB" sz="1100" dirty="0"/>
              <a:t>p</a:t>
            </a:r>
            <a:r>
              <a:rPr lang="en-GB" sz="1100" dirty="0" smtClean="0"/>
              <a:t>s many worlds have been ‘botched and bungled’ before this one was created.  Or perhaps this world is just an imperfect early draft.</a:t>
            </a:r>
          </a:p>
          <a:p>
            <a:pPr marL="171450" indent="-171450">
              <a:buFont typeface="Arial" panose="020B0604020202020204" pitchFamily="34" charset="0"/>
              <a:buChar char="•"/>
              <a:defRPr/>
            </a:pPr>
            <a:r>
              <a:rPr lang="en-GB" sz="1100" dirty="0" smtClean="0"/>
              <a:t>Machines are usually the product of </a:t>
            </a:r>
            <a:r>
              <a:rPr lang="en-GB" sz="1100" dirty="0" smtClean="0"/>
              <a:t>groups </a:t>
            </a:r>
            <a:r>
              <a:rPr lang="en-GB" sz="1100" dirty="0" smtClean="0"/>
              <a:t>of designers – so perhaps </a:t>
            </a:r>
            <a:r>
              <a:rPr lang="en-GB" sz="1100" smtClean="0"/>
              <a:t>this </a:t>
            </a:r>
            <a:r>
              <a:rPr lang="en-GB" sz="1100" smtClean="0"/>
              <a:t>universe </a:t>
            </a:r>
            <a:r>
              <a:rPr lang="en-GB" sz="1100" dirty="0" smtClean="0"/>
              <a:t>was designed by many gods, not one!</a:t>
            </a:r>
          </a:p>
          <a:p>
            <a:pPr marL="171450" indent="-171450">
              <a:buFont typeface="Arial" panose="020B0604020202020204" pitchFamily="34" charset="0"/>
              <a:buChar char="•"/>
              <a:defRPr/>
            </a:pPr>
            <a:r>
              <a:rPr lang="en-GB" sz="1100" dirty="0" smtClean="0"/>
              <a:t>People who design machines are flawed, sometimes foolish, sometimes morally weak.  Should we apply all these attributes to the designer of the universe?</a:t>
            </a:r>
          </a:p>
          <a:p>
            <a:pPr>
              <a:defRPr/>
            </a:pPr>
            <a:endParaRPr lang="en-GB" sz="1100" dirty="0"/>
          </a:p>
        </p:txBody>
      </p:sp>
      <p:sp>
        <p:nvSpPr>
          <p:cNvPr id="8" name="Rectangle 7"/>
          <p:cNvSpPr/>
          <p:nvPr/>
        </p:nvSpPr>
        <p:spPr>
          <a:xfrm>
            <a:off x="124691" y="830051"/>
            <a:ext cx="5834675" cy="4832092"/>
          </a:xfrm>
          <a:prstGeom prst="rect">
            <a:avLst/>
          </a:prstGeom>
          <a:ln>
            <a:solidFill>
              <a:schemeClr val="accent1"/>
            </a:solidFill>
          </a:ln>
        </p:spPr>
        <p:txBody>
          <a:bodyPr wrap="square">
            <a:spAutoFit/>
          </a:bodyPr>
          <a:lstStyle/>
          <a:p>
            <a:r>
              <a:rPr lang="en-GB" sz="1100" b="1" dirty="0"/>
              <a:t>W</a:t>
            </a:r>
            <a:r>
              <a:rPr lang="en-GB" sz="1100" b="1" dirty="0" smtClean="0"/>
              <a:t>hether </a:t>
            </a:r>
            <a:r>
              <a:rPr lang="en-GB" sz="1100" b="1" dirty="0"/>
              <a:t>God is the best or only explanation.</a:t>
            </a:r>
          </a:p>
          <a:p>
            <a:pPr>
              <a:defRPr/>
            </a:pPr>
            <a:endParaRPr lang="en-GB" sz="1100" b="1" dirty="0" smtClean="0"/>
          </a:p>
          <a:p>
            <a:pPr>
              <a:spcBef>
                <a:spcPct val="0"/>
              </a:spcBef>
              <a:buFontTx/>
              <a:buNone/>
            </a:pPr>
            <a:r>
              <a:rPr lang="en-GB" altLang="en-US" sz="1100" dirty="0" smtClean="0"/>
              <a:t>Design arguments conclude that the best explanation of the appearance of design in the universe is the existence of a designer, with attributes such as omnipotence and </a:t>
            </a:r>
            <a:r>
              <a:rPr lang="en-GB" altLang="en-US" sz="1100" dirty="0" err="1" smtClean="0"/>
              <a:t>omni</a:t>
            </a:r>
            <a:r>
              <a:rPr lang="en-GB" altLang="en-US" sz="1100" dirty="0" smtClean="0"/>
              <a:t>-benevolence.  But there are alternative theories that may provide better explanations for the appearance of design in the universe:</a:t>
            </a:r>
          </a:p>
          <a:p>
            <a:pPr>
              <a:spcBef>
                <a:spcPct val="0"/>
              </a:spcBef>
              <a:buFontTx/>
              <a:buNone/>
            </a:pPr>
            <a:endParaRPr lang="en-GB" altLang="en-US" sz="1100" dirty="0"/>
          </a:p>
          <a:p>
            <a:pPr marL="228600" indent="-228600">
              <a:spcBef>
                <a:spcPct val="0"/>
              </a:spcBef>
              <a:buFontTx/>
              <a:buAutoNum type="arabicPeriod"/>
            </a:pPr>
            <a:r>
              <a:rPr lang="en-GB" altLang="en-US" sz="1100" dirty="0" smtClean="0"/>
              <a:t>The appearance of design may be explained by natural or random processes (Hume)</a:t>
            </a:r>
          </a:p>
          <a:p>
            <a:pPr>
              <a:spcBef>
                <a:spcPct val="0"/>
              </a:spcBef>
            </a:pPr>
            <a:endParaRPr lang="en-GB" altLang="en-US" sz="1100" dirty="0"/>
          </a:p>
          <a:p>
            <a:pPr>
              <a:spcBef>
                <a:spcPct val="0"/>
              </a:spcBef>
            </a:pPr>
            <a:r>
              <a:rPr lang="en-GB" altLang="en-US" sz="1100" dirty="0"/>
              <a:t>Epicurean </a:t>
            </a:r>
            <a:r>
              <a:rPr lang="en-GB" altLang="en-US" sz="1100" dirty="0" smtClean="0"/>
              <a:t>hypothesis: There is a very high probability that a random system, over a very long/infinite period of time, will have periods of order and stability.  This universe could currently be in that period of stability and appear to us as if it were designed.</a:t>
            </a:r>
          </a:p>
          <a:p>
            <a:pPr>
              <a:spcBef>
                <a:spcPct val="0"/>
              </a:spcBef>
            </a:pPr>
            <a:endParaRPr lang="en-GB" altLang="en-US" sz="1100" dirty="0"/>
          </a:p>
          <a:p>
            <a:pPr>
              <a:spcBef>
                <a:spcPct val="0"/>
              </a:spcBef>
            </a:pPr>
            <a:r>
              <a:rPr lang="en-GB" altLang="en-US" sz="1100" dirty="0" smtClean="0"/>
              <a:t>2. The appearance of design may be explained by a ‘worldly architect’ (Kant)</a:t>
            </a:r>
          </a:p>
          <a:p>
            <a:pPr>
              <a:spcBef>
                <a:spcPct val="0"/>
              </a:spcBef>
            </a:pPr>
            <a:endParaRPr lang="en-GB" altLang="en-US" sz="1100" dirty="0"/>
          </a:p>
          <a:p>
            <a:pPr>
              <a:spcBef>
                <a:spcPct val="0"/>
              </a:spcBef>
            </a:pPr>
            <a:r>
              <a:rPr lang="en-GB" altLang="en-US" sz="1100" dirty="0" smtClean="0"/>
              <a:t>The most the design argument demonstrates is a designer, not a creator.  A watch-maker doesn’t make the glass or the cogs, simply designs them.  Equally, there is no justification to conclude that the attributes of this worldly architect are the perfections normally ascribed to God. (e.g. omnipotence)</a:t>
            </a:r>
          </a:p>
          <a:p>
            <a:pPr>
              <a:spcBef>
                <a:spcPct val="0"/>
              </a:spcBef>
            </a:pPr>
            <a:endParaRPr lang="en-GB" altLang="en-US" sz="1100" dirty="0"/>
          </a:p>
          <a:p>
            <a:pPr>
              <a:spcBef>
                <a:spcPct val="0"/>
              </a:spcBef>
            </a:pPr>
            <a:r>
              <a:rPr lang="en-GB" altLang="en-US" sz="1100" dirty="0" smtClean="0"/>
              <a:t>3. The appearance of design may be explained by evolution (Darwin)</a:t>
            </a:r>
          </a:p>
          <a:p>
            <a:pPr>
              <a:spcBef>
                <a:spcPct val="0"/>
              </a:spcBef>
            </a:pPr>
            <a:endParaRPr lang="en-GB" altLang="en-US" sz="1100" dirty="0"/>
          </a:p>
          <a:p>
            <a:pPr>
              <a:spcBef>
                <a:spcPct val="0"/>
              </a:spcBef>
            </a:pPr>
            <a:r>
              <a:rPr lang="en-GB" altLang="en-US" sz="1100" dirty="0" smtClean="0"/>
              <a:t>Darwin demonstrated that the appearance of design can be explained by the process of natural selection.  Random genetic mutations mean that a plant/animal is better adapted to its environment and so has a better chance to passing its genes to the next generation. Over millions of generations, and further mutations, simple features become complex with parts working together for the survival of the organism.  In this way, evolution is able to explain the appearance of design without any reference to a designer.</a:t>
            </a:r>
            <a:endParaRPr lang="en-GB" altLang="en-US" sz="1100" dirty="0"/>
          </a:p>
        </p:txBody>
      </p:sp>
    </p:spTree>
    <p:extLst>
      <p:ext uri="{BB962C8B-B14F-4D97-AF65-F5344CB8AC3E}">
        <p14:creationId xmlns:p14="http://schemas.microsoft.com/office/powerpoint/2010/main" val="1202758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1021</TotalTime>
  <Words>1287</Words>
  <Application>Microsoft Office PowerPoint</Application>
  <PresentationFormat>Widescreen</PresentationFormat>
  <Paragraphs>71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Chewy</vt:lpstr>
      <vt:lpstr>Office Theme</vt:lpstr>
      <vt:lpstr>PowerPoint Presentation</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Mark Lawrenson</cp:lastModifiedBy>
  <cp:revision>132</cp:revision>
  <cp:lastPrinted>2019-06-12T08:39:13Z</cp:lastPrinted>
  <dcterms:created xsi:type="dcterms:W3CDTF">2019-06-12T08:21:52Z</dcterms:created>
  <dcterms:modified xsi:type="dcterms:W3CDTF">2020-01-15T08:28:28Z</dcterms:modified>
</cp:coreProperties>
</file>