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02/02/2022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02/02/2022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02/02/2022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02/02/2022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76" y="911517"/>
            <a:ext cx="5073183" cy="80032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a:solidFill>
                  <a:schemeClr val="tx1"/>
                </a:solidFill>
              </a:rPr>
              <a:t>The design argument from analogy (as presented by Hume).</a:t>
            </a:r>
          </a:p>
          <a:p>
            <a:r>
              <a:rPr lang="en-GB" sz="1100" dirty="0">
                <a:solidFill>
                  <a:schemeClr val="tx1"/>
                </a:solidFill>
              </a:rPr>
              <a:t>William Paley’s design argument: argument from spatial order/purpose.</a:t>
            </a:r>
          </a:p>
          <a:p>
            <a:r>
              <a:rPr lang="en-GB" sz="1100" dirty="0">
                <a:solidFill>
                  <a:schemeClr val="tx1"/>
                </a:solidFill>
              </a:rPr>
              <a:t>Richard Swinburne’s design argument: argument from temporal order/regularity</a:t>
            </a:r>
            <a:r>
              <a:rPr lang="en-GB" sz="1100" dirty="0" smtClean="0">
                <a:solidFill>
                  <a:schemeClr val="tx1"/>
                </a:solidFill>
              </a:rPr>
              <a:t>.</a:t>
            </a:r>
            <a:endParaRPr lang="en-GB" sz="1100" dirty="0">
              <a:solidFill>
                <a:schemeClr val="tx1"/>
              </a:solidFill>
            </a:endParaRP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Teleological (design) Argument</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1854011"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118182" y="4209183"/>
            <a:ext cx="5094949" cy="1954381"/>
          </a:xfrm>
          <a:prstGeom prst="rect">
            <a:avLst/>
          </a:prstGeom>
          <a:ln>
            <a:solidFill>
              <a:schemeClr val="accent1"/>
            </a:solidFill>
          </a:ln>
        </p:spPr>
        <p:txBody>
          <a:bodyPr wrap="square">
            <a:spAutoFit/>
          </a:bodyPr>
          <a:lstStyle/>
          <a:p>
            <a:pPr>
              <a:defRPr/>
            </a:pPr>
            <a:r>
              <a:rPr lang="en-GB" sz="1100" b="1" dirty="0"/>
              <a:t>William Paley’s design argument</a:t>
            </a:r>
            <a:r>
              <a:rPr lang="en-GB" sz="1100" dirty="0"/>
              <a:t>: argument from spatial </a:t>
            </a:r>
            <a:r>
              <a:rPr lang="en-GB" sz="1100" dirty="0" smtClean="0"/>
              <a:t>order/purpose</a:t>
            </a:r>
          </a:p>
          <a:p>
            <a:pPr>
              <a:defRPr/>
            </a:pPr>
            <a:endParaRPr lang="en-GB" altLang="en-US" sz="1100" dirty="0" smtClean="0"/>
          </a:p>
          <a:p>
            <a:pPr>
              <a:defRPr/>
            </a:pPr>
            <a:r>
              <a:rPr lang="en-GB" altLang="en-US" sz="1100" b="1" dirty="0"/>
              <a:t>P1:</a:t>
            </a:r>
            <a:r>
              <a:rPr lang="en-GB" altLang="en-US" sz="1100" dirty="0"/>
              <a:t> Anything that has parts organised to serve a purpose is designed. </a:t>
            </a:r>
            <a:br>
              <a:rPr lang="en-GB" altLang="en-US" sz="1100" dirty="0"/>
            </a:br>
            <a:r>
              <a:rPr lang="en-GB" altLang="en-US" sz="1100" b="1" dirty="0"/>
              <a:t>P2:</a:t>
            </a:r>
            <a:r>
              <a:rPr lang="en-GB" altLang="en-US" sz="1100" dirty="0"/>
              <a:t> Nature contains things which have parts that are organised to serve a purpose. </a:t>
            </a:r>
            <a:br>
              <a:rPr lang="en-GB" altLang="en-US" sz="1100" dirty="0"/>
            </a:br>
            <a:r>
              <a:rPr lang="en-GB" altLang="en-US" sz="1100" b="1" dirty="0"/>
              <a:t>C1:</a:t>
            </a:r>
            <a:r>
              <a:rPr lang="en-GB" altLang="en-US" sz="1100" dirty="0"/>
              <a:t> Therefore, nature contains things which are designed (from Premises 1 and 2). </a:t>
            </a:r>
            <a:br>
              <a:rPr lang="en-GB" altLang="en-US" sz="1100" dirty="0"/>
            </a:br>
            <a:r>
              <a:rPr lang="en-GB" altLang="en-US" sz="1100" b="1" dirty="0"/>
              <a:t>P3:</a:t>
            </a:r>
            <a:r>
              <a:rPr lang="en-GB" altLang="en-US" sz="1100" dirty="0"/>
              <a:t> Design can only be explained in terms of a designer. </a:t>
            </a:r>
            <a:br>
              <a:rPr lang="en-GB" altLang="en-US" sz="1100" dirty="0"/>
            </a:br>
            <a:r>
              <a:rPr lang="en-GB" altLang="en-US" sz="1100" b="1" dirty="0"/>
              <a:t>P4:</a:t>
            </a:r>
            <a:r>
              <a:rPr lang="en-GB" altLang="en-US" sz="1100" dirty="0"/>
              <a:t> A designer must: 	       (a) be or have a mind; </a:t>
            </a:r>
            <a:br>
              <a:rPr lang="en-GB" altLang="en-US" sz="1100" dirty="0"/>
            </a:br>
            <a:r>
              <a:rPr lang="en-GB" altLang="en-US" sz="1100" dirty="0"/>
              <a:t>		</a:t>
            </a:r>
            <a:r>
              <a:rPr lang="en-GB" altLang="en-US" sz="1100" dirty="0" smtClean="0"/>
              <a:t>and </a:t>
            </a:r>
            <a:r>
              <a:rPr lang="en-GB" altLang="en-US" sz="1100" dirty="0"/>
              <a:t>(b) be distinct from what is designed. </a:t>
            </a:r>
            <a:br>
              <a:rPr lang="en-GB" altLang="en-US" sz="1100" dirty="0"/>
            </a:br>
            <a:r>
              <a:rPr lang="en-GB" altLang="en-US" sz="1100" b="1" dirty="0"/>
              <a:t>C2:</a:t>
            </a:r>
            <a:r>
              <a:rPr lang="en-GB" altLang="en-US" sz="1100" dirty="0"/>
              <a:t> Therefore, nature was designed by a mind that is distinct from nature (from Premises 3 and 4). </a:t>
            </a:r>
            <a:br>
              <a:rPr lang="en-GB" altLang="en-US" sz="1100" dirty="0"/>
            </a:br>
            <a:r>
              <a:rPr lang="en-GB" altLang="en-US" sz="1100" b="1" dirty="0"/>
              <a:t>C3:</a:t>
            </a:r>
            <a:r>
              <a:rPr lang="en-GB" altLang="en-US" sz="1100" dirty="0"/>
              <a:t> Therefore, such a mind (‘God’) exists.</a:t>
            </a:r>
          </a:p>
        </p:txBody>
      </p:sp>
      <p:sp>
        <p:nvSpPr>
          <p:cNvPr id="10" name="Rectangle 9"/>
          <p:cNvSpPr/>
          <p:nvPr/>
        </p:nvSpPr>
        <p:spPr>
          <a:xfrm>
            <a:off x="9957199" y="537500"/>
            <a:ext cx="2071316"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406102" y="817254"/>
            <a:ext cx="6622413" cy="1323439"/>
          </a:xfrm>
          <a:prstGeom prst="rect">
            <a:avLst/>
          </a:prstGeom>
          <a:ln>
            <a:solidFill>
              <a:schemeClr val="accent1"/>
            </a:solidFill>
          </a:ln>
        </p:spPr>
        <p:txBody>
          <a:bodyPr wrap="square">
            <a:spAutoFit/>
          </a:bodyPr>
          <a:lstStyle/>
          <a:p>
            <a:r>
              <a:rPr lang="en-GB" sz="1000" dirty="0"/>
              <a:t>Outline the design argument from analogy, as presented by Hume. (5 marks)</a:t>
            </a:r>
          </a:p>
          <a:p>
            <a:r>
              <a:rPr lang="en-GB" sz="1000" dirty="0"/>
              <a:t>Outline Paley’s design argument from spatial order/purpose. (5 marks)</a:t>
            </a:r>
          </a:p>
          <a:p>
            <a:r>
              <a:rPr lang="en-GB" sz="1000" dirty="0"/>
              <a:t>Outline Swinburne’s design argument from temporal order/regularity. (5 marks)</a:t>
            </a:r>
          </a:p>
          <a:p>
            <a:r>
              <a:rPr lang="en-GB" sz="1000" dirty="0" smtClean="0"/>
              <a:t>Compare </a:t>
            </a:r>
            <a:r>
              <a:rPr lang="en-GB" sz="1000" dirty="0"/>
              <a:t>and contrast Paley’s and Hume’s versions of the design argument. (12 marks)</a:t>
            </a:r>
          </a:p>
          <a:p>
            <a:r>
              <a:rPr lang="en-GB" sz="1000" dirty="0"/>
              <a:t>Compare and contrast Paley’s and Swinburne’s versions of the design argument. (12 marks)</a:t>
            </a:r>
          </a:p>
          <a:p>
            <a:r>
              <a:rPr lang="en-GB" sz="1000" dirty="0"/>
              <a:t>Compare and contrast Swinburne’s and Hume’s versions of the design argument. (12 marks)</a:t>
            </a:r>
          </a:p>
          <a:p>
            <a:r>
              <a:rPr lang="en-GB" sz="1000" dirty="0"/>
              <a:t>Does the argument from design prove that God exists? (25 marks</a:t>
            </a:r>
            <a:r>
              <a:rPr lang="en-GB" sz="1000" dirty="0" smtClean="0"/>
              <a:t>)</a:t>
            </a:r>
          </a:p>
          <a:p>
            <a:r>
              <a:rPr lang="en-GB" sz="1000" dirty="0"/>
              <a:t>Explain how inductive and deductive arguments for the existence of God differ. (5 marks)</a:t>
            </a:r>
            <a:endParaRPr lang="en-GB" sz="1000" dirty="0"/>
          </a:p>
        </p:txBody>
      </p:sp>
      <p:sp>
        <p:nvSpPr>
          <p:cNvPr id="16" name="Rectangle 15"/>
          <p:cNvSpPr/>
          <p:nvPr/>
        </p:nvSpPr>
        <p:spPr>
          <a:xfrm>
            <a:off x="5406100" y="2246152"/>
            <a:ext cx="6622413" cy="2400657"/>
          </a:xfrm>
          <a:prstGeom prst="rect">
            <a:avLst/>
          </a:prstGeom>
          <a:ln>
            <a:solidFill>
              <a:schemeClr val="accent1"/>
            </a:solidFill>
          </a:ln>
        </p:spPr>
        <p:txBody>
          <a:bodyPr wrap="square">
            <a:spAutoFit/>
          </a:bodyPr>
          <a:lstStyle/>
          <a:p>
            <a:r>
              <a:rPr lang="en-GB" sz="1000" b="1" dirty="0"/>
              <a:t>Richard Swinburne’s design argument</a:t>
            </a:r>
            <a:r>
              <a:rPr lang="en-GB" sz="1000" dirty="0"/>
              <a:t>: argument from temporal </a:t>
            </a:r>
            <a:r>
              <a:rPr lang="en-GB" sz="1000" dirty="0" smtClean="0"/>
              <a:t>order/regularity</a:t>
            </a:r>
          </a:p>
          <a:p>
            <a:endParaRPr lang="en-GB" sz="1000" dirty="0"/>
          </a:p>
          <a:p>
            <a:r>
              <a:rPr lang="en-GB" altLang="en-US" sz="1000" b="1" dirty="0"/>
              <a:t>P1:</a:t>
            </a:r>
            <a:r>
              <a:rPr lang="en-GB" altLang="en-US" sz="1000" dirty="0"/>
              <a:t> The universe as a whole contains temporal order/regularities of succession (</a:t>
            </a:r>
            <a:r>
              <a:rPr lang="en-GB" altLang="en-US" sz="1000" dirty="0" err="1"/>
              <a:t>ie</a:t>
            </a:r>
            <a:r>
              <a:rPr lang="en-GB" altLang="en-US" sz="1000" dirty="0"/>
              <a:t> the regular and universal fundamental laws of nature).</a:t>
            </a:r>
            <a:br>
              <a:rPr lang="en-GB" altLang="en-US" sz="1000" dirty="0"/>
            </a:br>
            <a:r>
              <a:rPr lang="en-GB" altLang="en-US" sz="1000" b="1" dirty="0"/>
              <a:t>P2:</a:t>
            </a:r>
            <a:r>
              <a:rPr lang="en-GB" altLang="en-US" sz="1000" dirty="0"/>
              <a:t> There are two possible hypotheses: </a:t>
            </a:r>
            <a:br>
              <a:rPr lang="en-GB" altLang="en-US" sz="1000" dirty="0"/>
            </a:br>
            <a:r>
              <a:rPr lang="en-GB" altLang="en-US" sz="1000" dirty="0"/>
              <a:t>	(H1) temporal order has a scientific explanation;</a:t>
            </a:r>
            <a:br>
              <a:rPr lang="en-GB" altLang="en-US" sz="1000" dirty="0"/>
            </a:br>
            <a:r>
              <a:rPr lang="en-GB" altLang="en-US" sz="1000" dirty="0"/>
              <a:t>	(H2) temporal order has a personal explanation (</a:t>
            </a:r>
            <a:r>
              <a:rPr lang="en-GB" altLang="en-US" sz="1000" dirty="0" err="1"/>
              <a:t>eg</a:t>
            </a:r>
            <a:r>
              <a:rPr lang="en-GB" altLang="en-US" sz="1000" dirty="0"/>
              <a:t> explaining the singing of song over time in terms of the singer’s intentions).</a:t>
            </a:r>
            <a:br>
              <a:rPr lang="en-GB" altLang="en-US" sz="1000" dirty="0"/>
            </a:br>
            <a:r>
              <a:rPr lang="en-GB" altLang="en-US" sz="1000" b="1" dirty="0"/>
              <a:t>P3:</a:t>
            </a:r>
            <a:r>
              <a:rPr lang="en-GB" altLang="en-US" sz="1000" dirty="0"/>
              <a:t> (H1) fails: science can only explain the existence of regularities of succession in terms of more fundamental regularities of succession. So, we cannot give a scientific explanation of the temporal order displayed in the fundamental laws of science (science cannot itself explain why the fundamental laws of science exist as they do). </a:t>
            </a:r>
            <a:br>
              <a:rPr lang="en-GB" altLang="en-US" sz="1000" dirty="0"/>
            </a:br>
            <a:r>
              <a:rPr lang="en-GB" altLang="en-US" sz="1000" b="1" dirty="0"/>
              <a:t>P4:</a:t>
            </a:r>
            <a:r>
              <a:rPr lang="en-GB" altLang="en-US" sz="1000" dirty="0"/>
              <a:t> (H2) can explain (fundamental) scientific regularities of succession. They are similar to regularities of succession produced by human agents (the singing of the song), and so, by analogy, are produced by rational agency.</a:t>
            </a:r>
            <a:br>
              <a:rPr lang="en-GB" altLang="en-US" sz="1000" dirty="0"/>
            </a:br>
            <a:r>
              <a:rPr lang="en-GB" altLang="en-US" sz="1000" b="1" dirty="0"/>
              <a:t>P5:</a:t>
            </a:r>
            <a:r>
              <a:rPr lang="en-GB" altLang="en-US" sz="1000" dirty="0"/>
              <a:t> The agency in question would have to be of immense power and intelligence, free and disembodied, which is to say God.</a:t>
            </a:r>
            <a:br>
              <a:rPr lang="en-GB" altLang="en-US" sz="1000" dirty="0"/>
            </a:br>
            <a:r>
              <a:rPr lang="en-GB" altLang="en-US" sz="1000" b="1" dirty="0"/>
              <a:t>C1:</a:t>
            </a:r>
            <a:r>
              <a:rPr lang="en-GB" altLang="en-US" sz="1000" dirty="0"/>
              <a:t> Therefore, God exists.</a:t>
            </a:r>
            <a:endParaRPr lang="en-GB" sz="1000" dirty="0"/>
          </a:p>
        </p:txBody>
      </p:sp>
      <p:sp>
        <p:nvSpPr>
          <p:cNvPr id="13" name="Rectangle 12"/>
          <p:cNvSpPr/>
          <p:nvPr/>
        </p:nvSpPr>
        <p:spPr>
          <a:xfrm>
            <a:off x="118182" y="1814045"/>
            <a:ext cx="5089977" cy="2292935"/>
          </a:xfrm>
          <a:prstGeom prst="rect">
            <a:avLst/>
          </a:prstGeom>
          <a:ln>
            <a:solidFill>
              <a:schemeClr val="accent1"/>
            </a:solidFill>
          </a:ln>
        </p:spPr>
        <p:txBody>
          <a:bodyPr wrap="square">
            <a:spAutoFit/>
          </a:bodyPr>
          <a:lstStyle/>
          <a:p>
            <a:r>
              <a:rPr lang="en-GB" sz="1100" b="1" dirty="0"/>
              <a:t>The design argument from analogy (as presented by Hume</a:t>
            </a:r>
            <a:r>
              <a:rPr lang="en-GB" sz="1100" b="1" dirty="0" smtClean="0"/>
              <a:t>)</a:t>
            </a:r>
          </a:p>
          <a:p>
            <a:endParaRPr lang="en-GB" sz="1100" dirty="0" smtClean="0"/>
          </a:p>
          <a:p>
            <a:pPr>
              <a:defRPr/>
            </a:pPr>
            <a:r>
              <a:rPr lang="en-GB" sz="1100" b="1" dirty="0" smtClean="0"/>
              <a:t>P1:</a:t>
            </a:r>
            <a:r>
              <a:rPr lang="en-GB" sz="1100" dirty="0" smtClean="0"/>
              <a:t> Throughout </a:t>
            </a:r>
            <a:r>
              <a:rPr lang="en-GB" sz="1100" dirty="0"/>
              <a:t>nature there is evidence of </a:t>
            </a:r>
            <a:r>
              <a:rPr lang="en-GB" sz="1100" dirty="0" smtClean="0"/>
              <a:t>parts working together towards an end with incredible accuracy.</a:t>
            </a:r>
            <a:endParaRPr lang="en-GB" sz="1100" dirty="0"/>
          </a:p>
          <a:p>
            <a:pPr>
              <a:defRPr/>
            </a:pPr>
            <a:r>
              <a:rPr lang="en-GB" sz="1100" b="1" dirty="0" smtClean="0"/>
              <a:t>P2:</a:t>
            </a:r>
            <a:r>
              <a:rPr lang="en-GB" sz="1100" dirty="0" smtClean="0"/>
              <a:t> In this way, the universe resembles a machine, as machines also consist of parts working together towards an end with incredible accuracy.</a:t>
            </a:r>
          </a:p>
          <a:p>
            <a:pPr>
              <a:defRPr/>
            </a:pPr>
            <a:r>
              <a:rPr lang="en-GB" sz="1100" b="1" dirty="0" smtClean="0"/>
              <a:t>P3:</a:t>
            </a:r>
            <a:r>
              <a:rPr lang="en-GB" sz="1100" dirty="0" smtClean="0"/>
              <a:t> Effects that are similar have causes that are similar.</a:t>
            </a:r>
          </a:p>
          <a:p>
            <a:pPr>
              <a:defRPr/>
            </a:pPr>
            <a:r>
              <a:rPr lang="en-GB" sz="1100" b="1" dirty="0" smtClean="0"/>
              <a:t>P4:</a:t>
            </a:r>
            <a:r>
              <a:rPr lang="en-GB" sz="1100" dirty="0" smtClean="0"/>
              <a:t> Machines are caused by human designers possessing thought, wisdom and intelligence.</a:t>
            </a:r>
          </a:p>
          <a:p>
            <a:pPr>
              <a:defRPr/>
            </a:pPr>
            <a:r>
              <a:rPr lang="en-GB" sz="1100" b="1" dirty="0" smtClean="0"/>
              <a:t>C1:</a:t>
            </a:r>
            <a:r>
              <a:rPr lang="en-GB" sz="1100" dirty="0" smtClean="0"/>
              <a:t> The universe must be caused by a designer of nature possessing thought, wisdom and intelligence that are proportional to the grandeur of the universe.</a:t>
            </a:r>
          </a:p>
          <a:p>
            <a:pPr>
              <a:defRPr/>
            </a:pPr>
            <a:r>
              <a:rPr lang="en-GB" sz="1100" b="1" dirty="0" smtClean="0"/>
              <a:t>C2:</a:t>
            </a:r>
            <a:r>
              <a:rPr lang="en-GB" sz="1100" dirty="0" smtClean="0"/>
              <a:t> God exists.</a:t>
            </a:r>
            <a:endParaRPr lang="en-GB" altLang="en-US" sz="1100" dirty="0" smtClean="0"/>
          </a:p>
          <a:p>
            <a:pPr marL="514350" indent="-514350">
              <a:buFontTx/>
              <a:buAutoNum type="arabicPeriod"/>
              <a:defRPr/>
            </a:pPr>
            <a:endParaRPr lang="en-GB" sz="1100" dirty="0"/>
          </a:p>
        </p:txBody>
      </p:sp>
      <p:sp>
        <p:nvSpPr>
          <p:cNvPr id="14" name="Rectangle 13"/>
          <p:cNvSpPr/>
          <p:nvPr/>
        </p:nvSpPr>
        <p:spPr>
          <a:xfrm>
            <a:off x="5406100" y="4752268"/>
            <a:ext cx="6622413" cy="188807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altLang="en-US" sz="1000" b="1" dirty="0" smtClean="0">
                <a:solidFill>
                  <a:schemeClr val="tx1"/>
                </a:solidFill>
              </a:rPr>
              <a:t>Key Terms</a:t>
            </a:r>
          </a:p>
          <a:p>
            <a:endParaRPr lang="en-GB" altLang="en-US" sz="1000" dirty="0" smtClean="0">
              <a:solidFill>
                <a:schemeClr val="tx1"/>
              </a:solidFill>
            </a:endParaRPr>
          </a:p>
          <a:p>
            <a:r>
              <a:rPr lang="en-GB" altLang="en-US" sz="1000" b="1" u="sng" dirty="0" smtClean="0">
                <a:solidFill>
                  <a:schemeClr val="tx1"/>
                </a:solidFill>
              </a:rPr>
              <a:t>Spatial order:</a:t>
            </a:r>
            <a:r>
              <a:rPr lang="en-GB" altLang="en-US" sz="1000" b="1" dirty="0" smtClean="0">
                <a:solidFill>
                  <a:schemeClr val="tx1"/>
                </a:solidFill>
              </a:rPr>
              <a:t> </a:t>
            </a:r>
            <a:r>
              <a:rPr lang="en-GB" altLang="en-US" sz="1000" dirty="0" smtClean="0">
                <a:solidFill>
                  <a:schemeClr val="tx1"/>
                </a:solidFill>
              </a:rPr>
              <a:t>the way items </a:t>
            </a:r>
            <a:r>
              <a:rPr lang="en-GB" altLang="en-US" sz="1000" dirty="0">
                <a:solidFill>
                  <a:schemeClr val="tx1"/>
                </a:solidFill>
              </a:rPr>
              <a:t>are arranged according to their physical position or relationships. </a:t>
            </a:r>
          </a:p>
          <a:p>
            <a:endParaRPr lang="en-GB" altLang="en-US" sz="1000" b="1" u="sng" dirty="0">
              <a:solidFill>
                <a:schemeClr val="tx1"/>
              </a:solidFill>
            </a:endParaRPr>
          </a:p>
          <a:p>
            <a:r>
              <a:rPr lang="en-GB" altLang="en-US" sz="1000" b="1" u="sng" dirty="0" smtClean="0">
                <a:solidFill>
                  <a:schemeClr val="tx1"/>
                </a:solidFill>
              </a:rPr>
              <a:t>Temporal order: </a:t>
            </a:r>
            <a:r>
              <a:rPr lang="en-GB" altLang="en-US" sz="1000" dirty="0">
                <a:solidFill>
                  <a:schemeClr val="tx1"/>
                </a:solidFill>
              </a:rPr>
              <a:t>the way items are arranged </a:t>
            </a:r>
            <a:r>
              <a:rPr lang="en-GB" altLang="en-US" sz="1000" dirty="0" smtClean="0">
                <a:solidFill>
                  <a:schemeClr val="tx1"/>
                </a:solidFill>
              </a:rPr>
              <a:t>over time.. </a:t>
            </a:r>
            <a:endParaRPr lang="en-GB" altLang="en-US" sz="1000" dirty="0" smtClean="0">
              <a:solidFill>
                <a:schemeClr val="tx1"/>
              </a:solidFill>
            </a:endParaRPr>
          </a:p>
          <a:p>
            <a:endParaRPr lang="en-US" altLang="en-US" sz="1000" b="1" u="sng" dirty="0">
              <a:solidFill>
                <a:schemeClr val="tx1"/>
              </a:solidFill>
            </a:endParaRPr>
          </a:p>
          <a:p>
            <a:pPr lvl="0">
              <a:defRPr/>
            </a:pPr>
            <a:r>
              <a:rPr lang="en-GB" sz="1000" b="1" u="sng" dirty="0"/>
              <a:t>Inductive argument: </a:t>
            </a:r>
            <a:r>
              <a:rPr lang="en-GB" sz="1000" dirty="0"/>
              <a:t>an argument where if the premises are true, the conclusion is probable.  Examples include, the argument from design (as presented by Hume) and Swinburne’s design argument</a:t>
            </a:r>
          </a:p>
          <a:p>
            <a:endParaRPr lang="en-GB" sz="1000" dirty="0"/>
          </a:p>
          <a:p>
            <a:pPr>
              <a:defRPr/>
            </a:pPr>
            <a:r>
              <a:rPr lang="en-GB" sz="1000" b="1" u="sng" dirty="0"/>
              <a:t>Deductive argument: </a:t>
            </a:r>
            <a:r>
              <a:rPr lang="en-GB" sz="1000" dirty="0"/>
              <a:t>an argument where if the premises are true, the conclusion must be true.  Examples include: Anselm’s ontological argument; Aquinas’ cosmological argument; Descartes’ cosmological argument; Descartes’ ontological arguments</a:t>
            </a:r>
          </a:p>
          <a:p>
            <a:endParaRPr lang="en-GB" altLang="en-US" sz="1000" b="1" u="sng" dirty="0" smtClean="0">
              <a:solidFill>
                <a:schemeClr val="tx1"/>
              </a:solidFill>
            </a:endParaRPr>
          </a:p>
          <a:p>
            <a:endParaRPr lang="en-GB" altLang="en-US" sz="1000" b="1" u="sng" dirty="0" smtClean="0">
              <a:solidFill>
                <a:schemeClr val="tx1"/>
              </a:solidFill>
            </a:endParaRPr>
          </a:p>
        </p:txBody>
      </p:sp>
    </p:spTree>
    <p:extLst>
      <p:ext uri="{BB962C8B-B14F-4D97-AF65-F5344CB8AC3E}">
        <p14:creationId xmlns:p14="http://schemas.microsoft.com/office/powerpoint/2010/main" val="3874227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746</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Chewy</vt:lpstr>
      <vt:lpstr>Office Theme</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134</cp:revision>
  <cp:lastPrinted>2019-06-12T08:39:13Z</cp:lastPrinted>
  <dcterms:created xsi:type="dcterms:W3CDTF">2019-06-12T08:21:52Z</dcterms:created>
  <dcterms:modified xsi:type="dcterms:W3CDTF">2022-02-02T15:34:32Z</dcterms:modified>
</cp:coreProperties>
</file>