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4" r:id="rId2"/>
    <p:sldId id="265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3" autoAdjust="0"/>
    <p:restoredTop sz="94660"/>
  </p:normalViewPr>
  <p:slideViewPr>
    <p:cSldViewPr snapToGrid="0">
      <p:cViewPr varScale="1">
        <p:scale>
          <a:sx n="76" d="100"/>
          <a:sy n="76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AFEB519-AF5D-4DF4-897F-3FA3B99B70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870AAC-F488-41A6-AA59-7C465F4719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E3118-EA74-4472-9BF6-BD4F7AA0FF28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EC2290-CF88-40A5-83B0-1F1D1DEA3C2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CB05DA-C2FF-4C54-9C81-2C5647B57D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47F97-D4FE-4FA3-A9CF-B98B5A3F9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60239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CA967-A2B0-4F25-807B-A4ABFC99EFF7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C709C-D0DC-430F-8F8F-4E9406BD25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87294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92EA-B1B4-4029-8132-AE2BE0A899DE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61DB-2459-423B-B32C-97CEE7BC6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45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92EA-B1B4-4029-8132-AE2BE0A899DE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61DB-2459-423B-B32C-97CEE7BC6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8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92EA-B1B4-4029-8132-AE2BE0A899DE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61DB-2459-423B-B32C-97CEE7BC6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8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92EA-B1B4-4029-8132-AE2BE0A899DE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61DB-2459-423B-B32C-97CEE7BC6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4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92EA-B1B4-4029-8132-AE2BE0A899DE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61DB-2459-423B-B32C-97CEE7BC6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33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92EA-B1B4-4029-8132-AE2BE0A899DE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61DB-2459-423B-B32C-97CEE7BC6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0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92EA-B1B4-4029-8132-AE2BE0A899DE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61DB-2459-423B-B32C-97CEE7BC6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50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92EA-B1B4-4029-8132-AE2BE0A899DE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61DB-2459-423B-B32C-97CEE7BC6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65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92EA-B1B4-4029-8132-AE2BE0A899DE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61DB-2459-423B-B32C-97CEE7BC6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375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92EA-B1B4-4029-8132-AE2BE0A899DE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61DB-2459-423B-B32C-97CEE7BC6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92EA-B1B4-4029-8132-AE2BE0A899DE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61DB-2459-423B-B32C-97CEE7BC6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77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192EA-B1B4-4029-8132-AE2BE0A899DE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D61DB-2459-423B-B32C-97CEE7BC62C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3760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Shannon</a:t>
            </a:r>
            <a:r>
              <a:rPr lang="en-GB" sz="800" b="1" baseline="0" dirty="0"/>
              <a:t> Mangan 2017 © </a:t>
            </a:r>
            <a:endParaRPr lang="en-GB" sz="800" b="1" dirty="0"/>
          </a:p>
        </p:txBody>
      </p:sp>
    </p:spTree>
    <p:extLst>
      <p:ext uri="{BB962C8B-B14F-4D97-AF65-F5344CB8AC3E}">
        <p14:creationId xmlns:p14="http://schemas.microsoft.com/office/powerpoint/2010/main" val="8292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4634" y="0"/>
            <a:ext cx="390985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A1 Physical development across the life stages</a:t>
            </a:r>
            <a:endParaRPr lang="en-GB" sz="1400" b="1" u="sng" dirty="0">
              <a:latin typeface="Rockwell" panose="020606030202050204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1918" y="1726000"/>
            <a:ext cx="4569563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In early adulthood (19–45 years), the individual reaches physical maturity: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physical strength peaks, pregnancy and lactation occur perimenopause – oestrogen levels decrease, causing the ovaries to stop producing an egg each month.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The reduction in oestrogen causes physical and emotional symptoms, to include hot flushes, night sweats, mood swings, loss of libido and vaginal dryness.</a:t>
            </a:r>
            <a:endParaRPr lang="en-GB" sz="1400" dirty="0">
              <a:solidFill>
                <a:schemeClr val="accent6">
                  <a:lumMod val="75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27676" y="5716962"/>
            <a:ext cx="423858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The effects of age on the functions of memory:</a:t>
            </a:r>
          </a:p>
          <a:p>
            <a:r>
              <a:rPr lang="en-GB" sz="1400" dirty="0"/>
              <a:t>memory loss in later adulthood.</a:t>
            </a:r>
            <a:endParaRPr lang="en-GB" sz="1400" dirty="0">
              <a:solidFill>
                <a:schemeClr val="accent2">
                  <a:lumMod val="50000"/>
                </a:schemeClr>
              </a:solidFill>
              <a:latin typeface="Rockwell" panose="02060603020205020403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49942" y="389894"/>
            <a:ext cx="4161930" cy="26776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In infancy and early childhood there is rapid growth in intellectual and language skills: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Piaget’s model of how children’s logic and reasoning develops – stages of cognitive development, the development of schemas, his tests of conservation, egocentrism and how his model may explain children’s thoughts and 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Chomsky’s model in relation to how children acquire language – Language Acquisition Device (LAD), the concept of a critical period during which children may learn language, which may explain how children seem to instinctively gain language.</a:t>
            </a:r>
            <a:endParaRPr lang="en-GB" sz="1400" dirty="0">
              <a:latin typeface="Rockwell" panose="020606030202050204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272" y="4378096"/>
            <a:ext cx="2977375" cy="24622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early childhood (3–8 years), the individual further develops gross and fine motor skills: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riding a tricycle, running forwards and backwards, walking on a line, hopping on one foot, hops, skips and jumps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confidently turns pages of a book, buttons and unbuttons clothing, writes own name, joins up writing</a:t>
            </a:r>
            <a:r>
              <a:rPr lang="en-GB" sz="1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253" y="2075666"/>
            <a:ext cx="2977375" cy="22467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infancy (0–2 years), the individual develops gross and fine motor skills: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development of gross motor skills the development of fine motor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milestones set for the development of the infant – sitting up, standing, cruising, walking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1333"/>
            <a:ext cx="3010829" cy="20005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Growth and development are different concepts: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Principles of growth – growth is variable across different parts of the body and is measured using height, weight and dimensions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principles of development – development follows an orderly sequence and is the acquisition of skills and abilities.</a:t>
            </a:r>
            <a:endParaRPr lang="en-GB" sz="1200" u="sng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05615" y="523220"/>
            <a:ext cx="4538546" cy="11695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6">
                    <a:lumMod val="50000"/>
                  </a:schemeClr>
                </a:solidFill>
                <a:latin typeface="Rockwell" panose="02060603020205020403" pitchFamily="18" charset="0"/>
              </a:rPr>
              <a:t>In adolescence (9–18 years), the changes surrounding puberty: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6">
                    <a:lumMod val="50000"/>
                  </a:schemeClr>
                </a:solidFill>
                <a:latin typeface="Rockwell" panose="02060603020205020403" pitchFamily="18" charset="0"/>
              </a:rPr>
              <a:t>development of primary and secondary sexual characteristics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6">
                    <a:lumMod val="50000"/>
                  </a:schemeClr>
                </a:solidFill>
                <a:latin typeface="Rockwell" panose="02060603020205020403" pitchFamily="18" charset="0"/>
              </a:rPr>
              <a:t>the role of hormones in sexual maturity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38647" y="3812986"/>
            <a:ext cx="2640474" cy="18158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In middle adulthood (46–65 years), the female enters menopause: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causes and effects of female menopause and the role of hormones in this effects of the ageing process in middle adulthood</a:t>
            </a:r>
            <a:endParaRPr lang="en-GB" sz="1400" dirty="0">
              <a:solidFill>
                <a:schemeClr val="accent5">
                  <a:lumMod val="75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04335" y="3362433"/>
            <a:ext cx="4161929" cy="224676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In early adulthood, thinking becomes realistic and pragmatic, with expert knowledge about the practical aspects of life that permits judgement about important matters.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Relationship-marriage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 family-direct and indirect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 housing-renting, mortgage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 job-promotion,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 children-creating a family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Travel-holidays, backpacking etc.</a:t>
            </a:r>
            <a:endParaRPr lang="en-GB" sz="1400" dirty="0">
              <a:solidFill>
                <a:schemeClr val="accent4">
                  <a:lumMod val="50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81918" y="5684529"/>
            <a:ext cx="3184875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In later adulthood (65+ years), there are many effects of ageing: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health and intellectual abilities can deteriorate</a:t>
            </a:r>
            <a:endParaRPr lang="en-GB" sz="1400" dirty="0">
              <a:latin typeface="Rockwell" panose="020606030202050204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7E3456-ADBA-45F8-93B6-516DB51C5651}"/>
              </a:ext>
            </a:extLst>
          </p:cNvPr>
          <p:cNvSpPr txBox="1"/>
          <p:nvPr/>
        </p:nvSpPr>
        <p:spPr>
          <a:xfrm>
            <a:off x="8111456" y="30721"/>
            <a:ext cx="3838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A2 Intellectual development across the life stages</a:t>
            </a:r>
            <a:endParaRPr lang="en-GB" sz="1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8E2436-4768-47E3-84A7-6FD6D351E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0877" y="3812986"/>
            <a:ext cx="2045171" cy="151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518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02621" y="4029458"/>
            <a:ext cx="6668513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dirty="0"/>
              <a:t>Exposure to pollution – respiratory disorders, cardiovascular problems, allergies.</a:t>
            </a:r>
          </a:p>
          <a:p>
            <a:r>
              <a:rPr lang="en-GB" sz="1400" dirty="0"/>
              <a:t>• Poor housing conditions – respiratory disorders, cardio vascular problems, hypothermia,</a:t>
            </a:r>
          </a:p>
          <a:p>
            <a:r>
              <a:rPr lang="en-GB" sz="1400" dirty="0"/>
              <a:t>and anxiety and depression.</a:t>
            </a:r>
          </a:p>
          <a:p>
            <a:r>
              <a:rPr lang="en-GB" sz="1400" dirty="0"/>
              <a:t>• Access to health and social care services – availability of transport, opening hours of</a:t>
            </a:r>
          </a:p>
          <a:p>
            <a:r>
              <a:rPr lang="en-GB" sz="1400" dirty="0"/>
              <a:t>services, ability to understand the needs and requirements of particular services.</a:t>
            </a:r>
            <a:endParaRPr lang="en-GB" sz="1400" dirty="0">
              <a:solidFill>
                <a:schemeClr val="accent2">
                  <a:lumMod val="50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7801" y="5554757"/>
            <a:ext cx="6778872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dirty="0"/>
              <a:t>Family dysfunction – parental divorce or separation, sibling rivalry, parenting style.</a:t>
            </a:r>
          </a:p>
          <a:p>
            <a:r>
              <a:rPr lang="en-GB" sz="1400" dirty="0"/>
              <a:t>• Bullying – effects of bullying on self-esteem, self-harm, suicide.</a:t>
            </a:r>
          </a:p>
          <a:p>
            <a:r>
              <a:rPr lang="en-GB" sz="1400" dirty="0"/>
              <a:t>• Effects of culture, religion and belief – beliefs that may prevent medical intervention, dietary restrictions.</a:t>
            </a:r>
            <a:endParaRPr lang="en-GB" sz="1400" dirty="0">
              <a:solidFill>
                <a:srgbClr val="C00000"/>
              </a:solidFill>
              <a:latin typeface="Rockwell" panose="02060603020205020403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436" y="1431224"/>
            <a:ext cx="3961731" cy="16004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b="1"/>
              <a:t>The development and importance of self-concept</a:t>
            </a:r>
            <a:r>
              <a:rPr lang="en-GB" sz="140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/>
              <a:t>definitions and factors involved in the development of a positive or negative self-esteem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/>
              <a:t>definitions and factors involved in the development of a positive or negative self-image</a:t>
            </a:r>
            <a:endParaRPr lang="en-GB" sz="1400" dirty="0">
              <a:solidFill>
                <a:schemeClr val="accent4">
                  <a:lumMod val="50000"/>
                </a:schemeClr>
              </a:solidFill>
              <a:latin typeface="Rockwell" panose="02060603020205020403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57801" y="726968"/>
            <a:ext cx="6778872" cy="116955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dirty="0"/>
              <a:t>Development across the lifespan is a result of genetic or inherited factors – Gesell’s maturation theory.</a:t>
            </a:r>
          </a:p>
          <a:p>
            <a:r>
              <a:rPr lang="en-GB" sz="1400" dirty="0"/>
              <a:t>• Development across the lifespan is a result of environmental factors – Bandura’s social</a:t>
            </a:r>
          </a:p>
          <a:p>
            <a:r>
              <a:rPr lang="en-GB" sz="1400" dirty="0"/>
              <a:t>learning theory.</a:t>
            </a:r>
          </a:p>
          <a:p>
            <a:r>
              <a:rPr lang="en-GB" sz="1400" dirty="0"/>
              <a:t>• Both factors may play a part – stress-diathesis model.</a:t>
            </a:r>
            <a:r>
              <a:rPr lang="en-GB" sz="1400" dirty="0">
                <a:latin typeface="Rockwell" panose="02060603020205020403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55327" y="3520544"/>
            <a:ext cx="4915085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b="1" dirty="0"/>
              <a:t>The stages of play in infancy and early childhood</a:t>
            </a:r>
            <a:r>
              <a:rPr lang="en-GB" sz="1400" dirty="0"/>
              <a:t>:</a:t>
            </a:r>
          </a:p>
          <a:p>
            <a:r>
              <a:rPr lang="en-GB" sz="1400" dirty="0"/>
              <a:t>solo play, parallel play and co-operative play.</a:t>
            </a:r>
          </a:p>
          <a:p>
            <a:r>
              <a:rPr lang="en-GB" sz="1400" b="1" dirty="0"/>
              <a:t>The importance of friendships and friendship groups</a:t>
            </a:r>
            <a:r>
              <a:rPr lang="en-GB" sz="14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the social benefits of friendships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the effects of peer pressure on social development.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The development of relationships with others.</a:t>
            </a:r>
          </a:p>
          <a:p>
            <a:r>
              <a:rPr lang="en-GB" sz="1400" b="1" dirty="0"/>
              <a:t>The development of independence through the life stages</a:t>
            </a:r>
            <a:r>
              <a:rPr lang="en-GB" sz="14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peer influence in adolescence, starting employment, leaving home, starting a family.</a:t>
            </a:r>
            <a:endParaRPr lang="en-GB" sz="1400" dirty="0">
              <a:solidFill>
                <a:schemeClr val="accent6">
                  <a:lumMod val="50000"/>
                </a:schemeClr>
              </a:solidFill>
              <a:latin typeface="Rockwell" panose="02060603020205020403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47442" y="2306542"/>
            <a:ext cx="6778872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dirty="0"/>
              <a:t>• Genetic predispositions/disorders to particular conditions – cystic fibrosis, brittle bone disease, phenylketonuria (PKU), Huntington’s disease, Klinefelter’s syndrome, Down’s syndrome, colour blindness, Duchenne muscular dystrophy, susceptibility to diseases such as cancer, high blood cholesterol and diabetes.</a:t>
            </a:r>
          </a:p>
          <a:p>
            <a:r>
              <a:rPr lang="en-GB" sz="1400" dirty="0"/>
              <a:t>• Biological factors that affect development – foetal alcohol syndrome, effects of maternal infections and lifestyle/diet during pregnancy, congenital defects.</a:t>
            </a:r>
            <a:endParaRPr lang="en-GB" sz="1400" dirty="0">
              <a:solidFill>
                <a:schemeClr val="accent1">
                  <a:lumMod val="75000"/>
                </a:schemeClr>
              </a:solidFill>
              <a:latin typeface="Rockwell" panose="02060603020205020403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436" y="397632"/>
            <a:ext cx="3961731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dirty="0"/>
              <a:t>Attachment to care-giver in infancy and early childhood:</a:t>
            </a:r>
          </a:p>
          <a:p>
            <a:r>
              <a:rPr lang="en-GB" sz="1400" dirty="0"/>
              <a:t>theories of attachment, to include types of attachment and disruptions to attachment.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340" y="19751"/>
            <a:ext cx="4915085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A3 Emotional development across the life stages</a:t>
            </a:r>
            <a:endParaRPr lang="en-GB" sz="2400" b="1" u="sng" dirty="0">
              <a:latin typeface="Rockwell" panose="02060603020205020403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DF08AE-9F7C-4F23-A6EE-2F1E01130034}"/>
              </a:ext>
            </a:extLst>
          </p:cNvPr>
          <p:cNvSpPr/>
          <p:nvPr/>
        </p:nvSpPr>
        <p:spPr>
          <a:xfrm>
            <a:off x="107367" y="3198554"/>
            <a:ext cx="4677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Verdana-Bold"/>
              </a:rPr>
              <a:t>A4 Social development across the life stages</a:t>
            </a:r>
            <a:endParaRPr lang="en-GB" sz="1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79731F6-9BFD-466F-8B29-74457024B7C6}"/>
              </a:ext>
            </a:extLst>
          </p:cNvPr>
          <p:cNvSpPr/>
          <p:nvPr/>
        </p:nvSpPr>
        <p:spPr>
          <a:xfrm>
            <a:off x="5897940" y="81201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b="1" dirty="0">
                <a:latin typeface="Verdana-Bold"/>
              </a:rPr>
              <a:t>B Factors affecting human growth and development</a:t>
            </a:r>
            <a:endParaRPr lang="en-GB" sz="1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635805-2A4D-4B25-9BB4-BBA730781368}"/>
              </a:ext>
            </a:extLst>
          </p:cNvPr>
          <p:cNvSpPr/>
          <p:nvPr/>
        </p:nvSpPr>
        <p:spPr>
          <a:xfrm>
            <a:off x="6196541" y="336870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b="1" dirty="0">
                <a:latin typeface="Verdana-Bold"/>
              </a:rPr>
              <a:t>B1 The nature/nurture debate related to factors</a:t>
            </a:r>
            <a:endParaRPr lang="en-GB" sz="1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D43149-E56E-4106-85BD-F024E9732479}"/>
              </a:ext>
            </a:extLst>
          </p:cNvPr>
          <p:cNvSpPr/>
          <p:nvPr/>
        </p:nvSpPr>
        <p:spPr>
          <a:xfrm>
            <a:off x="6425678" y="1938246"/>
            <a:ext cx="45127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Verdana-Bold"/>
              </a:rPr>
              <a:t>B2 Genetic factors that affect development</a:t>
            </a:r>
            <a:endParaRPr lang="en-GB" sz="1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6A11AE3-18E8-46BC-8C6B-FDEDFF2870A6}"/>
              </a:ext>
            </a:extLst>
          </p:cNvPr>
          <p:cNvSpPr/>
          <p:nvPr/>
        </p:nvSpPr>
        <p:spPr>
          <a:xfrm>
            <a:off x="6425678" y="3706609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b="1" dirty="0">
                <a:latin typeface="Verdana-Bold"/>
              </a:rPr>
              <a:t>B3 Environmental factors that affect development</a:t>
            </a:r>
            <a:endParaRPr lang="en-GB" sz="1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315CB97-8A69-47C1-89B7-8114C04A3958}"/>
              </a:ext>
            </a:extLst>
          </p:cNvPr>
          <p:cNvSpPr/>
          <p:nvPr/>
        </p:nvSpPr>
        <p:spPr>
          <a:xfrm>
            <a:off x="6505828" y="5189545"/>
            <a:ext cx="43524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Verdana-Bold"/>
              </a:rPr>
              <a:t>B4 Social factors that affect development</a:t>
            </a:r>
            <a:endParaRPr lang="en-GB" sz="14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F064BB6-6E36-4B37-80F5-1A66A4748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196" y="5603016"/>
            <a:ext cx="1856225" cy="123523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94CB32D-A0FE-4F58-B297-C1177BF2F2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9053" y="555975"/>
            <a:ext cx="971806" cy="126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025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007" y="572530"/>
            <a:ext cx="3402167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Income and expenditure.</a:t>
            </a:r>
          </a:p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• Employment status.</a:t>
            </a:r>
          </a:p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• Education.</a:t>
            </a:r>
          </a:p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• Lifestyle.</a:t>
            </a:r>
            <a:endParaRPr lang="en-GB" sz="1400" dirty="0">
              <a:solidFill>
                <a:schemeClr val="accent2">
                  <a:lumMod val="75000"/>
                </a:schemeClr>
              </a:solidFill>
              <a:latin typeface="Rockwell" panose="02060603020205020403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5370654" y="5662593"/>
            <a:ext cx="12700" cy="1244600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33900" y="5662593"/>
            <a:ext cx="849454" cy="0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533900" y="4051300"/>
            <a:ext cx="0" cy="1611293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508500" y="3975100"/>
            <a:ext cx="3721100" cy="50800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229600" y="3200400"/>
            <a:ext cx="0" cy="812800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229600" y="3187700"/>
            <a:ext cx="349045" cy="12700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578645" y="2379196"/>
            <a:ext cx="0" cy="821204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40833" y="2091142"/>
            <a:ext cx="5695932" cy="116955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Predictable events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these are events that are expected to happen at a particular time. While expected, they may still have an effect on a person’s health and wellbeing. This effect can be positive or negative, regardless of the event.</a:t>
            </a:r>
            <a:endParaRPr lang="en-GB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7894" y="3315187"/>
            <a:ext cx="5623483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Unpredictable events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these are events that happen unexpectedly and can have serious physical and psychological effects on an individual. These effects can be positive or negative, regardless of the event.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75487D-2DEA-4DD5-AD40-2CD909AA3246}"/>
              </a:ext>
            </a:extLst>
          </p:cNvPr>
          <p:cNvSpPr/>
          <p:nvPr/>
        </p:nvSpPr>
        <p:spPr>
          <a:xfrm>
            <a:off x="7778" y="212249"/>
            <a:ext cx="6019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Verdana-Bold"/>
              </a:rPr>
              <a:t>B5 Economic factors that affect development</a:t>
            </a:r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35B15EF-38D6-43C7-B889-C3C0A4C48FFF}"/>
              </a:ext>
            </a:extLst>
          </p:cNvPr>
          <p:cNvSpPr/>
          <p:nvPr/>
        </p:nvSpPr>
        <p:spPr>
          <a:xfrm>
            <a:off x="97894" y="1792730"/>
            <a:ext cx="5973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Verdana-Bold"/>
              </a:rPr>
              <a:t>B6 Major life events that affect development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9500BE5-625D-4DB7-B13F-849A47A19FF3}"/>
              </a:ext>
            </a:extLst>
          </p:cNvPr>
          <p:cNvSpPr/>
          <p:nvPr/>
        </p:nvSpPr>
        <p:spPr>
          <a:xfrm>
            <a:off x="0" y="0"/>
            <a:ext cx="1466193" cy="204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E7C2310-3C80-434B-A6DC-525F4CB186EC}"/>
              </a:ext>
            </a:extLst>
          </p:cNvPr>
          <p:cNvSpPr/>
          <p:nvPr/>
        </p:nvSpPr>
        <p:spPr>
          <a:xfrm>
            <a:off x="54953" y="4294694"/>
            <a:ext cx="5781812" cy="249299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Many events can be either predictable or unpredictable depending on the life course of the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individual. They can include: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o starting school/nursery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o moving house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o marriage and divorce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o starting a family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o beginning employment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o retirement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o death of a relative/partner/friend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o accidents or injury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o changing employment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o leaving home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o promotion or redundancy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o serious illness.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7F56AC3-339D-4B4C-8A5D-57D871C2B651}"/>
              </a:ext>
            </a:extLst>
          </p:cNvPr>
          <p:cNvSpPr/>
          <p:nvPr/>
        </p:nvSpPr>
        <p:spPr>
          <a:xfrm>
            <a:off x="6256947" y="1506009"/>
            <a:ext cx="5695932" cy="18774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• Cardiovascular disease – age can increase the risks of cardiovascular disease. This can be exacerbated by lifestyle choices.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• The degeneration of the nervous tissue.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• Osteoarthritis.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• Degeneration of the sense organs.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• The reduced absorption of nutrients.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• Dementia, to include Alzheimer’s disease.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• Effects of illnesses that are common in ageing..</a:t>
            </a:r>
            <a:endParaRPr lang="en-GB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63AE0BA-3C77-4693-91D8-E15CDCEFC1C0}"/>
              </a:ext>
            </a:extLst>
          </p:cNvPr>
          <p:cNvSpPr txBox="1"/>
          <p:nvPr/>
        </p:nvSpPr>
        <p:spPr>
          <a:xfrm>
            <a:off x="6256955" y="116465"/>
            <a:ext cx="5695924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The effects of life events on health.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Holmes-Rahe social readjustment rating scale and the effects of life events on a person’s stress levels and health.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B1DD56-5517-4B33-AD93-FD1A33F5BCB5}"/>
              </a:ext>
            </a:extLst>
          </p:cNvPr>
          <p:cNvSpPr/>
          <p:nvPr/>
        </p:nvSpPr>
        <p:spPr>
          <a:xfrm>
            <a:off x="6256955" y="867829"/>
            <a:ext cx="720679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 Effects of ageing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C1 The physical changes of ageing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1973AE7-1DC4-401B-9DBB-E2982D1F7E9A}"/>
              </a:ext>
            </a:extLst>
          </p:cNvPr>
          <p:cNvSpPr/>
          <p:nvPr/>
        </p:nvSpPr>
        <p:spPr>
          <a:xfrm>
            <a:off x="7875165" y="3719778"/>
            <a:ext cx="3605354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200" b="1" dirty="0"/>
              <a:t>Effects on confidence and self-esteem.</a:t>
            </a:r>
          </a:p>
          <a:p>
            <a:r>
              <a:rPr lang="en-GB" sz="1200" b="1" dirty="0"/>
              <a:t>Effects of social change: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role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loss of a partner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loss of friends</a:t>
            </a:r>
          </a:p>
          <a:p>
            <a:r>
              <a:rPr lang="en-GB" sz="1200" b="1" dirty="0"/>
              <a:t>increase in leisure time</a:t>
            </a:r>
            <a:r>
              <a:rPr lang="en-GB" sz="12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Financial concerns.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Effects of culture religion and beliefs.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Social disengagement theory.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Activity theory.</a:t>
            </a:r>
            <a:r>
              <a:rPr lang="en-GB" sz="12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GB" sz="1200" dirty="0">
              <a:solidFill>
                <a:schemeClr val="accent2">
                  <a:lumMod val="75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BA1A797-378B-4552-B8C6-CB80A5185713}"/>
              </a:ext>
            </a:extLst>
          </p:cNvPr>
          <p:cNvSpPr/>
          <p:nvPr/>
        </p:nvSpPr>
        <p:spPr>
          <a:xfrm>
            <a:off x="6369050" y="3410774"/>
            <a:ext cx="5343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Verdana-Bold"/>
              </a:rPr>
              <a:t>C2 The psychological changes of ageing</a:t>
            </a:r>
            <a:endParaRPr lang="en-GB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934751DC-15E2-4D4C-919F-4A8D9A292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0186" y="3769899"/>
            <a:ext cx="1222480" cy="1877437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122D851B-B0D7-4B38-ACD7-CFB82A0EB1C7}"/>
              </a:ext>
            </a:extLst>
          </p:cNvPr>
          <p:cNvSpPr/>
          <p:nvPr/>
        </p:nvSpPr>
        <p:spPr>
          <a:xfrm>
            <a:off x="6027375" y="5680937"/>
            <a:ext cx="62675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Verdana-Bold"/>
              </a:rPr>
              <a:t>C3 The societal effects of an ageing population</a:t>
            </a:r>
            <a:endParaRPr lang="en-GB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427240E-A3B2-4FC1-B6FD-6D217BC0A5A4}"/>
              </a:ext>
            </a:extLst>
          </p:cNvPr>
          <p:cNvSpPr/>
          <p:nvPr/>
        </p:nvSpPr>
        <p:spPr>
          <a:xfrm>
            <a:off x="6220107" y="6032046"/>
            <a:ext cx="5781812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/>
              <a:t>• Health and social care provision for the aged.</a:t>
            </a:r>
          </a:p>
          <a:p>
            <a:r>
              <a:rPr lang="en-GB" dirty="0"/>
              <a:t>• Economic effects of an ageing population. </a:t>
            </a:r>
            <a:endParaRPr lang="en-GB" sz="1400" dirty="0">
              <a:solidFill>
                <a:schemeClr val="accent2">
                  <a:lumMod val="50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808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3755</TotalTime>
  <Words>1218</Words>
  <Application>Microsoft Office PowerPoint</Application>
  <PresentationFormat>Widescreen</PresentationFormat>
  <Paragraphs>116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Rockwell</vt:lpstr>
      <vt:lpstr>Verdana-Bold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 responsibilities for people working in the HSC</dc:title>
  <dc:creator>Shannon Mangan</dc:creator>
  <cp:lastModifiedBy>Emma Fantom</cp:lastModifiedBy>
  <cp:revision>165</cp:revision>
  <dcterms:created xsi:type="dcterms:W3CDTF">2017-01-26T14:04:38Z</dcterms:created>
  <dcterms:modified xsi:type="dcterms:W3CDTF">2022-09-26T13:22:43Z</dcterms:modified>
</cp:coreProperties>
</file>