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04/10/2022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04/10/2022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04/10/2022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04/10/2022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891075"/>
            <a:ext cx="4731088" cy="2893211"/>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dirty="0">
                <a:solidFill>
                  <a:schemeClr val="tx1"/>
                </a:solidFill>
                <a:latin typeface="Comic Sans MS" panose="030F0702030302020204" pitchFamily="66" charset="0"/>
              </a:rPr>
              <a:t>Minds exist and are not identical to bodies or to parts of bodies.</a:t>
            </a:r>
          </a:p>
          <a:p>
            <a:endParaRPr lang="en-GB" sz="1100" dirty="0">
              <a:solidFill>
                <a:schemeClr val="tx1"/>
              </a:solidFill>
              <a:latin typeface="Comic Sans MS" panose="030F0702030302020204" pitchFamily="66" charset="0"/>
            </a:endParaRPr>
          </a:p>
          <a:p>
            <a:pPr marL="171450" indent="-171450">
              <a:buFont typeface="Arial" panose="020B0604020202020204" pitchFamily="34" charset="0"/>
              <a:buChar char="•"/>
            </a:pPr>
            <a:r>
              <a:rPr lang="en-GB" sz="1100" dirty="0">
                <a:solidFill>
                  <a:schemeClr val="tx1"/>
                </a:solidFill>
                <a:latin typeface="Comic Sans MS" panose="030F0702030302020204" pitchFamily="66" charset="0"/>
              </a:rPr>
              <a:t>The indivisibility argument for substance dualism (Descartes).</a:t>
            </a:r>
          </a:p>
          <a:p>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Responses, including:</a:t>
            </a:r>
          </a:p>
          <a:p>
            <a:r>
              <a:rPr lang="en-GB" sz="1100" dirty="0">
                <a:solidFill>
                  <a:schemeClr val="tx1"/>
                </a:solidFill>
                <a:latin typeface="Comic Sans MS" panose="030F0702030302020204" pitchFamily="66" charset="0"/>
              </a:rPr>
              <a:t>	the mental is divisible in some sense</a:t>
            </a:r>
          </a:p>
          <a:p>
            <a:r>
              <a:rPr lang="en-GB" sz="1100" dirty="0">
                <a:solidFill>
                  <a:schemeClr val="tx1"/>
                </a:solidFill>
                <a:latin typeface="Comic Sans MS" panose="030F0702030302020204" pitchFamily="66" charset="0"/>
              </a:rPr>
              <a:t>	not everything thought of as physical is divisible.</a:t>
            </a:r>
          </a:p>
          <a:p>
            <a:endParaRPr lang="en-GB" sz="1100" dirty="0">
              <a:solidFill>
                <a:schemeClr val="tx1"/>
              </a:solidFill>
              <a:latin typeface="Comic Sans MS" panose="030F0702030302020204" pitchFamily="66" charset="0"/>
            </a:endParaRPr>
          </a:p>
          <a:p>
            <a:pPr marL="171450" indent="-171450">
              <a:buFont typeface="Arial" panose="020B0604020202020204" pitchFamily="34" charset="0"/>
              <a:buChar char="•"/>
            </a:pPr>
            <a:r>
              <a:rPr lang="en-GB" sz="1100" dirty="0">
                <a:solidFill>
                  <a:schemeClr val="tx1"/>
                </a:solidFill>
                <a:latin typeface="Comic Sans MS" panose="030F0702030302020204" pitchFamily="66" charset="0"/>
              </a:rPr>
              <a:t>The conceivability argument for substance dualism (expressed without reference to God) (Descartes).</a:t>
            </a:r>
          </a:p>
          <a:p>
            <a:endParaRPr lang="en-GB" sz="1100"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Responses including:</a:t>
            </a:r>
          </a:p>
          <a:p>
            <a:r>
              <a:rPr lang="en-GB" sz="1100" dirty="0">
                <a:solidFill>
                  <a:schemeClr val="tx1"/>
                </a:solidFill>
                <a:latin typeface="Comic Sans MS" panose="030F0702030302020204" pitchFamily="66" charset="0"/>
              </a:rPr>
              <a:t>	mind without body is not conceivable</a:t>
            </a:r>
          </a:p>
          <a:p>
            <a:r>
              <a:rPr lang="en-GB" sz="1100" dirty="0">
                <a:solidFill>
                  <a:schemeClr val="tx1"/>
                </a:solidFill>
                <a:latin typeface="Comic Sans MS" panose="030F0702030302020204" pitchFamily="66" charset="0"/>
              </a:rPr>
              <a:t>	what is conceivable may not be metaphysically possible</a:t>
            </a:r>
          </a:p>
          <a:p>
            <a:r>
              <a:rPr lang="en-GB" sz="1100" dirty="0">
                <a:solidFill>
                  <a:schemeClr val="tx1"/>
                </a:solidFill>
                <a:latin typeface="Comic Sans MS" panose="030F0702030302020204" pitchFamily="66" charset="0"/>
              </a:rPr>
              <a:t>	what is metaphysically possible tells us nothing about the actual world.</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Substance Dualism</a:t>
            </a:r>
          </a:p>
        </p:txBody>
      </p:sp>
      <p:sp>
        <p:nvSpPr>
          <p:cNvPr id="3" name="Rectangle 2"/>
          <p:cNvSpPr/>
          <p:nvPr/>
        </p:nvSpPr>
        <p:spPr>
          <a:xfrm>
            <a:off x="124691" y="604059"/>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What you need to know: </a:t>
            </a:r>
          </a:p>
        </p:txBody>
      </p:sp>
      <p:sp>
        <p:nvSpPr>
          <p:cNvPr id="11" name="Rectangle 10"/>
          <p:cNvSpPr/>
          <p:nvPr/>
        </p:nvSpPr>
        <p:spPr>
          <a:xfrm>
            <a:off x="5023946" y="1029175"/>
            <a:ext cx="7004569" cy="1631216"/>
          </a:xfrm>
          <a:prstGeom prst="rect">
            <a:avLst/>
          </a:prstGeom>
          <a:ln>
            <a:solidFill>
              <a:schemeClr val="accent1"/>
            </a:solidFill>
          </a:ln>
        </p:spPr>
        <p:txBody>
          <a:bodyPr wrap="square">
            <a:spAutoFit/>
          </a:bodyPr>
          <a:lstStyle/>
          <a:p>
            <a:r>
              <a:rPr lang="en-GB" sz="1100" dirty="0">
                <a:latin typeface="Comic Sans MS" panose="030F0702030302020204" pitchFamily="66" charset="0"/>
              </a:rPr>
              <a:t>What is meant by substance dualism? (3 marks)</a:t>
            </a:r>
          </a:p>
          <a:p>
            <a:r>
              <a:rPr lang="en-GB" sz="1100" dirty="0">
                <a:latin typeface="Comic Sans MS" panose="030F0702030302020204" pitchFamily="66" charset="0"/>
              </a:rPr>
              <a:t>Briefly outline Descartes’ indivisibility argument. (5 marks)</a:t>
            </a:r>
          </a:p>
          <a:p>
            <a:r>
              <a:rPr lang="en-GB" sz="1100" dirty="0">
                <a:latin typeface="Comic Sans MS" panose="030F0702030302020204" pitchFamily="66" charset="0"/>
              </a:rPr>
              <a:t>Outline Descartes’ conceivability argument for substance dualism. (5 marks)</a:t>
            </a:r>
          </a:p>
          <a:p>
            <a:r>
              <a:rPr lang="en-GB" sz="1100" dirty="0">
                <a:latin typeface="Comic Sans MS" panose="030F0702030302020204" pitchFamily="66" charset="0"/>
              </a:rPr>
              <a:t>Briefly outline three types of dualism, their similarities and differences. (5 marks)</a:t>
            </a:r>
          </a:p>
          <a:p>
            <a:r>
              <a:rPr lang="en-GB" sz="1100" dirty="0">
                <a:latin typeface="Comic Sans MS" panose="030F0702030302020204" pitchFamily="66" charset="0"/>
              </a:rPr>
              <a:t>Briefly outline Descartes’ indivisibility argument for substance dualism and the issues related to it. (12 marks)</a:t>
            </a:r>
          </a:p>
          <a:p>
            <a:r>
              <a:rPr lang="en-GB" sz="1100" dirty="0">
                <a:latin typeface="Comic Sans MS" panose="030F0702030302020204" pitchFamily="66" charset="0"/>
              </a:rPr>
              <a:t>Outline Descartes’ conceivability argument for substance dualism and the issues related to it. (12 marks)</a:t>
            </a:r>
          </a:p>
          <a:p>
            <a:r>
              <a:rPr lang="en-GB" sz="1100" dirty="0">
                <a:latin typeface="Comic Sans MS" panose="030F0702030302020204" pitchFamily="66" charset="0"/>
              </a:rPr>
              <a:t>Are dualists right to say that minds and/or their properties are non-physical? (25 marks)</a:t>
            </a:r>
          </a:p>
          <a:p>
            <a:pPr>
              <a:defRPr/>
            </a:pPr>
            <a:endParaRPr lang="en-GB" sz="1200" dirty="0">
              <a:latin typeface="Comic Sans MS" panose="030F0702030302020204" pitchFamily="66" charset="0"/>
            </a:endParaRPr>
          </a:p>
        </p:txBody>
      </p:sp>
      <p:sp>
        <p:nvSpPr>
          <p:cNvPr id="18" name="Rectangle 17"/>
          <p:cNvSpPr/>
          <p:nvPr/>
        </p:nvSpPr>
        <p:spPr>
          <a:xfrm>
            <a:off x="5134618" y="2770247"/>
            <a:ext cx="6701482" cy="1446550"/>
          </a:xfrm>
          <a:prstGeom prst="rect">
            <a:avLst/>
          </a:prstGeom>
          <a:ln>
            <a:solidFill>
              <a:schemeClr val="accent1"/>
            </a:solidFill>
          </a:ln>
        </p:spPr>
        <p:txBody>
          <a:bodyPr wrap="square">
            <a:spAutoFit/>
          </a:bodyPr>
          <a:lstStyle/>
          <a:p>
            <a:r>
              <a:rPr lang="en-GB" sz="1100" b="1" dirty="0">
                <a:latin typeface="Comic Sans MS" panose="030F0702030302020204" pitchFamily="66" charset="0"/>
              </a:rPr>
              <a:t>The Conceivability Argument for Substance Dualism</a:t>
            </a:r>
          </a:p>
          <a:p>
            <a:endParaRPr lang="en-GB" altLang="en-US" sz="1100" dirty="0">
              <a:solidFill>
                <a:srgbClr val="FF0000"/>
              </a:solidFill>
              <a:latin typeface="Comic Sans MS" panose="030F0702030302020204" pitchFamily="66" charset="0"/>
            </a:endParaRPr>
          </a:p>
          <a:p>
            <a:pPr lvl="0">
              <a:defRPr/>
            </a:pPr>
            <a:r>
              <a:rPr lang="en-GB" sz="1100" dirty="0">
                <a:latin typeface="Comic Sans MS" panose="030F0702030302020204" pitchFamily="66" charset="0"/>
              </a:rPr>
              <a:t>P1: If I can conceive of the essential natures of two things separately, it must be possible to separate them.</a:t>
            </a:r>
          </a:p>
          <a:p>
            <a:pPr>
              <a:defRPr/>
            </a:pPr>
            <a:r>
              <a:rPr lang="en-GB" sz="1100" dirty="0">
                <a:latin typeface="Comic Sans MS" panose="030F0702030302020204" pitchFamily="66" charset="0"/>
              </a:rPr>
              <a:t>P2: I perceive myself (my mind) to be essentially a thinking thing and an </a:t>
            </a:r>
            <a:r>
              <a:rPr lang="en-GB" sz="1100" dirty="0" err="1">
                <a:latin typeface="Comic Sans MS" panose="030F0702030302020204" pitchFamily="66" charset="0"/>
              </a:rPr>
              <a:t>unextended</a:t>
            </a:r>
            <a:r>
              <a:rPr lang="en-GB" sz="1100" dirty="0">
                <a:latin typeface="Comic Sans MS" panose="030F0702030302020204" pitchFamily="66" charset="0"/>
              </a:rPr>
              <a:t> thing</a:t>
            </a:r>
          </a:p>
          <a:p>
            <a:pPr>
              <a:defRPr/>
            </a:pPr>
            <a:r>
              <a:rPr lang="en-GB" sz="1100" dirty="0">
                <a:latin typeface="Comic Sans MS" panose="030F0702030302020204" pitchFamily="66" charset="0"/>
              </a:rPr>
              <a:t>P3: I perceive my body to be essentially an extended and unthinking thing.</a:t>
            </a:r>
          </a:p>
          <a:p>
            <a:pPr>
              <a:defRPr/>
            </a:pPr>
            <a:r>
              <a:rPr lang="en-GB" sz="1100" dirty="0">
                <a:latin typeface="Comic Sans MS" panose="030F0702030302020204" pitchFamily="66" charset="0"/>
              </a:rPr>
              <a:t>C: It must be possible for mind and body to be separated in reality, meaning they are distinct substances.</a:t>
            </a:r>
          </a:p>
        </p:txBody>
      </p:sp>
      <p:sp>
        <p:nvSpPr>
          <p:cNvPr id="20" name="Rectangle 19"/>
          <p:cNvSpPr/>
          <p:nvPr/>
        </p:nvSpPr>
        <p:spPr>
          <a:xfrm>
            <a:off x="5134618" y="4388071"/>
            <a:ext cx="6783224" cy="1277273"/>
          </a:xfrm>
          <a:prstGeom prst="rect">
            <a:avLst/>
          </a:prstGeom>
          <a:ln>
            <a:solidFill>
              <a:schemeClr val="accent1"/>
            </a:solidFill>
          </a:ln>
        </p:spPr>
        <p:txBody>
          <a:bodyPr wrap="square">
            <a:spAutoFit/>
          </a:bodyPr>
          <a:lstStyle/>
          <a:p>
            <a:r>
              <a:rPr lang="en-GB" sz="1100" b="1" dirty="0">
                <a:latin typeface="Comic Sans MS" panose="030F0702030302020204" pitchFamily="66" charset="0"/>
              </a:rPr>
              <a:t>The Masked Man Fallacy</a:t>
            </a:r>
          </a:p>
          <a:p>
            <a:endParaRPr lang="en-GB" sz="1100" dirty="0">
              <a:latin typeface="Comic Sans MS" panose="030F0702030302020204" pitchFamily="66" charset="0"/>
            </a:endParaRPr>
          </a:p>
          <a:p>
            <a:r>
              <a:rPr lang="en-GB" sz="1100" dirty="0">
                <a:latin typeface="Comic Sans MS" panose="030F0702030302020204" pitchFamily="66" charset="0"/>
              </a:rPr>
              <a:t>P1: The conceivability argument suggests that whatever is conceivable is possible.</a:t>
            </a:r>
          </a:p>
          <a:p>
            <a:r>
              <a:rPr lang="en-GB" sz="1100" dirty="0">
                <a:latin typeface="Comic Sans MS" panose="030F0702030302020204" pitchFamily="66" charset="0"/>
              </a:rPr>
              <a:t>P2: I can conceive the masked man and my friend separately</a:t>
            </a:r>
          </a:p>
          <a:p>
            <a:r>
              <a:rPr lang="en-GB" sz="1100" dirty="0">
                <a:latin typeface="Comic Sans MS" panose="030F0702030302020204" pitchFamily="66" charset="0"/>
              </a:rPr>
              <a:t>P3: The masked man and my friend are identical</a:t>
            </a:r>
          </a:p>
          <a:p>
            <a:r>
              <a:rPr lang="en-GB" sz="1100" dirty="0">
                <a:latin typeface="Comic Sans MS" panose="030F0702030302020204" pitchFamily="66" charset="0"/>
              </a:rPr>
              <a:t>C1: Not everything I can conceive is possible</a:t>
            </a:r>
          </a:p>
          <a:p>
            <a:r>
              <a:rPr lang="en-GB" sz="1100" dirty="0">
                <a:latin typeface="Comic Sans MS" panose="030F0702030302020204" pitchFamily="66" charset="0"/>
              </a:rPr>
              <a:t>C2: The conceivability argument </a:t>
            </a:r>
            <a:r>
              <a:rPr lang="en-GB" sz="1100">
                <a:latin typeface="Comic Sans MS" panose="030F0702030302020204" pitchFamily="66" charset="0"/>
              </a:rPr>
              <a:t>is false.</a:t>
            </a:r>
            <a:endParaRPr lang="en-GB" sz="1100" dirty="0">
              <a:latin typeface="Comic Sans MS" panose="030F0702030302020204" pitchFamily="66" charset="0"/>
            </a:endParaRPr>
          </a:p>
        </p:txBody>
      </p:sp>
      <p:sp>
        <p:nvSpPr>
          <p:cNvPr id="6" name="Rectangle 5"/>
          <p:cNvSpPr/>
          <p:nvPr/>
        </p:nvSpPr>
        <p:spPr>
          <a:xfrm>
            <a:off x="124692" y="3941225"/>
            <a:ext cx="4899254" cy="1589538"/>
          </a:xfrm>
          <a:prstGeom prst="rect">
            <a:avLst/>
          </a:prstGeom>
          <a:ln>
            <a:solidFill>
              <a:schemeClr val="accent1"/>
            </a:solidFill>
          </a:ln>
        </p:spPr>
        <p:txBody>
          <a:bodyPr wrap="square">
            <a:spAutoFit/>
          </a:bodyPr>
          <a:lstStyle/>
          <a:p>
            <a:pPr>
              <a:lnSpc>
                <a:spcPct val="107000"/>
              </a:lnSpc>
              <a:spcAft>
                <a:spcPts val="800"/>
              </a:spcAft>
            </a:pPr>
            <a:r>
              <a:rPr lang="en-GB" sz="1100" b="1" dirty="0">
                <a:latin typeface="Comic Sans MS" panose="030F0702030302020204" pitchFamily="66" charset="0"/>
                <a:ea typeface="Calibri" panose="020F0502020204030204" pitchFamily="34" charset="0"/>
                <a:cs typeface="Times New Roman" panose="02020603050405020304" pitchFamily="18" charset="0"/>
              </a:rPr>
              <a:t>The Indivisibility Argument for Substance Dualism</a:t>
            </a:r>
          </a:p>
          <a:p>
            <a:pPr>
              <a:lnSpc>
                <a:spcPct val="107000"/>
              </a:lnSpc>
              <a:spcAft>
                <a:spcPts val="800"/>
              </a:spcAft>
            </a:pPr>
            <a:r>
              <a:rPr lang="en-GB" sz="1100" dirty="0">
                <a:latin typeface="Comic Sans MS" panose="030F0702030302020204" pitchFamily="66" charset="0"/>
                <a:ea typeface="Calibri" panose="020F0502020204030204" pitchFamily="34" charset="0"/>
                <a:cs typeface="Times New Roman" panose="02020603050405020304" pitchFamily="18" charset="0"/>
              </a:rPr>
              <a:t>P1: My mind is indivisible.</a:t>
            </a:r>
          </a:p>
          <a:p>
            <a:pPr>
              <a:lnSpc>
                <a:spcPct val="107000"/>
              </a:lnSpc>
              <a:spcAft>
                <a:spcPts val="800"/>
              </a:spcAft>
            </a:pPr>
            <a:r>
              <a:rPr lang="en-GB" sz="1100" dirty="0">
                <a:latin typeface="Comic Sans MS" panose="030F0702030302020204" pitchFamily="66" charset="0"/>
                <a:ea typeface="Calibri" panose="020F0502020204030204" pitchFamily="34" charset="0"/>
                <a:cs typeface="Times New Roman" panose="02020603050405020304" pitchFamily="18" charset="0"/>
              </a:rPr>
              <a:t>P2: My body is divisible.</a:t>
            </a:r>
          </a:p>
          <a:p>
            <a:pPr>
              <a:lnSpc>
                <a:spcPct val="107000"/>
              </a:lnSpc>
              <a:spcAft>
                <a:spcPts val="800"/>
              </a:spcAft>
            </a:pPr>
            <a:r>
              <a:rPr lang="en-GB" sz="1100" dirty="0">
                <a:latin typeface="Comic Sans MS" panose="030F0702030302020204" pitchFamily="66" charset="0"/>
                <a:ea typeface="Calibri" panose="020F0502020204030204" pitchFamily="34" charset="0"/>
                <a:cs typeface="Times New Roman" panose="02020603050405020304" pitchFamily="18" charset="0"/>
              </a:rPr>
              <a:t>P3: Leibniz Law: If an object has a property another lacks, they must be different objects.</a:t>
            </a:r>
          </a:p>
          <a:p>
            <a:pPr>
              <a:lnSpc>
                <a:spcPct val="107000"/>
              </a:lnSpc>
              <a:spcAft>
                <a:spcPts val="800"/>
              </a:spcAft>
            </a:pPr>
            <a:r>
              <a:rPr lang="en-GB" sz="1100" dirty="0">
                <a:latin typeface="Comic Sans MS" panose="030F0702030302020204" pitchFamily="66" charset="0"/>
                <a:ea typeface="Calibri" panose="020F0502020204030204" pitchFamily="34" charset="0"/>
                <a:cs typeface="Times New Roman" panose="02020603050405020304" pitchFamily="18" charset="0"/>
              </a:rPr>
              <a:t>C: My mind is not identical to my body</a:t>
            </a:r>
          </a:p>
        </p:txBody>
      </p:sp>
      <p:sp>
        <p:nvSpPr>
          <p:cNvPr id="10" name="Rectangle 9"/>
          <p:cNvSpPr/>
          <p:nvPr/>
        </p:nvSpPr>
        <p:spPr>
          <a:xfrm>
            <a:off x="5456493" y="764443"/>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Possible Exam Questions</a:t>
            </a:r>
          </a:p>
        </p:txBody>
      </p:sp>
      <p:pic>
        <p:nvPicPr>
          <p:cNvPr id="7" name="Picture 6"/>
          <p:cNvPicPr>
            <a:picLocks noChangeAspect="1"/>
          </p:cNvPicPr>
          <p:nvPr/>
        </p:nvPicPr>
        <p:blipFill>
          <a:blip r:embed="rId2"/>
          <a:stretch>
            <a:fillRect/>
          </a:stretch>
        </p:blipFill>
        <p:spPr>
          <a:xfrm>
            <a:off x="10133215" y="5711921"/>
            <a:ext cx="1784627" cy="1005424"/>
          </a:xfrm>
          <a:prstGeom prst="rect">
            <a:avLst/>
          </a:prstGeom>
        </p:spPr>
      </p:pic>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1222451"/>
            <a:ext cx="5687530" cy="2561274"/>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marL="171450" lvl="0" indent="-171450" defTabSz="685800">
              <a:buFont typeface="Arial" panose="020B0604020202020204" pitchFamily="34" charset="0"/>
              <a:buChar char="•"/>
              <a:defRPr/>
            </a:pPr>
            <a:r>
              <a:rPr lang="en-GB" sz="1100" dirty="0">
                <a:latin typeface="Comic Sans MS" panose="030F0702030302020204" pitchFamily="66" charset="0"/>
              </a:rPr>
              <a:t>Problems of causal interaction</a:t>
            </a:r>
          </a:p>
          <a:p>
            <a:pPr marL="171450" indent="-171450" defTabSz="685800">
              <a:buFont typeface="Arial" panose="020B0604020202020204" pitchFamily="34" charset="0"/>
              <a:buChar char="•"/>
              <a:defRPr/>
            </a:pPr>
            <a:r>
              <a:rPr lang="en-GB" sz="1100" dirty="0">
                <a:latin typeface="Comic Sans MS" panose="030F0702030302020204" pitchFamily="66" charset="0"/>
              </a:rPr>
              <a:t>Physicalism makes mental states empirically discoverable by science and so solves the problem of other minds</a:t>
            </a:r>
          </a:p>
          <a:p>
            <a:pPr marL="171450" indent="-171450">
              <a:buFont typeface="Arial" panose="020B0604020202020204" pitchFamily="34" charset="0"/>
              <a:buChar char="•"/>
            </a:pPr>
            <a:r>
              <a:rPr lang="en-GB" sz="1100" dirty="0">
                <a:latin typeface="Comic Sans MS" panose="030F0702030302020204" pitchFamily="66" charset="0"/>
              </a:rPr>
              <a:t>There is an explanation for the physical origins of human beings (evolution), but there is no explanation of origin of an immaterial mind.</a:t>
            </a:r>
          </a:p>
          <a:p>
            <a:pPr marL="171450" indent="-171450">
              <a:buFont typeface="Arial" panose="020B0604020202020204" pitchFamily="34" charset="0"/>
              <a:buChar char="•"/>
            </a:pPr>
            <a:r>
              <a:rPr lang="en-GB" sz="1100" dirty="0">
                <a:latin typeface="Comic Sans MS" panose="030F0702030302020204" pitchFamily="66" charset="0"/>
              </a:rPr>
              <a:t>There is evidence for the neural dependence of all mental phenomena.  The effects of drugs and brain damage, MRI of the brain is best explained by supposing that minds are brains</a:t>
            </a:r>
          </a:p>
          <a:p>
            <a:pPr marL="171450" indent="-171450">
              <a:buFont typeface="Arial" panose="020B0604020202020204" pitchFamily="34" charset="0"/>
              <a:buChar char="•"/>
            </a:pPr>
            <a:r>
              <a:rPr lang="en-GB" sz="1100" dirty="0">
                <a:latin typeface="Comic Sans MS" panose="030F0702030302020204" pitchFamily="66" charset="0"/>
              </a:rPr>
              <a:t>Successful reductions in the history of science (</a:t>
            </a:r>
            <a:r>
              <a:rPr lang="en-GB" sz="1100" dirty="0" err="1">
                <a:latin typeface="Comic Sans MS" panose="030F0702030302020204" pitchFamily="66" charset="0"/>
              </a:rPr>
              <a:t>eg</a:t>
            </a:r>
            <a:r>
              <a:rPr lang="en-GB" sz="1100" dirty="0">
                <a:latin typeface="Comic Sans MS" panose="030F0702030302020204" pitchFamily="66" charset="0"/>
              </a:rPr>
              <a:t> sound to compression waves of air), give us reason to believe that an equivalent reduction is possible for minds.</a:t>
            </a:r>
          </a:p>
          <a:p>
            <a:pPr marL="171450" indent="-171450">
              <a:buFont typeface="Arial" panose="020B0604020202020204" pitchFamily="34" charset="0"/>
              <a:buChar char="•"/>
            </a:pPr>
            <a:r>
              <a:rPr lang="en-GB" sz="1100" dirty="0">
                <a:latin typeface="Comic Sans MS" panose="030F0702030302020204" pitchFamily="66" charset="0"/>
              </a:rPr>
              <a:t>Ockham’s razor suggests physicalism is to be preferred over dualism as it requires fewer entities, so long as it explains the phenomena (at least) as well as dualism</a:t>
            </a:r>
            <a:endParaRPr lang="en-GB" sz="1100" dirty="0"/>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Substance Dualism</a:t>
            </a:r>
          </a:p>
        </p:txBody>
      </p:sp>
      <p:sp>
        <p:nvSpPr>
          <p:cNvPr id="3" name="Rectangle 2"/>
          <p:cNvSpPr/>
          <p:nvPr/>
        </p:nvSpPr>
        <p:spPr>
          <a:xfrm>
            <a:off x="219284" y="950901"/>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Evaluation</a:t>
            </a:r>
          </a:p>
        </p:txBody>
      </p:sp>
      <p:sp>
        <p:nvSpPr>
          <p:cNvPr id="12" name="Rectangle 11"/>
          <p:cNvSpPr/>
          <p:nvPr/>
        </p:nvSpPr>
        <p:spPr>
          <a:xfrm>
            <a:off x="5959366" y="1300416"/>
            <a:ext cx="6069150" cy="167401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00" b="1" u="sng" dirty="0">
                <a:latin typeface="Comic Sans MS" panose="030F0702030302020204" pitchFamily="66" charset="0"/>
              </a:rPr>
              <a:t>Substance dualism:</a:t>
            </a:r>
            <a:r>
              <a:rPr lang="en-GB" sz="1000" b="1" dirty="0">
                <a:latin typeface="Comic Sans MS" panose="030F0702030302020204" pitchFamily="66" charset="0"/>
              </a:rPr>
              <a:t> </a:t>
            </a:r>
            <a:r>
              <a:rPr lang="en-GB" sz="1000" dirty="0">
                <a:latin typeface="Comic Sans MS" panose="030F0702030302020204" pitchFamily="66" charset="0"/>
              </a:rPr>
              <a:t>The idea that minds exist and are not identical to bodies or to parts of bodies.</a:t>
            </a:r>
          </a:p>
          <a:p>
            <a:endParaRPr lang="en-GB" altLang="en-US" sz="1000" dirty="0">
              <a:latin typeface="Comic Sans MS" panose="030F0702030302020204" pitchFamily="66" charset="0"/>
            </a:endParaRPr>
          </a:p>
          <a:p>
            <a:r>
              <a:rPr lang="en-GB" altLang="en-US" sz="1000" b="1" u="sng" dirty="0">
                <a:latin typeface="Comic Sans MS" panose="030F0702030302020204" pitchFamily="66" charset="0"/>
              </a:rPr>
              <a:t>Extended:</a:t>
            </a:r>
            <a:r>
              <a:rPr lang="en-GB" altLang="en-US" sz="1000" dirty="0">
                <a:latin typeface="Comic Sans MS" panose="030F0702030302020204" pitchFamily="66" charset="0"/>
              </a:rPr>
              <a:t> to exist in space.</a:t>
            </a:r>
          </a:p>
          <a:p>
            <a:endParaRPr lang="en-GB" altLang="en-US" sz="1000" dirty="0">
              <a:latin typeface="Comic Sans MS" panose="030F0702030302020204" pitchFamily="66" charset="0"/>
            </a:endParaRPr>
          </a:p>
          <a:p>
            <a:r>
              <a:rPr lang="en-GB" altLang="en-US" sz="1000" b="1" u="sng" dirty="0">
                <a:latin typeface="Comic Sans MS" panose="030F0702030302020204" pitchFamily="66" charset="0"/>
              </a:rPr>
              <a:t>Conceivable:</a:t>
            </a:r>
            <a:r>
              <a:rPr lang="en-GB" altLang="en-US" sz="1000" dirty="0">
                <a:latin typeface="Comic Sans MS" panose="030F0702030302020204" pitchFamily="66" charset="0"/>
              </a:rPr>
              <a:t> It means that something is possible.  We can’t rule out its existence through reasoning.</a:t>
            </a:r>
          </a:p>
          <a:p>
            <a:endParaRPr lang="en-GB" altLang="en-US" sz="1000" dirty="0">
              <a:latin typeface="Comic Sans MS" panose="030F0702030302020204" pitchFamily="66" charset="0"/>
            </a:endParaRPr>
          </a:p>
          <a:p>
            <a:r>
              <a:rPr lang="en-GB" altLang="en-US" sz="1000" b="1" u="sng" dirty="0">
                <a:latin typeface="Comic Sans MS" panose="030F0702030302020204" pitchFamily="66" charset="0"/>
              </a:rPr>
              <a:t>Physicalism:</a:t>
            </a:r>
            <a:r>
              <a:rPr lang="en-GB" altLang="en-US" sz="1000" dirty="0">
                <a:latin typeface="Comic Sans MS" panose="030F0702030302020204" pitchFamily="66" charset="0"/>
              </a:rPr>
              <a:t> </a:t>
            </a:r>
            <a:r>
              <a:rPr lang="en-GB" sz="1000" dirty="0"/>
              <a:t>Everything is physical or supervenes upon the physical (this includes properties, events, objects and any substance(s) that exist).</a:t>
            </a:r>
          </a:p>
        </p:txBody>
      </p:sp>
      <p:sp>
        <p:nvSpPr>
          <p:cNvPr id="13" name="Rectangle 12"/>
          <p:cNvSpPr/>
          <p:nvPr/>
        </p:nvSpPr>
        <p:spPr>
          <a:xfrm>
            <a:off x="5959366" y="950901"/>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Key terms</a:t>
            </a:r>
          </a:p>
        </p:txBody>
      </p:sp>
      <p:pic>
        <p:nvPicPr>
          <p:cNvPr id="5" name="Picture 4"/>
          <p:cNvPicPr>
            <a:picLocks noChangeAspect="1"/>
          </p:cNvPicPr>
          <p:nvPr/>
        </p:nvPicPr>
        <p:blipFill>
          <a:blip r:embed="rId2"/>
          <a:stretch>
            <a:fillRect/>
          </a:stretch>
        </p:blipFill>
        <p:spPr>
          <a:xfrm>
            <a:off x="8409759" y="3055761"/>
            <a:ext cx="3519483" cy="1975850"/>
          </a:xfrm>
          <a:prstGeom prst="rect">
            <a:avLst/>
          </a:prstGeom>
        </p:spPr>
      </p:pic>
      <p:sp>
        <p:nvSpPr>
          <p:cNvPr id="15" name="Rectangle 14"/>
          <p:cNvSpPr/>
          <p:nvPr/>
        </p:nvSpPr>
        <p:spPr>
          <a:xfrm>
            <a:off x="124691" y="3899097"/>
            <a:ext cx="5687530" cy="203136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omic Sans MS" panose="030F0702030302020204" pitchFamily="66" charset="0"/>
              </a:rPr>
              <a:t>Evaluation of the Indivisibility Argument</a:t>
            </a:r>
          </a:p>
          <a:p>
            <a:pPr marL="171450" indent="-171450">
              <a:buFont typeface="Arial" panose="020B0604020202020204" pitchFamily="34" charset="0"/>
              <a:buChar char="•"/>
            </a:pPr>
            <a:r>
              <a:rPr lang="en-GB" sz="1100" dirty="0">
                <a:solidFill>
                  <a:schemeClr val="tx1"/>
                </a:solidFill>
                <a:latin typeface="Comic Sans MS" panose="030F0702030302020204" pitchFamily="66" charset="0"/>
              </a:rPr>
              <a:t>The mental is divisible in some sense.  When patients have a severed corpus callosum (splitting the two hemispheres of the brain) they also experienced split mental states.  For example, one patient described how no sooner had her right hand taken something from the shelf, the left hand put it back!</a:t>
            </a:r>
          </a:p>
          <a:p>
            <a:pPr marL="171450" indent="-171450">
              <a:buFont typeface="Arial" panose="020B0604020202020204" pitchFamily="34" charset="0"/>
              <a:buChar char="•"/>
            </a:pPr>
            <a:r>
              <a:rPr lang="en-GB" sz="1100" dirty="0">
                <a:solidFill>
                  <a:schemeClr val="tx1"/>
                </a:solidFill>
                <a:latin typeface="Comic Sans MS" panose="030F0702030302020204" pitchFamily="66" charset="0"/>
              </a:rPr>
              <a:t>Hume argues that there is no real self.  We are only having a series of experiences, we are not aware of a single thing having these experiences.  I does not exist, over and above a series of experiences.  Thus, the mind is divisible.</a:t>
            </a:r>
          </a:p>
          <a:p>
            <a:pPr marL="171450" indent="-171450">
              <a:buFont typeface="Arial" panose="020B0604020202020204" pitchFamily="34" charset="0"/>
              <a:buChar char="•"/>
            </a:pPr>
            <a:r>
              <a:rPr lang="en-GB" sz="1100" dirty="0">
                <a:solidFill>
                  <a:schemeClr val="tx1"/>
                </a:solidFill>
                <a:latin typeface="Comic Sans MS" panose="030F0702030302020204" pitchFamily="66" charset="0"/>
              </a:rPr>
              <a:t>Some physical states are indivisible.  E.g. running and thinking are indivisible.  Just because something can’t be divided, doesn’t imply it’s a different kind of thing.</a:t>
            </a:r>
            <a:endParaRPr lang="en-GB" sz="1100" dirty="0"/>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
        <p:nvSpPr>
          <p:cNvPr id="17" name="Rectangle 16"/>
          <p:cNvSpPr/>
          <p:nvPr/>
        </p:nvSpPr>
        <p:spPr>
          <a:xfrm>
            <a:off x="6150176" y="5197027"/>
            <a:ext cx="5687530" cy="136835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omic Sans MS" panose="030F0702030302020204" pitchFamily="66" charset="0"/>
              </a:rPr>
              <a:t>Evaluation of the conceivability argument</a:t>
            </a:r>
          </a:p>
          <a:p>
            <a:pPr marL="171450" indent="-171450">
              <a:buFont typeface="Arial" panose="020B0604020202020204" pitchFamily="34" charset="0"/>
              <a:buChar char="•"/>
            </a:pPr>
            <a:r>
              <a:rPr lang="en-GB" sz="1100" dirty="0">
                <a:solidFill>
                  <a:schemeClr val="tx1"/>
                </a:solidFill>
                <a:latin typeface="Comic Sans MS" panose="030F0702030302020204" pitchFamily="66" charset="0"/>
              </a:rPr>
              <a:t>Just because it is conceivable, doesn’t make it possible. Antoine </a:t>
            </a:r>
            <a:r>
              <a:rPr lang="en-GB" sz="1100" dirty="0" err="1">
                <a:solidFill>
                  <a:schemeClr val="tx1"/>
                </a:solidFill>
                <a:latin typeface="Comic Sans MS" panose="030F0702030302020204" pitchFamily="66" charset="0"/>
              </a:rPr>
              <a:t>Arnauld</a:t>
            </a:r>
            <a:r>
              <a:rPr lang="en-GB" sz="1100" dirty="0">
                <a:solidFill>
                  <a:schemeClr val="tx1"/>
                </a:solidFill>
                <a:latin typeface="Comic Sans MS" panose="030F0702030302020204" pitchFamily="66" charset="0"/>
              </a:rPr>
              <a:t> pointed out that an ignorant person might conceive of a right-angled triangle that did not follow Pythagoras’ theorem.  But, it wouldn’t follow from this, that it was possible. Descartes responded by saying that if he conceives “clearly and distinctly” the mind and body as separate, then it must be possible.</a:t>
            </a:r>
          </a:p>
          <a:p>
            <a:pPr marL="171450" indent="-171450">
              <a:buFont typeface="Arial" panose="020B0604020202020204" pitchFamily="34" charset="0"/>
              <a:buChar char="•"/>
            </a:pPr>
            <a:r>
              <a:rPr lang="en-GB" sz="1100" dirty="0">
                <a:solidFill>
                  <a:schemeClr val="tx1"/>
                </a:solidFill>
                <a:latin typeface="Comic Sans MS" panose="030F0702030302020204" pitchFamily="66" charset="0"/>
              </a:rPr>
              <a:t>The masked man fallacy</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Tree>
    <p:extLst>
      <p:ext uri="{BB962C8B-B14F-4D97-AF65-F5344CB8AC3E}">
        <p14:creationId xmlns:p14="http://schemas.microsoft.com/office/powerpoint/2010/main" val="120275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Substance Dualism</a:t>
            </a:r>
          </a:p>
        </p:txBody>
      </p:sp>
      <p:sp>
        <p:nvSpPr>
          <p:cNvPr id="15" name="Rectangle 14"/>
          <p:cNvSpPr/>
          <p:nvPr/>
        </p:nvSpPr>
        <p:spPr>
          <a:xfrm>
            <a:off x="124691" y="954561"/>
            <a:ext cx="5687530" cy="1436301"/>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omic Sans MS" panose="030F0702030302020204" pitchFamily="66" charset="0"/>
              </a:rPr>
              <a:t>What is conceivable may not be metaphysically possible</a:t>
            </a:r>
          </a:p>
          <a:p>
            <a:endParaRPr lang="en-GB" sz="1100" b="1"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P1: Descartes argues that anything that is conceivable is possible</a:t>
            </a:r>
          </a:p>
          <a:p>
            <a:r>
              <a:rPr lang="en-GB" sz="1100" dirty="0">
                <a:solidFill>
                  <a:schemeClr val="tx1"/>
                </a:solidFill>
                <a:latin typeface="Comic Sans MS" panose="030F0702030302020204" pitchFamily="66" charset="0"/>
              </a:rPr>
              <a:t>P2: Some things are conceivable, but not possible.  For example, ‘water is not H2O’ is conceivable, but not possible.  It is, therefore, logically possible but not metaphysically possible.</a:t>
            </a:r>
          </a:p>
          <a:p>
            <a:r>
              <a:rPr lang="en-GB" sz="1100" dirty="0">
                <a:solidFill>
                  <a:schemeClr val="tx1"/>
                </a:solidFill>
                <a:latin typeface="Comic Sans MS" panose="030F0702030302020204" pitchFamily="66" charset="0"/>
              </a:rPr>
              <a:t>C: Not everything conceivable is possible and the conceivability argument is false.</a:t>
            </a:r>
            <a:endParaRPr lang="en-GB" sz="1100" dirty="0"/>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Tree>
    <p:extLst>
      <p:ext uri="{BB962C8B-B14F-4D97-AF65-F5344CB8AC3E}">
        <p14:creationId xmlns:p14="http://schemas.microsoft.com/office/powerpoint/2010/main" val="875096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TotalTime>
  <Words>920</Words>
  <Application>Microsoft Office PowerPoint</Application>
  <PresentationFormat>Widescreen</PresentationFormat>
  <Paragraphs>80</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Calibri</vt:lpstr>
      <vt:lpstr>Calibri Light</vt:lpstr>
      <vt:lpstr>Century Gothic</vt:lpstr>
      <vt:lpstr>Chewy</vt:lpstr>
      <vt:lpstr>Comic Sans MS</vt:lpstr>
      <vt:lpstr>Times New Roman</vt:lpstr>
      <vt:lpstr>Office Theme</vt:lpstr>
      <vt:lpstr>PowerPoint Presentation</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60</cp:revision>
  <cp:lastPrinted>2019-06-12T08:39:13Z</cp:lastPrinted>
  <dcterms:created xsi:type="dcterms:W3CDTF">2019-06-12T08:21:52Z</dcterms:created>
  <dcterms:modified xsi:type="dcterms:W3CDTF">2022-10-04T13:44:09Z</dcterms:modified>
</cp:coreProperties>
</file>