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10/01/2020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76" y="911517"/>
            <a:ext cx="5073183" cy="156335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a:solidFill>
                  <a:schemeClr val="tx1"/>
                </a:solidFill>
                <a:latin typeface="Comic Sans MS" panose="030F0702030302020204" pitchFamily="66" charset="0"/>
              </a:rPr>
              <a:t>St Anselm's ontological argument.</a:t>
            </a:r>
          </a:p>
          <a:p>
            <a:r>
              <a:rPr lang="en-GB" sz="1100" dirty="0">
                <a:solidFill>
                  <a:schemeClr val="tx1"/>
                </a:solidFill>
                <a:latin typeface="Comic Sans MS" panose="030F0702030302020204" pitchFamily="66" charset="0"/>
              </a:rPr>
              <a:t>Descartes' ontological argument.</a:t>
            </a:r>
          </a:p>
          <a:p>
            <a:r>
              <a:rPr lang="en-GB" sz="1100" dirty="0">
                <a:solidFill>
                  <a:schemeClr val="tx1"/>
                </a:solidFill>
                <a:latin typeface="Comic Sans MS" panose="030F0702030302020204" pitchFamily="66" charset="0"/>
              </a:rPr>
              <a:t>Norman Malcolm's ontological argument.</a:t>
            </a: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Issues </a:t>
            </a:r>
            <a:r>
              <a:rPr lang="en-GB" sz="1100" dirty="0">
                <a:solidFill>
                  <a:schemeClr val="tx1"/>
                </a:solidFill>
                <a:latin typeface="Comic Sans MS" panose="030F0702030302020204" pitchFamily="66" charset="0"/>
              </a:rPr>
              <a:t>that may arise for the arguments above, including:</a:t>
            </a:r>
          </a:p>
          <a:p>
            <a:r>
              <a:rPr lang="en-GB" sz="1100" dirty="0" smtClean="0">
                <a:solidFill>
                  <a:schemeClr val="tx1"/>
                </a:solidFill>
                <a:latin typeface="Comic Sans MS" panose="030F0702030302020204" pitchFamily="66" charset="0"/>
              </a:rPr>
              <a:t>	</a:t>
            </a:r>
            <a:r>
              <a:rPr lang="en-GB" sz="1100" dirty="0" err="1" smtClean="0">
                <a:solidFill>
                  <a:schemeClr val="tx1"/>
                </a:solidFill>
                <a:latin typeface="Comic Sans MS" panose="030F0702030302020204" pitchFamily="66" charset="0"/>
              </a:rPr>
              <a:t>Gaunilo's</a:t>
            </a:r>
            <a:r>
              <a:rPr lang="en-GB" sz="1100" dirty="0" smtClean="0">
                <a:solidFill>
                  <a:schemeClr val="tx1"/>
                </a:solidFill>
                <a:latin typeface="Comic Sans MS" panose="030F0702030302020204" pitchFamily="66" charset="0"/>
              </a:rPr>
              <a:t> </a:t>
            </a:r>
            <a:r>
              <a:rPr lang="en-GB" sz="1100" dirty="0">
                <a:solidFill>
                  <a:schemeClr val="tx1"/>
                </a:solidFill>
                <a:latin typeface="Comic Sans MS" panose="030F0702030302020204" pitchFamily="66" charset="0"/>
              </a:rPr>
              <a:t>'perfect island' objection</a:t>
            </a:r>
          </a:p>
          <a:p>
            <a:r>
              <a:rPr lang="en-GB" sz="1100" dirty="0" smtClean="0">
                <a:solidFill>
                  <a:schemeClr val="tx1"/>
                </a:solidFill>
                <a:latin typeface="Comic Sans MS" panose="030F0702030302020204" pitchFamily="66" charset="0"/>
              </a:rPr>
              <a:t>	Empiricist </a:t>
            </a:r>
            <a:r>
              <a:rPr lang="en-GB" sz="1100" dirty="0">
                <a:solidFill>
                  <a:schemeClr val="tx1"/>
                </a:solidFill>
                <a:latin typeface="Comic Sans MS" panose="030F0702030302020204" pitchFamily="66" charset="0"/>
              </a:rPr>
              <a:t>objections to a priori arguments for existence</a:t>
            </a:r>
          </a:p>
          <a:p>
            <a:r>
              <a:rPr lang="en-GB" sz="1100" dirty="0" smtClean="0">
                <a:solidFill>
                  <a:schemeClr val="tx1"/>
                </a:solidFill>
                <a:latin typeface="Comic Sans MS" panose="030F0702030302020204" pitchFamily="66" charset="0"/>
              </a:rPr>
              <a:t>	Kant's </a:t>
            </a:r>
            <a:r>
              <a:rPr lang="en-GB" sz="1100" dirty="0">
                <a:solidFill>
                  <a:schemeClr val="tx1"/>
                </a:solidFill>
                <a:latin typeface="Comic Sans MS" panose="030F0702030302020204" pitchFamily="66" charset="0"/>
              </a:rPr>
              <a:t>objection based on existence not being a predicate.</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Ontological Argument</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1854011"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124688" y="5065269"/>
            <a:ext cx="5073183" cy="1631216"/>
          </a:xfrm>
          <a:prstGeom prst="rect">
            <a:avLst/>
          </a:prstGeom>
          <a:ln>
            <a:solidFill>
              <a:schemeClr val="accent1"/>
            </a:solidFill>
          </a:ln>
        </p:spPr>
        <p:txBody>
          <a:bodyPr wrap="square">
            <a:spAutoFit/>
          </a:bodyPr>
          <a:lstStyle/>
          <a:p>
            <a:pPr>
              <a:defRPr/>
            </a:pPr>
            <a:r>
              <a:rPr lang="en-GB" sz="1100" b="1" dirty="0" smtClean="0">
                <a:latin typeface="Comic Sans MS" panose="030F0702030302020204" pitchFamily="66" charset="0"/>
              </a:rPr>
              <a:t>Descartes’ Ontological Argument</a:t>
            </a:r>
          </a:p>
          <a:p>
            <a:pPr>
              <a:defRPr/>
            </a:pPr>
            <a:endParaRPr lang="en-GB" altLang="en-US" sz="1100" dirty="0">
              <a:latin typeface="Comic Sans MS" panose="030F0702030302020204" pitchFamily="66" charset="0"/>
            </a:endParaRPr>
          </a:p>
          <a:p>
            <a:r>
              <a:rPr lang="en-GB" altLang="en-US" sz="1100" b="1" dirty="0">
                <a:latin typeface="Comic Sans MS" panose="030F0702030302020204" pitchFamily="66" charset="0"/>
              </a:rPr>
              <a:t>P1:</a:t>
            </a:r>
            <a:r>
              <a:rPr lang="en-GB" altLang="en-US" sz="1100" dirty="0">
                <a:latin typeface="Comic Sans MS" panose="030F0702030302020204" pitchFamily="66" charset="0"/>
              </a:rPr>
              <a:t> I have the idea of God</a:t>
            </a:r>
          </a:p>
          <a:p>
            <a:r>
              <a:rPr lang="en-GB" altLang="en-US" sz="1100" b="1" dirty="0">
                <a:latin typeface="Comic Sans MS" panose="030F0702030302020204" pitchFamily="66" charset="0"/>
              </a:rPr>
              <a:t>P2:</a:t>
            </a:r>
            <a:r>
              <a:rPr lang="en-GB" altLang="en-US" sz="1100" dirty="0">
                <a:latin typeface="Comic Sans MS" panose="030F0702030302020204" pitchFamily="66" charset="0"/>
              </a:rPr>
              <a:t> The idea of God is the idea of a supremely perfect being.</a:t>
            </a:r>
          </a:p>
          <a:p>
            <a:r>
              <a:rPr lang="en-GB" altLang="en-US" sz="1100" b="1" dirty="0">
                <a:latin typeface="Comic Sans MS" panose="030F0702030302020204" pitchFamily="66" charset="0"/>
              </a:rPr>
              <a:t>P3:</a:t>
            </a:r>
            <a:r>
              <a:rPr lang="en-GB" altLang="en-US" sz="1100" dirty="0">
                <a:latin typeface="Comic Sans MS" panose="030F0702030302020204" pitchFamily="66" charset="0"/>
              </a:rPr>
              <a:t> A </a:t>
            </a:r>
            <a:r>
              <a:rPr lang="en-GB" altLang="en-US" sz="1100" dirty="0" smtClean="0">
                <a:latin typeface="Comic Sans MS" panose="030F0702030302020204" pitchFamily="66" charset="0"/>
              </a:rPr>
              <a:t>supremely perfect being would </a:t>
            </a:r>
            <a:r>
              <a:rPr lang="en-GB" altLang="en-US" sz="1100" dirty="0">
                <a:latin typeface="Comic Sans MS" panose="030F0702030302020204" pitchFamily="66" charset="0"/>
              </a:rPr>
              <a:t>necessarily contain all the attributes of perfection.</a:t>
            </a:r>
          </a:p>
          <a:p>
            <a:r>
              <a:rPr lang="en-GB" altLang="en-US" sz="1100" b="1" dirty="0">
                <a:latin typeface="Comic Sans MS" panose="030F0702030302020204" pitchFamily="66" charset="0"/>
              </a:rPr>
              <a:t>P4:</a:t>
            </a:r>
            <a:r>
              <a:rPr lang="en-GB" altLang="en-US" sz="1100" dirty="0">
                <a:latin typeface="Comic Sans MS" panose="030F0702030302020204" pitchFamily="66" charset="0"/>
              </a:rPr>
              <a:t> Existence is an attribute of perfection </a:t>
            </a:r>
          </a:p>
          <a:p>
            <a:r>
              <a:rPr lang="en-GB" altLang="en-US" sz="1100" b="1" dirty="0">
                <a:latin typeface="Comic Sans MS" panose="030F0702030302020204" pitchFamily="66" charset="0"/>
              </a:rPr>
              <a:t>C:</a:t>
            </a:r>
            <a:r>
              <a:rPr lang="en-GB" altLang="en-US" sz="1100" dirty="0">
                <a:latin typeface="Comic Sans MS" panose="030F0702030302020204" pitchFamily="66" charset="0"/>
              </a:rPr>
              <a:t> Therefore, God must exist</a:t>
            </a:r>
          </a:p>
          <a:p>
            <a:pPr>
              <a:defRPr/>
            </a:pPr>
            <a:endParaRPr lang="en-GB" sz="1200" dirty="0">
              <a:latin typeface="Comic Sans MS" panose="030F0702030302020204" pitchFamily="66" charset="0"/>
            </a:endParaRPr>
          </a:p>
        </p:txBody>
      </p:sp>
      <p:sp>
        <p:nvSpPr>
          <p:cNvPr id="18" name="Rectangle 17"/>
          <p:cNvSpPr/>
          <p:nvPr/>
        </p:nvSpPr>
        <p:spPr>
          <a:xfrm>
            <a:off x="134976" y="2645341"/>
            <a:ext cx="5052606" cy="2292935"/>
          </a:xfrm>
          <a:prstGeom prst="rect">
            <a:avLst/>
          </a:prstGeom>
          <a:ln>
            <a:solidFill>
              <a:schemeClr val="accent1"/>
            </a:solidFill>
          </a:ln>
        </p:spPr>
        <p:txBody>
          <a:bodyPr wrap="square">
            <a:spAutoFit/>
          </a:bodyPr>
          <a:lstStyle/>
          <a:p>
            <a:r>
              <a:rPr lang="en-GB" sz="1100" b="1" dirty="0" smtClean="0">
                <a:latin typeface="Comic Sans MS" panose="030F0702030302020204" pitchFamily="66" charset="0"/>
              </a:rPr>
              <a:t>Anselm’s Ontological Argument</a:t>
            </a:r>
            <a:endParaRPr lang="en-GB" sz="1100" b="1" dirty="0">
              <a:latin typeface="Comic Sans MS" panose="030F0702030302020204" pitchFamily="66" charset="0"/>
            </a:endParaRPr>
          </a:p>
          <a:p>
            <a:endParaRPr lang="en-GB" altLang="en-US" sz="1100" dirty="0">
              <a:solidFill>
                <a:srgbClr val="FF0000"/>
              </a:solidFill>
              <a:latin typeface="Comic Sans MS" panose="030F0702030302020204" pitchFamily="66" charset="0"/>
            </a:endParaRPr>
          </a:p>
          <a:p>
            <a:r>
              <a:rPr lang="en-US" altLang="en-US" sz="1100" b="1" dirty="0" smtClean="0">
                <a:latin typeface="Comic Sans MS" panose="030F0702030302020204" pitchFamily="66" charset="0"/>
              </a:rPr>
              <a:t>P1</a:t>
            </a:r>
            <a:r>
              <a:rPr lang="en-US" altLang="en-US" sz="1100" b="1" dirty="0">
                <a:latin typeface="Comic Sans MS" panose="030F0702030302020204" pitchFamily="66" charset="0"/>
              </a:rPr>
              <a:t>:</a:t>
            </a:r>
            <a:r>
              <a:rPr lang="en-US" altLang="en-US" sz="1100" dirty="0">
                <a:latin typeface="Comic Sans MS" panose="030F0702030302020204" pitchFamily="66" charset="0"/>
              </a:rPr>
              <a:t> God is a being </a:t>
            </a:r>
            <a:r>
              <a:rPr lang="en-US" altLang="en-US" sz="1100" dirty="0" smtClean="0">
                <a:latin typeface="Comic Sans MS" panose="030F0702030302020204" pitchFamily="66" charset="0"/>
              </a:rPr>
              <a:t>that than </a:t>
            </a:r>
            <a:r>
              <a:rPr lang="en-US" altLang="en-US" sz="1100" dirty="0">
                <a:latin typeface="Comic Sans MS" panose="030F0702030302020204" pitchFamily="66" charset="0"/>
              </a:rPr>
              <a:t>which nothing greater can be conceived.</a:t>
            </a:r>
          </a:p>
          <a:p>
            <a:endParaRPr lang="en-US" altLang="en-US" sz="1100" dirty="0">
              <a:latin typeface="Comic Sans MS" panose="030F0702030302020204" pitchFamily="66" charset="0"/>
            </a:endParaRPr>
          </a:p>
          <a:p>
            <a:r>
              <a:rPr lang="en-US" altLang="en-US" sz="1100" b="1" dirty="0" smtClean="0">
                <a:latin typeface="Comic Sans MS" panose="030F0702030302020204" pitchFamily="66" charset="0"/>
              </a:rPr>
              <a:t>P2</a:t>
            </a:r>
            <a:r>
              <a:rPr lang="en-US" altLang="en-US" sz="1100" b="1" dirty="0">
                <a:latin typeface="Comic Sans MS" panose="030F0702030302020204" pitchFamily="66" charset="0"/>
              </a:rPr>
              <a:t>:</a:t>
            </a:r>
            <a:r>
              <a:rPr lang="en-US" altLang="en-US" sz="1100" dirty="0">
                <a:latin typeface="Comic Sans MS" panose="030F0702030302020204" pitchFamily="66" charset="0"/>
              </a:rPr>
              <a:t> </a:t>
            </a:r>
            <a:r>
              <a:rPr lang="en-US" altLang="en-US" sz="1100" dirty="0" smtClean="0">
                <a:latin typeface="Comic Sans MS" panose="030F0702030302020204" pitchFamily="66" charset="0"/>
              </a:rPr>
              <a:t>Even an atheist (‘the fool’) can conceive of God as the greatest possible being (it is a coherent concept that exists in our understanding)</a:t>
            </a:r>
          </a:p>
          <a:p>
            <a:endParaRPr lang="en-US" altLang="en-US" sz="1100" dirty="0">
              <a:latin typeface="Comic Sans MS" panose="030F0702030302020204" pitchFamily="66" charset="0"/>
            </a:endParaRPr>
          </a:p>
          <a:p>
            <a:r>
              <a:rPr lang="en-US" altLang="en-US" sz="1100" b="1" dirty="0" smtClean="0">
                <a:latin typeface="Comic Sans MS" panose="030F0702030302020204" pitchFamily="66" charset="0"/>
              </a:rPr>
              <a:t>P3:</a:t>
            </a:r>
            <a:r>
              <a:rPr lang="en-US" altLang="en-US" sz="1100" dirty="0" smtClean="0">
                <a:latin typeface="Comic Sans MS" panose="030F0702030302020204" pitchFamily="66" charset="0"/>
              </a:rPr>
              <a:t> It is </a:t>
            </a:r>
            <a:r>
              <a:rPr lang="en-US" altLang="en-US" sz="1100" dirty="0">
                <a:latin typeface="Comic Sans MS" panose="030F0702030302020204" pitchFamily="66" charset="0"/>
              </a:rPr>
              <a:t>greater </a:t>
            </a:r>
            <a:r>
              <a:rPr lang="en-US" altLang="en-US" sz="1100" dirty="0" smtClean="0">
                <a:latin typeface="Comic Sans MS" panose="030F0702030302020204" pitchFamily="66" charset="0"/>
              </a:rPr>
              <a:t>to exists </a:t>
            </a:r>
            <a:r>
              <a:rPr lang="en-US" altLang="en-US" sz="1100" dirty="0">
                <a:latin typeface="Comic Sans MS" panose="030F0702030302020204" pitchFamily="66" charset="0"/>
              </a:rPr>
              <a:t>in </a:t>
            </a:r>
            <a:r>
              <a:rPr lang="en-US" altLang="en-US" sz="1100" dirty="0" smtClean="0">
                <a:latin typeface="Comic Sans MS" panose="030F0702030302020204" pitchFamily="66" charset="0"/>
              </a:rPr>
              <a:t>the understanding and in reality rather than in the understanding alone.</a:t>
            </a:r>
          </a:p>
          <a:p>
            <a:endParaRPr lang="en-US" altLang="en-US" sz="1100" dirty="0">
              <a:latin typeface="Comic Sans MS" panose="030F0702030302020204" pitchFamily="66" charset="0"/>
            </a:endParaRPr>
          </a:p>
          <a:p>
            <a:r>
              <a:rPr lang="en-US" altLang="en-US" sz="1100" b="1" dirty="0" smtClean="0">
                <a:latin typeface="Comic Sans MS" panose="030F0702030302020204" pitchFamily="66" charset="0"/>
              </a:rPr>
              <a:t>C:</a:t>
            </a:r>
            <a:r>
              <a:rPr lang="en-US" altLang="en-US" sz="1100" dirty="0" smtClean="0">
                <a:latin typeface="Comic Sans MS" panose="030F0702030302020204" pitchFamily="66" charset="0"/>
              </a:rPr>
              <a:t> Therefore, the greatest possible being, God, must exist </a:t>
            </a:r>
            <a:r>
              <a:rPr lang="en-US" altLang="en-US" sz="1100" dirty="0">
                <a:latin typeface="Comic Sans MS" panose="030F0702030302020204" pitchFamily="66" charset="0"/>
              </a:rPr>
              <a:t>both in the </a:t>
            </a:r>
            <a:r>
              <a:rPr lang="en-US" altLang="en-US" sz="1100" dirty="0" smtClean="0">
                <a:latin typeface="Comic Sans MS" panose="030F0702030302020204" pitchFamily="66" charset="0"/>
              </a:rPr>
              <a:t>understanding </a:t>
            </a:r>
            <a:r>
              <a:rPr lang="en-US" altLang="en-US" sz="1100" dirty="0">
                <a:latin typeface="Comic Sans MS" panose="030F0702030302020204" pitchFamily="66" charset="0"/>
              </a:rPr>
              <a:t>and in reality.</a:t>
            </a:r>
          </a:p>
          <a:p>
            <a:endParaRPr lang="en-US" altLang="en-US" sz="1100" dirty="0">
              <a:latin typeface="Comic Sans MS" panose="030F0702030302020204" pitchFamily="66" charset="0"/>
            </a:endParaRPr>
          </a:p>
        </p:txBody>
      </p:sp>
      <p:sp>
        <p:nvSpPr>
          <p:cNvPr id="10" name="Rectangle 9"/>
          <p:cNvSpPr/>
          <p:nvPr/>
        </p:nvSpPr>
        <p:spPr>
          <a:xfrm>
            <a:off x="5408776" y="819220"/>
            <a:ext cx="2071316"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406102" y="1090770"/>
            <a:ext cx="6622413" cy="2970044"/>
          </a:xfrm>
          <a:prstGeom prst="rect">
            <a:avLst/>
          </a:prstGeom>
          <a:ln>
            <a:solidFill>
              <a:schemeClr val="accent1"/>
            </a:solidFill>
          </a:ln>
        </p:spPr>
        <p:txBody>
          <a:bodyPr wrap="square">
            <a:spAutoFit/>
          </a:bodyPr>
          <a:lstStyle/>
          <a:p>
            <a:r>
              <a:rPr lang="en-GB" sz="1100" dirty="0">
                <a:latin typeface="Comic Sans MS" panose="030F0702030302020204" pitchFamily="66" charset="0"/>
              </a:rPr>
              <a:t>In his ontological argument, how does Anselm define God? (3 marks)</a:t>
            </a:r>
          </a:p>
          <a:p>
            <a:r>
              <a:rPr lang="en-GB" sz="1100" dirty="0">
                <a:latin typeface="Comic Sans MS" panose="030F0702030302020204" pitchFamily="66" charset="0"/>
              </a:rPr>
              <a:t>In his ontological argument, how does Descartes define God? (3 marks)</a:t>
            </a:r>
          </a:p>
          <a:p>
            <a:r>
              <a:rPr lang="en-GB" sz="1100" dirty="0">
                <a:latin typeface="Comic Sans MS" panose="030F0702030302020204" pitchFamily="66" charset="0"/>
              </a:rPr>
              <a:t>Outline Anselm’s version of the ontological argument. (5  marks)</a:t>
            </a:r>
          </a:p>
          <a:p>
            <a:r>
              <a:rPr lang="en-GB" sz="1100" dirty="0">
                <a:latin typeface="Comic Sans MS" panose="030F0702030302020204" pitchFamily="66" charset="0"/>
              </a:rPr>
              <a:t>Outline Descartes’ version of the ontological argument. (5 marks)</a:t>
            </a:r>
          </a:p>
          <a:p>
            <a:r>
              <a:rPr lang="en-GB" sz="1100" dirty="0">
                <a:latin typeface="Comic Sans MS" panose="030F0702030302020204" pitchFamily="66" charset="0"/>
              </a:rPr>
              <a:t>Outline Malcolm’s version of the ontological argument. (5 marks)</a:t>
            </a:r>
          </a:p>
          <a:p>
            <a:r>
              <a:rPr lang="en-GB" sz="1100" dirty="0">
                <a:latin typeface="Comic Sans MS" panose="030F0702030302020204" pitchFamily="66" charset="0"/>
              </a:rPr>
              <a:t>Outline </a:t>
            </a:r>
            <a:r>
              <a:rPr lang="en-GB" sz="1100" dirty="0" err="1">
                <a:latin typeface="Comic Sans MS" panose="030F0702030302020204" pitchFamily="66" charset="0"/>
              </a:rPr>
              <a:t>Gaunilo’s</a:t>
            </a:r>
            <a:r>
              <a:rPr lang="en-GB" sz="1100" dirty="0">
                <a:latin typeface="Comic Sans MS" panose="030F0702030302020204" pitchFamily="66" charset="0"/>
              </a:rPr>
              <a:t> ‘perfect island’ objection (5 marks)</a:t>
            </a:r>
          </a:p>
          <a:p>
            <a:r>
              <a:rPr lang="en-GB" sz="1100" dirty="0">
                <a:latin typeface="Comic Sans MS" panose="030F0702030302020204" pitchFamily="66" charset="0"/>
              </a:rPr>
              <a:t>Outline empiricist objections to a priori arguments for existence. (5 marks)</a:t>
            </a:r>
          </a:p>
          <a:p>
            <a:r>
              <a:rPr lang="en-GB" sz="1100" dirty="0">
                <a:latin typeface="Comic Sans MS" panose="030F0702030302020204" pitchFamily="66" charset="0"/>
              </a:rPr>
              <a:t>Outline Kant's objection based on existence not being a predicate. (5 marks)</a:t>
            </a:r>
          </a:p>
          <a:p>
            <a:endParaRPr lang="en-GB" sz="1100" dirty="0">
              <a:latin typeface="Comic Sans MS" panose="030F0702030302020204" pitchFamily="66" charset="0"/>
            </a:endParaRPr>
          </a:p>
          <a:p>
            <a:r>
              <a:rPr lang="en-GB" sz="1100" dirty="0">
                <a:latin typeface="Comic Sans MS" panose="030F0702030302020204" pitchFamily="66" charset="0"/>
              </a:rPr>
              <a:t>Combine any two of the above to make 12-mark questions e.g. Outline Anselm’s version of the ontological argument and </a:t>
            </a:r>
            <a:r>
              <a:rPr lang="en-GB" sz="1100" dirty="0" err="1">
                <a:latin typeface="Comic Sans MS" panose="030F0702030302020204" pitchFamily="66" charset="0"/>
              </a:rPr>
              <a:t>Gaunilo’s</a:t>
            </a:r>
            <a:r>
              <a:rPr lang="en-GB" sz="1100" dirty="0">
                <a:latin typeface="Comic Sans MS" panose="030F0702030302020204" pitchFamily="66" charset="0"/>
              </a:rPr>
              <a:t> ‘perfect island’ objection to it. (12 marks)</a:t>
            </a:r>
          </a:p>
          <a:p>
            <a:endParaRPr lang="en-GB" sz="1100" dirty="0">
              <a:latin typeface="Comic Sans MS" panose="030F0702030302020204" pitchFamily="66" charset="0"/>
            </a:endParaRPr>
          </a:p>
          <a:p>
            <a:r>
              <a:rPr lang="en-GB" sz="1100" dirty="0">
                <a:latin typeface="Comic Sans MS" panose="030F0702030302020204" pitchFamily="66" charset="0"/>
              </a:rPr>
              <a:t>Compare and contrast Anselm’s and Descartes’ versions of the design argument. (12 marks)</a:t>
            </a:r>
          </a:p>
          <a:p>
            <a:r>
              <a:rPr lang="en-GB" sz="1100" dirty="0">
                <a:latin typeface="Comic Sans MS" panose="030F0702030302020204" pitchFamily="66" charset="0"/>
              </a:rPr>
              <a:t>Compare and contrast Descartes and Malcolm’s versions of the design argument. (12 marks)</a:t>
            </a:r>
          </a:p>
          <a:p>
            <a:r>
              <a:rPr lang="en-GB" sz="1100" dirty="0">
                <a:latin typeface="Comic Sans MS" panose="030F0702030302020204" pitchFamily="66" charset="0"/>
              </a:rPr>
              <a:t>Compare and contrast Anselm’s and Malcolm’s versions of the design argument. (12 marks)</a:t>
            </a:r>
          </a:p>
          <a:p>
            <a:endParaRPr lang="en-GB" sz="1100" dirty="0">
              <a:latin typeface="Comic Sans MS" panose="030F0702030302020204" pitchFamily="66" charset="0"/>
            </a:endParaRPr>
          </a:p>
          <a:p>
            <a:r>
              <a:rPr lang="en-GB" sz="1100" dirty="0">
                <a:latin typeface="Comic Sans MS" panose="030F0702030302020204" pitchFamily="66" charset="0"/>
              </a:rPr>
              <a:t>Does the ontological argument prove the existence of God? (25 marks)</a:t>
            </a:r>
          </a:p>
        </p:txBody>
      </p:sp>
      <p:sp>
        <p:nvSpPr>
          <p:cNvPr id="16" name="Rectangle 15"/>
          <p:cNvSpPr/>
          <p:nvPr/>
        </p:nvSpPr>
        <p:spPr>
          <a:xfrm>
            <a:off x="5406102" y="4332364"/>
            <a:ext cx="6622413" cy="2123658"/>
          </a:xfrm>
          <a:prstGeom prst="rect">
            <a:avLst/>
          </a:prstGeom>
          <a:ln>
            <a:solidFill>
              <a:schemeClr val="accent1"/>
            </a:solidFill>
          </a:ln>
        </p:spPr>
        <p:txBody>
          <a:bodyPr wrap="square">
            <a:spAutoFit/>
          </a:bodyPr>
          <a:lstStyle/>
          <a:p>
            <a:r>
              <a:rPr lang="en-GB" sz="1100" b="1" dirty="0" smtClean="0">
                <a:latin typeface="Comic Sans MS" panose="030F0702030302020204" pitchFamily="66" charset="0"/>
              </a:rPr>
              <a:t>Malcolm’s Ontological Argument</a:t>
            </a:r>
          </a:p>
          <a:p>
            <a:endParaRPr lang="en-GB" sz="1100" dirty="0">
              <a:latin typeface="Comic Sans MS" panose="030F0702030302020204" pitchFamily="66" charset="0"/>
            </a:endParaRPr>
          </a:p>
          <a:p>
            <a:r>
              <a:rPr lang="en-US" altLang="en-US" sz="1100" b="1" dirty="0">
                <a:latin typeface="Comic Sans MS" panose="030F0702030302020204" pitchFamily="66" charset="0"/>
              </a:rPr>
              <a:t>P1:</a:t>
            </a:r>
            <a:r>
              <a:rPr lang="en-US" altLang="en-US" sz="1100" dirty="0">
                <a:latin typeface="Comic Sans MS" panose="030F0702030302020204" pitchFamily="66" charset="0"/>
              </a:rPr>
              <a:t> Either God’s existence is:</a:t>
            </a:r>
          </a:p>
          <a:p>
            <a:r>
              <a:rPr lang="en-US" altLang="en-US" sz="1100" dirty="0">
                <a:latin typeface="Comic Sans MS" panose="030F0702030302020204" pitchFamily="66" charset="0"/>
              </a:rPr>
              <a:t>	</a:t>
            </a:r>
            <a:r>
              <a:rPr lang="en-US" altLang="en-US" sz="1100" dirty="0" err="1">
                <a:latin typeface="Comic Sans MS" panose="030F0702030302020204" pitchFamily="66" charset="0"/>
              </a:rPr>
              <a:t>i</a:t>
            </a:r>
            <a:r>
              <a:rPr lang="en-US" altLang="en-US" sz="1100" dirty="0">
                <a:latin typeface="Comic Sans MS" panose="030F0702030302020204" pitchFamily="66" charset="0"/>
              </a:rPr>
              <a:t>. necessarily false 	</a:t>
            </a:r>
          </a:p>
          <a:p>
            <a:r>
              <a:rPr lang="en-US" altLang="en-US" sz="1100" dirty="0">
                <a:latin typeface="Comic Sans MS" panose="030F0702030302020204" pitchFamily="66" charset="0"/>
              </a:rPr>
              <a:t>	ii. contingently false</a:t>
            </a:r>
          </a:p>
          <a:p>
            <a:r>
              <a:rPr lang="en-US" altLang="en-US" sz="1100" dirty="0">
                <a:latin typeface="Comic Sans MS" panose="030F0702030302020204" pitchFamily="66" charset="0"/>
              </a:rPr>
              <a:t>	iii. contingently true</a:t>
            </a:r>
          </a:p>
          <a:p>
            <a:r>
              <a:rPr lang="en-US" altLang="en-US" sz="1100" dirty="0">
                <a:latin typeface="Comic Sans MS" panose="030F0702030302020204" pitchFamily="66" charset="0"/>
              </a:rPr>
              <a:t>	iv. necessarily true</a:t>
            </a:r>
          </a:p>
          <a:p>
            <a:r>
              <a:rPr lang="en-US" altLang="en-US" sz="1100" b="1" dirty="0">
                <a:latin typeface="Comic Sans MS" panose="030F0702030302020204" pitchFamily="66" charset="0"/>
              </a:rPr>
              <a:t>P2:</a:t>
            </a:r>
            <a:r>
              <a:rPr lang="en-US" altLang="en-US" sz="1100" dirty="0">
                <a:latin typeface="Comic Sans MS" panose="030F0702030302020204" pitchFamily="66" charset="0"/>
              </a:rPr>
              <a:t> If God is the greatest being that can be conceived, he cannot be either ii or iii because if God were contingent, he would be limited in some way.  He would come in and out of existence.</a:t>
            </a:r>
          </a:p>
          <a:p>
            <a:r>
              <a:rPr lang="en-US" altLang="en-US" sz="1100" b="1" dirty="0">
                <a:latin typeface="Comic Sans MS" panose="030F0702030302020204" pitchFamily="66" charset="0"/>
              </a:rPr>
              <a:t>P3:</a:t>
            </a:r>
            <a:r>
              <a:rPr lang="en-US" altLang="en-US" sz="1100" dirty="0">
                <a:latin typeface="Comic Sans MS" panose="030F0702030302020204" pitchFamily="66" charset="0"/>
              </a:rPr>
              <a:t> God cannot be </a:t>
            </a:r>
            <a:r>
              <a:rPr lang="en-US" altLang="en-US" sz="1100" dirty="0" err="1">
                <a:latin typeface="Comic Sans MS" panose="030F0702030302020204" pitchFamily="66" charset="0"/>
              </a:rPr>
              <a:t>i</a:t>
            </a:r>
            <a:r>
              <a:rPr lang="en-US" altLang="en-US" sz="1100" dirty="0">
                <a:latin typeface="Comic Sans MS" panose="030F0702030302020204" pitchFamily="66" charset="0"/>
              </a:rPr>
              <a:t> because there is nothing contradictory about the concept of God.</a:t>
            </a:r>
          </a:p>
          <a:p>
            <a:r>
              <a:rPr lang="en-US" altLang="en-US" sz="1100" b="1" dirty="0">
                <a:latin typeface="Comic Sans MS" panose="030F0702030302020204" pitchFamily="66" charset="0"/>
              </a:rPr>
              <a:t>C:</a:t>
            </a:r>
            <a:r>
              <a:rPr lang="en-US" altLang="en-US" sz="1100" dirty="0">
                <a:latin typeface="Comic Sans MS" panose="030F0702030302020204" pitchFamily="66" charset="0"/>
              </a:rPr>
              <a:t> Therefore, </a:t>
            </a:r>
            <a:r>
              <a:rPr lang="en-US" altLang="en-US" sz="1100" dirty="0" smtClean="0">
                <a:latin typeface="Comic Sans MS" panose="030F0702030302020204" pitchFamily="66" charset="0"/>
              </a:rPr>
              <a:t>by </a:t>
            </a:r>
            <a:r>
              <a:rPr lang="en-US" altLang="en-US" sz="1100" smtClean="0">
                <a:latin typeface="Comic Sans MS" panose="030F0702030302020204" pitchFamily="66" charset="0"/>
              </a:rPr>
              <a:t>elimination, God </a:t>
            </a:r>
            <a:r>
              <a:rPr lang="en-US" altLang="en-US" sz="1100" dirty="0">
                <a:latin typeface="Comic Sans MS" panose="030F0702030302020204" pitchFamily="66" charset="0"/>
              </a:rPr>
              <a:t>is necessarily true.</a:t>
            </a:r>
          </a:p>
          <a:p>
            <a:pPr>
              <a:defRPr/>
            </a:pPr>
            <a:endParaRPr lang="en-GB" sz="1100" dirty="0">
              <a:latin typeface="Comic Sans MS" pitchFamily="66" charset="0"/>
            </a:endParaRP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ea typeface="Chewy" panose="02000000000000000000" pitchFamily="2" charset="0"/>
              </a:rPr>
              <a:t>The Ontological Argument</a:t>
            </a:r>
            <a:endParaRPr lang="en-GB" sz="2000" dirty="0">
              <a:solidFill>
                <a:schemeClr val="tx1"/>
              </a:solidFill>
              <a:ea typeface="Chewy" panose="02000000000000000000" pitchFamily="2" charset="0"/>
            </a:endParaRPr>
          </a:p>
        </p:txBody>
      </p:sp>
      <p:sp>
        <p:nvSpPr>
          <p:cNvPr id="12" name="Rectangle 11"/>
          <p:cNvSpPr/>
          <p:nvPr/>
        </p:nvSpPr>
        <p:spPr>
          <a:xfrm>
            <a:off x="5959366" y="1239679"/>
            <a:ext cx="6069150" cy="1132904"/>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endParaRPr lang="en-GB" altLang="en-US" sz="1000" dirty="0" smtClean="0"/>
          </a:p>
          <a:p>
            <a:r>
              <a:rPr lang="en-GB" altLang="en-US" sz="1000" b="1" u="sng" dirty="0" smtClean="0"/>
              <a:t>Necessary:</a:t>
            </a:r>
            <a:r>
              <a:rPr lang="en-GB" altLang="en-US" sz="1000" b="1" dirty="0" smtClean="0"/>
              <a:t> </a:t>
            </a:r>
            <a:r>
              <a:rPr lang="en-GB" altLang="en-US" sz="1000" dirty="0" smtClean="0"/>
              <a:t>A condition that must occur.  It cannot not happen</a:t>
            </a:r>
            <a:endParaRPr lang="en-GB" altLang="en-US" sz="1000" dirty="0"/>
          </a:p>
          <a:p>
            <a:endParaRPr lang="en-GB" altLang="en-US" sz="1000" b="1" u="sng" dirty="0" smtClean="0"/>
          </a:p>
          <a:p>
            <a:r>
              <a:rPr lang="en-GB" altLang="en-US" sz="1000" b="1" u="sng" dirty="0" smtClean="0"/>
              <a:t>Contingent:</a:t>
            </a:r>
            <a:r>
              <a:rPr lang="en-GB" altLang="en-US" sz="1000" b="1" dirty="0" smtClean="0"/>
              <a:t> </a:t>
            </a:r>
            <a:r>
              <a:rPr lang="en-GB" altLang="en-US" sz="1000" dirty="0" smtClean="0"/>
              <a:t>A condition that may or may not occur.  It could happen, but it might not.</a:t>
            </a:r>
            <a:endParaRPr lang="en-GB" altLang="en-US" sz="1000" dirty="0"/>
          </a:p>
          <a:p>
            <a:endParaRPr lang="en-GB" altLang="en-US" sz="1000" dirty="0" smtClean="0"/>
          </a:p>
          <a:p>
            <a:r>
              <a:rPr lang="en-GB" altLang="en-US" sz="1000" b="1" u="sng" dirty="0" smtClean="0"/>
              <a:t>Predicate:</a:t>
            </a:r>
            <a:r>
              <a:rPr lang="en-GB" altLang="en-US" sz="1000" dirty="0" smtClean="0"/>
              <a:t> a property of something</a:t>
            </a:r>
            <a:endParaRPr lang="en-GB" altLang="en-US" sz="1000" dirty="0"/>
          </a:p>
          <a:p>
            <a:endParaRPr lang="en-GB" altLang="en-US" sz="1000" dirty="0"/>
          </a:p>
        </p:txBody>
      </p:sp>
      <p:sp>
        <p:nvSpPr>
          <p:cNvPr id="13" name="Rectangle 12"/>
          <p:cNvSpPr/>
          <p:nvPr/>
        </p:nvSpPr>
        <p:spPr>
          <a:xfrm>
            <a:off x="5959366"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ea typeface="Chewy" panose="02000000000000000000" pitchFamily="2" charset="0"/>
              </a:rPr>
              <a:t>Key terms</a:t>
            </a:r>
            <a:endParaRPr lang="en-GB" sz="1200" dirty="0">
              <a:solidFill>
                <a:schemeClr val="tx1"/>
              </a:solidFill>
              <a:ea typeface="Chewy" panose="02000000000000000000" pitchFamily="2" charset="0"/>
            </a:endParaRPr>
          </a:p>
        </p:txBody>
      </p:sp>
      <p:sp>
        <p:nvSpPr>
          <p:cNvPr id="15" name="Rectangle 14"/>
          <p:cNvSpPr/>
          <p:nvPr/>
        </p:nvSpPr>
        <p:spPr>
          <a:xfrm>
            <a:off x="5977993" y="4275266"/>
            <a:ext cx="5956092" cy="2123658"/>
          </a:xfrm>
          <a:prstGeom prst="rect">
            <a:avLst/>
          </a:prstGeom>
          <a:ln>
            <a:solidFill>
              <a:schemeClr val="accent1"/>
            </a:solidFill>
          </a:ln>
        </p:spPr>
        <p:txBody>
          <a:bodyPr wrap="square">
            <a:spAutoFit/>
          </a:bodyPr>
          <a:lstStyle/>
          <a:p>
            <a:r>
              <a:rPr lang="en-GB" sz="1100" b="1" dirty="0" smtClean="0"/>
              <a:t>Hume Objection to the Ontological Argument</a:t>
            </a:r>
          </a:p>
          <a:p>
            <a:pPr>
              <a:defRPr/>
            </a:pPr>
            <a:r>
              <a:rPr lang="en-GB" sz="1100" dirty="0"/>
              <a:t>Hume argues that we can have knowledge of just two sorts of things: </a:t>
            </a:r>
          </a:p>
          <a:p>
            <a:pPr>
              <a:defRPr/>
            </a:pPr>
            <a:r>
              <a:rPr lang="en-GB" sz="1100" dirty="0" smtClean="0"/>
              <a:t>	the </a:t>
            </a:r>
            <a:r>
              <a:rPr lang="en-GB" sz="1100" dirty="0"/>
              <a:t>relations between ideas (later called a priori or analytic)</a:t>
            </a:r>
          </a:p>
          <a:p>
            <a:pPr>
              <a:defRPr/>
            </a:pPr>
            <a:r>
              <a:rPr lang="en-GB" sz="1100" dirty="0" smtClean="0"/>
              <a:t>	matters </a:t>
            </a:r>
            <a:r>
              <a:rPr lang="en-GB" sz="1100" dirty="0"/>
              <a:t>of fact (later called a posteriori or synthetic)</a:t>
            </a:r>
          </a:p>
          <a:p>
            <a:pPr>
              <a:defRPr/>
            </a:pPr>
            <a:endParaRPr lang="en-GB" sz="1100" dirty="0" smtClean="0"/>
          </a:p>
          <a:p>
            <a:pPr>
              <a:defRPr/>
            </a:pPr>
            <a:r>
              <a:rPr lang="en-GB" sz="1100" dirty="0" smtClean="0"/>
              <a:t>P1: </a:t>
            </a:r>
            <a:r>
              <a:rPr lang="en-GB" sz="1100" dirty="0"/>
              <a:t>A</a:t>
            </a:r>
            <a:r>
              <a:rPr lang="en-GB" sz="1100" dirty="0" smtClean="0"/>
              <a:t> Relation of Ideas exists where its denial entails a contradiction.</a:t>
            </a:r>
          </a:p>
          <a:p>
            <a:pPr>
              <a:defRPr/>
            </a:pPr>
            <a:r>
              <a:rPr lang="en-GB" sz="1100" dirty="0" smtClean="0"/>
              <a:t>P2: Nothing that can be distinctly conceived entails a contradiction.  For any being that we can conceive of as existent, we can also distinctly conceive of that being as non-existent.</a:t>
            </a:r>
          </a:p>
          <a:p>
            <a:pPr>
              <a:defRPr/>
            </a:pPr>
            <a:r>
              <a:rPr lang="en-GB" sz="1100" dirty="0" smtClean="0"/>
              <a:t>C: Therefore, there isn’t any being whose non-existence entails a contradiction.</a:t>
            </a:r>
          </a:p>
          <a:p>
            <a:pPr>
              <a:defRPr/>
            </a:pPr>
            <a:endParaRPr lang="en-GB" sz="1100" dirty="0" smtClean="0"/>
          </a:p>
          <a:p>
            <a:pPr>
              <a:defRPr/>
            </a:pPr>
            <a:r>
              <a:rPr lang="en-GB" sz="1100" dirty="0" smtClean="0"/>
              <a:t>As a result, ontological arguments based on the idea that God is necessary, must fail, as no being is necessary.</a:t>
            </a:r>
          </a:p>
        </p:txBody>
      </p:sp>
      <p:sp>
        <p:nvSpPr>
          <p:cNvPr id="17" name="Rectangle 16"/>
          <p:cNvSpPr/>
          <p:nvPr/>
        </p:nvSpPr>
        <p:spPr>
          <a:xfrm>
            <a:off x="124691" y="1037200"/>
            <a:ext cx="5780270" cy="1785104"/>
          </a:xfrm>
          <a:prstGeom prst="rect">
            <a:avLst/>
          </a:prstGeom>
          <a:ln>
            <a:solidFill>
              <a:schemeClr val="accent1"/>
            </a:solidFill>
          </a:ln>
        </p:spPr>
        <p:txBody>
          <a:bodyPr wrap="square">
            <a:spAutoFit/>
          </a:bodyPr>
          <a:lstStyle/>
          <a:p>
            <a:r>
              <a:rPr lang="en-GB" altLang="en-US" sz="1100" b="1" dirty="0" err="1" smtClean="0"/>
              <a:t>Gaunilo’s</a:t>
            </a:r>
            <a:r>
              <a:rPr lang="en-GB" altLang="en-US" sz="1100" b="1" dirty="0" smtClean="0"/>
              <a:t> Perfect Island Objection</a:t>
            </a:r>
            <a:r>
              <a:rPr lang="en-GB" altLang="en-US" sz="1100" dirty="0" smtClean="0"/>
              <a:t/>
            </a:r>
            <a:br>
              <a:rPr lang="en-GB" altLang="en-US" sz="1100" dirty="0" smtClean="0"/>
            </a:br>
            <a:r>
              <a:rPr lang="en-GB" altLang="en-US" sz="1100" dirty="0" smtClean="0"/>
              <a:t/>
            </a:r>
            <a:br>
              <a:rPr lang="en-GB" altLang="en-US" sz="1100" dirty="0" smtClean="0"/>
            </a:br>
            <a:r>
              <a:rPr lang="en-US" altLang="en-US" sz="1100" dirty="0" err="1"/>
              <a:t>Gaunilo</a:t>
            </a:r>
            <a:r>
              <a:rPr lang="en-US" altLang="en-US" sz="1100" dirty="0"/>
              <a:t> explains that if a friend told him about the most perfect island, better than anywhere else in the world, he could image it.</a:t>
            </a:r>
          </a:p>
          <a:p>
            <a:r>
              <a:rPr lang="en-US" altLang="en-US" sz="1100" dirty="0"/>
              <a:t>If his friend said that the island would be even better if it was real rather than just in his imagination, then of course, according to Anselm ontology, the island must exist.  </a:t>
            </a:r>
          </a:p>
          <a:p>
            <a:r>
              <a:rPr lang="en-US" altLang="en-US" sz="1100" dirty="0"/>
              <a:t>But is this true? </a:t>
            </a:r>
            <a:r>
              <a:rPr lang="en-US" altLang="en-US" sz="1100" dirty="0" err="1"/>
              <a:t>Gaunilo</a:t>
            </a:r>
            <a:r>
              <a:rPr lang="en-US" altLang="en-US" sz="1100" dirty="0"/>
              <a:t> states that just because a person can conceive of something, it doesn’t make it exist.</a:t>
            </a:r>
          </a:p>
          <a:p>
            <a:r>
              <a:rPr lang="en-US" altLang="en-US" sz="1100" dirty="0" err="1"/>
              <a:t>Gaunilo</a:t>
            </a:r>
            <a:r>
              <a:rPr lang="en-US" altLang="en-US" sz="1100" dirty="0"/>
              <a:t> argues that if Anselm’s argument can be used to prove the existence of a non-existent island, then it is flawed!</a:t>
            </a:r>
          </a:p>
        </p:txBody>
      </p:sp>
      <p:sp>
        <p:nvSpPr>
          <p:cNvPr id="18" name="Rectangle 17"/>
          <p:cNvSpPr/>
          <p:nvPr/>
        </p:nvSpPr>
        <p:spPr>
          <a:xfrm>
            <a:off x="124691" y="3060958"/>
            <a:ext cx="5780270" cy="3562514"/>
          </a:xfrm>
          <a:prstGeom prst="rect">
            <a:avLst/>
          </a:prstGeom>
          <a:ln>
            <a:solidFill>
              <a:schemeClr val="accent1"/>
            </a:solidFill>
          </a:ln>
        </p:spPr>
        <p:txBody>
          <a:bodyPr wrap="square">
            <a:spAutoFit/>
          </a:bodyPr>
          <a:lstStyle/>
          <a:p>
            <a:r>
              <a:rPr lang="en-GB" sz="1100" b="1" dirty="0" smtClean="0"/>
              <a:t>Anselm’s Response to </a:t>
            </a:r>
            <a:r>
              <a:rPr lang="en-GB" sz="1100" b="1" dirty="0" err="1" smtClean="0"/>
              <a:t>Gaunilo</a:t>
            </a:r>
            <a:endParaRPr lang="en-GB" sz="1100" b="1" dirty="0" smtClean="0"/>
          </a:p>
          <a:p>
            <a:endParaRPr lang="en-GB" sz="1100" dirty="0"/>
          </a:p>
          <a:p>
            <a:pPr>
              <a:defRPr/>
            </a:pPr>
            <a:r>
              <a:rPr lang="en-GB" sz="1100" dirty="0" smtClean="0"/>
              <a:t>He </a:t>
            </a:r>
            <a:r>
              <a:rPr lang="en-GB" sz="1100" dirty="0"/>
              <a:t>makes two points:</a:t>
            </a:r>
          </a:p>
          <a:p>
            <a:pPr>
              <a:defRPr/>
            </a:pPr>
            <a:endParaRPr lang="en-GB" sz="1100" dirty="0"/>
          </a:p>
          <a:p>
            <a:pPr>
              <a:defRPr/>
            </a:pPr>
            <a:r>
              <a:rPr lang="en-GB" sz="1100" dirty="0"/>
              <a:t>1.  </a:t>
            </a:r>
            <a:r>
              <a:rPr lang="en-GB" sz="1100" b="1" dirty="0"/>
              <a:t>You cannot possibly compare God with an island!</a:t>
            </a:r>
          </a:p>
          <a:p>
            <a:pPr>
              <a:defRPr/>
            </a:pPr>
            <a:endParaRPr lang="en-GB" sz="1100" dirty="0"/>
          </a:p>
          <a:p>
            <a:pPr>
              <a:defRPr/>
            </a:pPr>
            <a:r>
              <a:rPr lang="en-GB" sz="1100" dirty="0"/>
              <a:t>We know that islands have a beginning and a likely end because they are </a:t>
            </a:r>
            <a:r>
              <a:rPr lang="en-GB" sz="1100" b="1" dirty="0"/>
              <a:t>contingent – </a:t>
            </a:r>
            <a:r>
              <a:rPr lang="en-GB" sz="1100" dirty="0"/>
              <a:t>it can exist but need not exist.</a:t>
            </a:r>
          </a:p>
          <a:p>
            <a:pPr>
              <a:defRPr/>
            </a:pPr>
            <a:r>
              <a:rPr lang="en-GB" sz="1100" dirty="0"/>
              <a:t>An island does not have an eternal existence unlike God who is unique, eternal and </a:t>
            </a:r>
            <a:r>
              <a:rPr lang="en-GB" sz="1100" b="1" dirty="0"/>
              <a:t>necessary</a:t>
            </a:r>
            <a:r>
              <a:rPr lang="en-GB" sz="1100" dirty="0"/>
              <a:t>.  </a:t>
            </a:r>
          </a:p>
          <a:p>
            <a:pPr>
              <a:defRPr/>
            </a:pPr>
            <a:endParaRPr lang="en-GB" sz="1100" dirty="0"/>
          </a:p>
          <a:p>
            <a:pPr>
              <a:defRPr/>
            </a:pPr>
            <a:r>
              <a:rPr lang="en-GB" sz="1100" dirty="0"/>
              <a:t>By definition, necessary things have to exist</a:t>
            </a:r>
            <a:r>
              <a:rPr lang="en-GB" sz="1100" dirty="0" smtClean="0"/>
              <a:t>.</a:t>
            </a:r>
          </a:p>
          <a:p>
            <a:pPr>
              <a:defRPr/>
            </a:pPr>
            <a:endParaRPr lang="en-GB" sz="1100" dirty="0"/>
          </a:p>
          <a:p>
            <a:pPr>
              <a:defRPr/>
            </a:pPr>
            <a:r>
              <a:rPr lang="en-GB" altLang="en-US" sz="1100" b="1" dirty="0">
                <a:ea typeface="Calibri" pitchFamily="34" charset="0"/>
                <a:cs typeface="Calibri" pitchFamily="34" charset="0"/>
              </a:rPr>
              <a:t>2. An island can never possess maximal properties</a:t>
            </a:r>
          </a:p>
          <a:p>
            <a:pPr marL="457200" indent="-457200">
              <a:buFontTx/>
              <a:buAutoNum type="arabicPeriod"/>
              <a:defRPr/>
            </a:pPr>
            <a:endParaRPr lang="en-GB" sz="1100" dirty="0"/>
          </a:p>
          <a:p>
            <a:pPr algn="just">
              <a:spcBef>
                <a:spcPct val="50000"/>
              </a:spcBef>
              <a:defRPr/>
            </a:pPr>
            <a:r>
              <a:rPr lang="en-GB" altLang="en-US" sz="1100" dirty="0">
                <a:ea typeface="Calibri" pitchFamily="34" charset="0"/>
                <a:cs typeface="Calibri" pitchFamily="34" charset="0"/>
              </a:rPr>
              <a:t>Does it have tasty fruit? It could always have a bit more. </a:t>
            </a:r>
          </a:p>
          <a:p>
            <a:pPr algn="just">
              <a:spcBef>
                <a:spcPct val="50000"/>
              </a:spcBef>
              <a:defRPr/>
            </a:pPr>
            <a:r>
              <a:rPr lang="en-GB" altLang="en-US" sz="1100" dirty="0">
                <a:ea typeface="Calibri" pitchFamily="34" charset="0"/>
                <a:cs typeface="Calibri" pitchFamily="34" charset="0"/>
              </a:rPr>
              <a:t>Is the scenery nice? It could always be a little bit nicer.  </a:t>
            </a:r>
          </a:p>
          <a:p>
            <a:pPr algn="just">
              <a:spcBef>
                <a:spcPct val="50000"/>
              </a:spcBef>
              <a:defRPr/>
            </a:pPr>
            <a:r>
              <a:rPr lang="en-GB" altLang="en-US" sz="1100" dirty="0">
                <a:ea typeface="Calibri" pitchFamily="34" charset="0"/>
                <a:cs typeface="Calibri" pitchFamily="34" charset="0"/>
              </a:rPr>
              <a:t>God is fundamentally different because the properties he is supposed to possess are maximal properties.</a:t>
            </a:r>
          </a:p>
          <a:p>
            <a:pPr>
              <a:defRPr/>
            </a:pPr>
            <a:endParaRPr lang="en-GB" sz="1100" dirty="0"/>
          </a:p>
        </p:txBody>
      </p:sp>
      <p:sp>
        <p:nvSpPr>
          <p:cNvPr id="19" name="Rectangle 18"/>
          <p:cNvSpPr/>
          <p:nvPr/>
        </p:nvSpPr>
        <p:spPr>
          <a:xfrm>
            <a:off x="5977993" y="2453723"/>
            <a:ext cx="6048533" cy="150158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spcBef>
                <a:spcPct val="50000"/>
              </a:spcBef>
            </a:pPr>
            <a:r>
              <a:rPr lang="en-GB" sz="1100" b="1" dirty="0" smtClean="0"/>
              <a:t>Kant’s Objection to the Ontological Argument</a:t>
            </a:r>
          </a:p>
          <a:p>
            <a:pPr>
              <a:spcBef>
                <a:spcPct val="50000"/>
              </a:spcBef>
            </a:pPr>
            <a:r>
              <a:rPr lang="en-GB" sz="1100" b="1" dirty="0" smtClean="0"/>
              <a:t>P1:</a:t>
            </a:r>
            <a:r>
              <a:rPr lang="en-GB" sz="1100" dirty="0" smtClean="0"/>
              <a:t> A genuine predicate adds to our conception of a subject, and helps to determine it.</a:t>
            </a:r>
          </a:p>
          <a:p>
            <a:pPr>
              <a:spcBef>
                <a:spcPct val="50000"/>
              </a:spcBef>
            </a:pPr>
            <a:r>
              <a:rPr lang="en-GB" sz="1100" b="1" dirty="0" smtClean="0"/>
              <a:t>P2: ‘</a:t>
            </a:r>
            <a:r>
              <a:rPr lang="en-GB" sz="1100" dirty="0" smtClean="0"/>
              <a:t>Existence’ does not add to our conception of a subject or help to determine it.</a:t>
            </a:r>
          </a:p>
          <a:p>
            <a:pPr>
              <a:spcBef>
                <a:spcPct val="50000"/>
              </a:spcBef>
            </a:pPr>
            <a:r>
              <a:rPr lang="en-GB" sz="1100" b="1" dirty="0" smtClean="0"/>
              <a:t>C:</a:t>
            </a:r>
            <a:r>
              <a:rPr lang="en-GB" sz="1100" dirty="0" smtClean="0"/>
              <a:t> Therefore, existence is not a genuine predicate.</a:t>
            </a:r>
          </a:p>
          <a:p>
            <a:pPr>
              <a:spcBef>
                <a:spcPct val="50000"/>
              </a:spcBef>
            </a:pPr>
            <a:r>
              <a:rPr lang="en-GB" sz="1100" dirty="0" smtClean="0"/>
              <a:t>Kant</a:t>
            </a:r>
            <a:r>
              <a:rPr lang="en-GB" altLang="en-US" sz="1100" dirty="0" smtClean="0"/>
              <a:t> </a:t>
            </a:r>
            <a:r>
              <a:rPr lang="en-GB" altLang="en-US" sz="1100" dirty="0"/>
              <a:t>gave the example of coins.  An imaginary pile of coins is exactly the same as a real pile of coins.  It doesn’t increase the number of coins!</a:t>
            </a:r>
          </a:p>
        </p:txBody>
      </p:sp>
      <p:pic>
        <p:nvPicPr>
          <p:cNvPr id="20" name="Picture 2" descr="http://www.freefoto.com/images/04/28/04_28_57---Pile-of-Coins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7253" y="3443146"/>
            <a:ext cx="1109273" cy="1664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675</Words>
  <Application>Microsoft Office PowerPoint</Application>
  <PresentationFormat>Widescreen</PresentationFormat>
  <Paragraphs>96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Chewy</vt:lpstr>
      <vt:lpstr>Comic Sans MS</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72</cp:revision>
  <cp:lastPrinted>2019-06-12T08:39:13Z</cp:lastPrinted>
  <dcterms:created xsi:type="dcterms:W3CDTF">2019-06-12T08:21:52Z</dcterms:created>
  <dcterms:modified xsi:type="dcterms:W3CDTF">2020-01-10T08:42:55Z</dcterms:modified>
</cp:coreProperties>
</file>