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22/02/2023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22/02/2023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22/02/2023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22/02/2023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22/02/2023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22/02/2023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0" y="858982"/>
            <a:ext cx="5803143" cy="340821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dirty="0">
                <a:solidFill>
                  <a:schemeClr val="tx1"/>
                </a:solidFill>
                <a:latin typeface="Comic Sans MS" panose="030F0702030302020204" pitchFamily="66" charset="0"/>
              </a:rPr>
              <a:t>‘The good’ for human beings: the meaning of </a:t>
            </a:r>
            <a:r>
              <a:rPr lang="en-GB" sz="1100" dirty="0" err="1">
                <a:solidFill>
                  <a:schemeClr val="tx1"/>
                </a:solidFill>
                <a:latin typeface="Comic Sans MS" panose="030F0702030302020204" pitchFamily="66" charset="0"/>
              </a:rPr>
              <a:t>Eudaimonia</a:t>
            </a:r>
            <a:r>
              <a:rPr lang="en-GB" sz="1100" dirty="0">
                <a:solidFill>
                  <a:schemeClr val="tx1"/>
                </a:solidFill>
                <a:latin typeface="Comic Sans MS" panose="030F0702030302020204" pitchFamily="66" charset="0"/>
              </a:rPr>
              <a:t> as the ‘final end’ and the relationship between </a:t>
            </a:r>
            <a:r>
              <a:rPr lang="en-GB" sz="1100" dirty="0" err="1">
                <a:solidFill>
                  <a:schemeClr val="tx1"/>
                </a:solidFill>
                <a:latin typeface="Comic Sans MS" panose="030F0702030302020204" pitchFamily="66" charset="0"/>
              </a:rPr>
              <a:t>Eudaimonia</a:t>
            </a:r>
            <a:r>
              <a:rPr lang="en-GB" sz="1100" dirty="0">
                <a:solidFill>
                  <a:schemeClr val="tx1"/>
                </a:solidFill>
                <a:latin typeface="Comic Sans MS" panose="030F0702030302020204" pitchFamily="66" charset="0"/>
              </a:rPr>
              <a:t> and pleasure.</a:t>
            </a:r>
          </a:p>
          <a:p>
            <a:r>
              <a:rPr lang="en-GB" sz="1100" dirty="0">
                <a:solidFill>
                  <a:schemeClr val="tx1"/>
                </a:solidFill>
                <a:latin typeface="Comic Sans MS" panose="030F0702030302020204" pitchFamily="66" charset="0"/>
              </a:rPr>
              <a:t>The function argument and the relationship between virtues and function.</a:t>
            </a:r>
          </a:p>
          <a:p>
            <a:r>
              <a:rPr lang="en-GB" sz="1100" dirty="0">
                <a:solidFill>
                  <a:schemeClr val="tx1"/>
                </a:solidFill>
                <a:latin typeface="Comic Sans MS" panose="030F0702030302020204" pitchFamily="66" charset="0"/>
              </a:rPr>
              <a:t>Aristotle’s account of virtues and vices: virtues as character traits/dispositions; the role of education/habituation in the development of a moral character; the skill analogy; the importance of feelings; the doctrine of the mean and its application to particular virtues.</a:t>
            </a:r>
          </a:p>
          <a:p>
            <a:r>
              <a:rPr lang="en-GB" sz="1100" dirty="0">
                <a:solidFill>
                  <a:schemeClr val="tx1"/>
                </a:solidFill>
                <a:latin typeface="Comic Sans MS" panose="030F0702030302020204" pitchFamily="66" charset="0"/>
              </a:rPr>
              <a:t>Moral responsibility: voluntary, involuntary and non-voluntary actions.</a:t>
            </a:r>
          </a:p>
          <a:p>
            <a:r>
              <a:rPr lang="en-GB" sz="1100" dirty="0">
                <a:solidFill>
                  <a:schemeClr val="tx1"/>
                </a:solidFill>
                <a:latin typeface="Comic Sans MS" panose="030F0702030302020204" pitchFamily="66" charset="0"/>
              </a:rPr>
              <a:t>The relationship between virtues, actions and reasons and the role of practical reasoning/practical wisdom.</a:t>
            </a:r>
          </a:p>
          <a:p>
            <a:endParaRPr lang="en-GB" sz="1100" dirty="0" smtClean="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Issues </a:t>
            </a:r>
            <a:r>
              <a:rPr lang="en-GB" sz="1100" dirty="0">
                <a:solidFill>
                  <a:schemeClr val="tx1"/>
                </a:solidFill>
                <a:latin typeface="Comic Sans MS" panose="030F0702030302020204" pitchFamily="66" charset="0"/>
              </a:rPr>
              <a:t>including</a:t>
            </a:r>
            <a:r>
              <a:rPr lang="en-GB" sz="1100" dirty="0" smtClean="0">
                <a:solidFill>
                  <a:schemeClr val="tx1"/>
                </a:solidFill>
                <a:latin typeface="Comic Sans MS" panose="030F0702030302020204" pitchFamily="66" charset="0"/>
              </a:rPr>
              <a:t>:</a:t>
            </a:r>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whether Aristotelian virtue ethics can give sufficiently clear guidance about how to act</a:t>
            </a:r>
          </a:p>
          <a:p>
            <a:r>
              <a:rPr lang="en-GB" sz="1100" dirty="0">
                <a:solidFill>
                  <a:schemeClr val="tx1"/>
                </a:solidFill>
                <a:latin typeface="Comic Sans MS" panose="030F0702030302020204" pitchFamily="66" charset="0"/>
              </a:rPr>
              <a:t>clashing/competing virtues</a:t>
            </a:r>
          </a:p>
          <a:p>
            <a:r>
              <a:rPr lang="en-GB" sz="1100" dirty="0">
                <a:solidFill>
                  <a:schemeClr val="tx1"/>
                </a:solidFill>
                <a:latin typeface="Comic Sans MS" panose="030F0702030302020204" pitchFamily="66" charset="0"/>
              </a:rPr>
              <a:t>the possibility of circularity involved in defining virtuous acts and virtuous persons in terms of each other</a:t>
            </a:r>
          </a:p>
          <a:p>
            <a:r>
              <a:rPr lang="en-GB" sz="1100" dirty="0">
                <a:solidFill>
                  <a:schemeClr val="tx1"/>
                </a:solidFill>
                <a:latin typeface="Comic Sans MS" panose="030F0702030302020204" pitchFamily="66" charset="0"/>
              </a:rPr>
              <a:t>whether a trait must contribute to </a:t>
            </a:r>
            <a:r>
              <a:rPr lang="en-GB" sz="1100" dirty="0" err="1">
                <a:solidFill>
                  <a:schemeClr val="tx1"/>
                </a:solidFill>
                <a:latin typeface="Comic Sans MS" panose="030F0702030302020204" pitchFamily="66" charset="0"/>
              </a:rPr>
              <a:t>Eudaimonia</a:t>
            </a:r>
            <a:r>
              <a:rPr lang="en-GB" sz="1100" dirty="0">
                <a:solidFill>
                  <a:schemeClr val="tx1"/>
                </a:solidFill>
                <a:latin typeface="Comic Sans MS" panose="030F0702030302020204" pitchFamily="66" charset="0"/>
              </a:rPr>
              <a:t> in order to be a virtue; the relationship between the good for the individual and moral good.</a:t>
            </a:r>
          </a:p>
        </p:txBody>
      </p:sp>
      <p:sp>
        <p:nvSpPr>
          <p:cNvPr id="2" name="Rectangle 1"/>
          <p:cNvSpPr/>
          <p:nvPr/>
        </p:nvSpPr>
        <p:spPr>
          <a:xfrm>
            <a:off x="124691" y="97516"/>
            <a:ext cx="11903825" cy="4557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Aristotle’s Virtue Ethics</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1" y="604059"/>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0" name="Rectangle 9"/>
          <p:cNvSpPr/>
          <p:nvPr/>
        </p:nvSpPr>
        <p:spPr>
          <a:xfrm>
            <a:off x="6127532" y="911920"/>
            <a:ext cx="5900984" cy="148443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u="sng" dirty="0" smtClean="0">
                <a:latin typeface="Comic Sans MS" panose="030F0702030302020204" pitchFamily="66" charset="0"/>
              </a:rPr>
              <a:t>Teleological:</a:t>
            </a:r>
            <a:r>
              <a:rPr lang="en-GB" sz="1100" dirty="0" smtClean="0">
                <a:latin typeface="Comic Sans MS" panose="030F0702030302020204" pitchFamily="66" charset="0"/>
              </a:rPr>
              <a:t> the idea that everything is directed toward a goal or a purpose</a:t>
            </a:r>
          </a:p>
          <a:p>
            <a:r>
              <a:rPr lang="en-GB" sz="1100" b="1" u="sng" dirty="0" err="1" smtClean="0">
                <a:latin typeface="Comic Sans MS" panose="030F0702030302020204" pitchFamily="66" charset="0"/>
              </a:rPr>
              <a:t>Eudaimonia</a:t>
            </a:r>
            <a:r>
              <a:rPr lang="en-GB" sz="1100" b="1" u="sng" dirty="0" smtClean="0">
                <a:latin typeface="Comic Sans MS" panose="030F0702030302020204" pitchFamily="66" charset="0"/>
              </a:rPr>
              <a:t>:</a:t>
            </a:r>
            <a:r>
              <a:rPr lang="en-GB" sz="1100" dirty="0" smtClean="0">
                <a:latin typeface="Comic Sans MS" panose="030F0702030302020204" pitchFamily="66" charset="0"/>
              </a:rPr>
              <a:t> flourishing. </a:t>
            </a:r>
            <a:r>
              <a:rPr lang="en-GB" sz="1100" dirty="0">
                <a:latin typeface="Comic Sans MS" panose="030F0702030302020204" pitchFamily="66" charset="0"/>
              </a:rPr>
              <a:t>It is the ultimate good or final end for all human beings. It is something we work hard to achieve and that it is developed through our actions. </a:t>
            </a:r>
            <a:endParaRPr lang="en-GB" sz="1100" dirty="0" smtClean="0">
              <a:latin typeface="Comic Sans MS" panose="030F0702030302020204" pitchFamily="66" charset="0"/>
            </a:endParaRPr>
          </a:p>
          <a:p>
            <a:r>
              <a:rPr lang="en-GB" sz="1100" b="1" u="sng" dirty="0" smtClean="0">
                <a:latin typeface="Comic Sans MS" panose="030F0702030302020204" pitchFamily="66" charset="0"/>
              </a:rPr>
              <a:t>Virtues: </a:t>
            </a:r>
            <a:r>
              <a:rPr lang="en-GB" sz="1100" dirty="0" smtClean="0">
                <a:latin typeface="Comic Sans MS" panose="030F0702030302020204" pitchFamily="66" charset="0"/>
              </a:rPr>
              <a:t>Positive </a:t>
            </a:r>
            <a:r>
              <a:rPr lang="en-GB" sz="1100" dirty="0">
                <a:latin typeface="Comic Sans MS" panose="030F0702030302020204" pitchFamily="66" charset="0"/>
              </a:rPr>
              <a:t>character </a:t>
            </a:r>
            <a:r>
              <a:rPr lang="en-GB" sz="1100" dirty="0" smtClean="0">
                <a:latin typeface="Comic Sans MS" panose="030F0702030302020204" pitchFamily="66" charset="0"/>
              </a:rPr>
              <a:t>traits, such </a:t>
            </a:r>
            <a:r>
              <a:rPr lang="en-GB" sz="1100" dirty="0">
                <a:latin typeface="Comic Sans MS" panose="030F0702030302020204" pitchFamily="66" charset="0"/>
              </a:rPr>
              <a:t>as courage,  honesty,  generosity</a:t>
            </a:r>
            <a:r>
              <a:rPr lang="en-GB" sz="1100" dirty="0" smtClean="0">
                <a:latin typeface="Comic Sans MS" panose="030F0702030302020204" pitchFamily="66" charset="0"/>
              </a:rPr>
              <a:t>.</a:t>
            </a:r>
          </a:p>
          <a:p>
            <a:r>
              <a:rPr lang="en-GB" sz="1100" b="1" u="sng" dirty="0" smtClean="0">
                <a:latin typeface="Comic Sans MS" panose="030F0702030302020204" pitchFamily="66" charset="0"/>
              </a:rPr>
              <a:t>Vices: </a:t>
            </a:r>
            <a:r>
              <a:rPr lang="en-GB" sz="1100" dirty="0" smtClean="0">
                <a:latin typeface="Comic Sans MS" panose="030F0702030302020204" pitchFamily="66" charset="0"/>
              </a:rPr>
              <a:t>Negative character traits, such as greed or selfishness.  They develop when reason </a:t>
            </a:r>
            <a:r>
              <a:rPr lang="en-GB" sz="1100" dirty="0">
                <a:latin typeface="Comic Sans MS" panose="030F0702030302020204" pitchFamily="66" charset="0"/>
              </a:rPr>
              <a:t>fails to shape our emotions and </a:t>
            </a:r>
            <a:r>
              <a:rPr lang="en-GB" sz="1100" dirty="0" smtClean="0">
                <a:latin typeface="Comic Sans MS" panose="030F0702030302020204" pitchFamily="66" charset="0"/>
              </a:rPr>
              <a:t>desires. </a:t>
            </a:r>
          </a:p>
          <a:p>
            <a:r>
              <a:rPr lang="en-GB" sz="1100" b="1" u="sng" dirty="0" smtClean="0">
                <a:latin typeface="Comic Sans MS" panose="030F0702030302020204" pitchFamily="66" charset="0"/>
              </a:rPr>
              <a:t>Habituation: </a:t>
            </a:r>
            <a:r>
              <a:rPr lang="en-GB" sz="1100" dirty="0">
                <a:latin typeface="Comic Sans MS" panose="030F0702030302020204" pitchFamily="66" charset="0"/>
              </a:rPr>
              <a:t>the practice and training required to develop virtues, through use of </a:t>
            </a:r>
            <a:r>
              <a:rPr lang="en-GB" sz="1100" dirty="0" smtClean="0">
                <a:latin typeface="Comic Sans MS" panose="030F0702030302020204" pitchFamily="66" charset="0"/>
              </a:rPr>
              <a:t>reason</a:t>
            </a:r>
            <a:endParaRPr lang="en-GB" sz="1100" dirty="0">
              <a:latin typeface="Comic Sans MS" panose="030F0702030302020204" pitchFamily="66" charset="0"/>
            </a:endParaRPr>
          </a:p>
          <a:p>
            <a:endParaRPr lang="en-GB" sz="1000" dirty="0"/>
          </a:p>
          <a:p>
            <a:endParaRPr lang="en-GB" sz="1000" dirty="0"/>
          </a:p>
          <a:p>
            <a:endParaRPr lang="en-GB" sz="1000" dirty="0" smtClean="0">
              <a:latin typeface="Comic Sans MS" panose="030F0702030302020204" pitchFamily="66" charset="0"/>
            </a:endParaRPr>
          </a:p>
          <a:p>
            <a:endParaRPr lang="en-GB" sz="1000" b="1" u="sng" dirty="0" smtClean="0">
              <a:latin typeface="Comic Sans MS" panose="030F0702030302020204" pitchFamily="66" charset="0"/>
            </a:endParaRPr>
          </a:p>
          <a:p>
            <a:endParaRPr lang="en-GB" sz="1000" dirty="0"/>
          </a:p>
          <a:p>
            <a:endParaRPr lang="en-GB" altLang="en-US" sz="1000" b="1" u="sng" dirty="0">
              <a:latin typeface="Comic Sans MS" panose="030F0702030302020204" pitchFamily="66" charset="0"/>
            </a:endParaRPr>
          </a:p>
          <a:p>
            <a:endParaRPr lang="en-GB" altLang="en-US" sz="1000" dirty="0">
              <a:latin typeface="Comic Sans MS" panose="030F0702030302020204" pitchFamily="66" charset="0"/>
            </a:endParaRPr>
          </a:p>
        </p:txBody>
      </p:sp>
      <p:sp>
        <p:nvSpPr>
          <p:cNvPr id="11" name="Rectangle 10"/>
          <p:cNvSpPr/>
          <p:nvPr/>
        </p:nvSpPr>
        <p:spPr>
          <a:xfrm>
            <a:off x="6136607" y="653744"/>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Key terms</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6136607" y="2518760"/>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13" name="Rectangle 12"/>
          <p:cNvSpPr/>
          <p:nvPr/>
        </p:nvSpPr>
        <p:spPr>
          <a:xfrm>
            <a:off x="6127532" y="2790310"/>
            <a:ext cx="5803143" cy="2462213"/>
          </a:xfrm>
          <a:prstGeom prst="rect">
            <a:avLst/>
          </a:prstGeom>
          <a:ln>
            <a:solidFill>
              <a:schemeClr val="accent1"/>
            </a:solidFill>
          </a:ln>
        </p:spPr>
        <p:txBody>
          <a:bodyPr wrap="square">
            <a:spAutoFit/>
          </a:bodyPr>
          <a:lstStyle/>
          <a:p>
            <a:r>
              <a:rPr lang="en-GB" sz="1100" dirty="0" smtClean="0">
                <a:latin typeface="Comic Sans MS" panose="030F0702030302020204" pitchFamily="66" charset="0"/>
              </a:rPr>
              <a:t>What is meant by the term ‘</a:t>
            </a:r>
            <a:r>
              <a:rPr lang="en-GB" sz="1100" dirty="0" err="1" smtClean="0">
                <a:latin typeface="Comic Sans MS" panose="030F0702030302020204" pitchFamily="66" charset="0"/>
              </a:rPr>
              <a:t>eudaimonia</a:t>
            </a:r>
            <a:r>
              <a:rPr lang="en-GB" sz="1100" dirty="0" smtClean="0">
                <a:latin typeface="Comic Sans MS" panose="030F0702030302020204" pitchFamily="66" charset="0"/>
              </a:rPr>
              <a:t>’? (3 marks)</a:t>
            </a:r>
          </a:p>
          <a:p>
            <a:r>
              <a:rPr lang="en-GB" sz="1100" dirty="0" smtClean="0">
                <a:latin typeface="Comic Sans MS" panose="030F0702030302020204" pitchFamily="66" charset="0"/>
              </a:rPr>
              <a:t>What did Aristotle mean by ‘habituation’? (3 marks)</a:t>
            </a:r>
          </a:p>
          <a:p>
            <a:r>
              <a:rPr lang="en-GB" sz="1100" dirty="0" smtClean="0">
                <a:latin typeface="Comic Sans MS" panose="030F0702030302020204" pitchFamily="66" charset="0"/>
              </a:rPr>
              <a:t>According to Aristotle, what is the relationship between </a:t>
            </a:r>
            <a:r>
              <a:rPr lang="en-GB" sz="1100" dirty="0" err="1" smtClean="0">
                <a:latin typeface="Comic Sans MS" panose="030F0702030302020204" pitchFamily="66" charset="0"/>
              </a:rPr>
              <a:t>eudaimonia</a:t>
            </a:r>
            <a:r>
              <a:rPr lang="en-GB" sz="1100" dirty="0" smtClean="0">
                <a:latin typeface="Comic Sans MS" panose="030F0702030302020204" pitchFamily="66" charset="0"/>
              </a:rPr>
              <a:t> and pleasure? (3 marks)</a:t>
            </a:r>
          </a:p>
          <a:p>
            <a:r>
              <a:rPr lang="en-GB" sz="1100" dirty="0" smtClean="0">
                <a:latin typeface="Comic Sans MS" panose="030F0702030302020204" pitchFamily="66" charset="0"/>
              </a:rPr>
              <a:t>Outline the function argument. (5 marks)</a:t>
            </a:r>
          </a:p>
          <a:p>
            <a:r>
              <a:rPr lang="en-GB" sz="1100" dirty="0" smtClean="0">
                <a:latin typeface="Comic Sans MS" panose="030F0702030302020204" pitchFamily="66" charset="0"/>
              </a:rPr>
              <a:t>Outline Aristotle’s understanding of the role of education/habituation in the development of a moral character. (5 marks)</a:t>
            </a:r>
          </a:p>
          <a:p>
            <a:r>
              <a:rPr lang="en-GB" sz="1100" dirty="0" smtClean="0">
                <a:latin typeface="Comic Sans MS" panose="030F0702030302020204" pitchFamily="66" charset="0"/>
              </a:rPr>
              <a:t>Outline the skill argument. (5 marks)</a:t>
            </a:r>
          </a:p>
          <a:p>
            <a:r>
              <a:rPr lang="en-GB" sz="1100" dirty="0" smtClean="0">
                <a:latin typeface="Comic Sans MS" panose="030F0702030302020204" pitchFamily="66" charset="0"/>
              </a:rPr>
              <a:t>Outline the doctrine of the mean and its application to particular virtues. (5 marks)</a:t>
            </a:r>
          </a:p>
          <a:p>
            <a:r>
              <a:rPr lang="en-GB" sz="1100" dirty="0" smtClean="0">
                <a:latin typeface="Comic Sans MS" panose="030F0702030302020204" pitchFamily="66" charset="0"/>
              </a:rPr>
              <a:t>Outline Aristotle’s understanding of moral responsibility. (5 marks)</a:t>
            </a:r>
          </a:p>
          <a:p>
            <a:r>
              <a:rPr lang="en-GB" sz="1100" dirty="0" smtClean="0">
                <a:latin typeface="Comic Sans MS" panose="030F0702030302020204" pitchFamily="66" charset="0"/>
              </a:rPr>
              <a:t>Explain the possibility of circularity involved in defining virtuous acts and virtuous persons. (5 marks)</a:t>
            </a:r>
          </a:p>
          <a:p>
            <a:r>
              <a:rPr lang="en-GB" sz="1100" dirty="0" smtClean="0">
                <a:latin typeface="Comic Sans MS" panose="030F0702030302020204" pitchFamily="66" charset="0"/>
              </a:rPr>
              <a:t>To what extent is Aristotle’s virtue ethics successful? (25 marks)</a:t>
            </a:r>
            <a:endParaRPr lang="en-GB" sz="1100" dirty="0">
              <a:latin typeface="Comic Sans MS" panose="030F0702030302020204" pitchFamily="66" charset="0"/>
            </a:endParaRPr>
          </a:p>
          <a:p>
            <a:endParaRPr lang="en-GB" sz="1100" dirty="0">
              <a:latin typeface="Comic Sans MS" panose="030F0702030302020204" pitchFamily="66" charset="0"/>
            </a:endParaRPr>
          </a:p>
        </p:txBody>
      </p:sp>
      <p:sp>
        <p:nvSpPr>
          <p:cNvPr id="9" name="Rectangle 8"/>
          <p:cNvSpPr/>
          <p:nvPr/>
        </p:nvSpPr>
        <p:spPr>
          <a:xfrm>
            <a:off x="124689" y="4384556"/>
            <a:ext cx="5803143" cy="153276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‘The good’ for human </a:t>
            </a:r>
            <a:r>
              <a:rPr lang="en-GB" sz="1100" b="1" dirty="0" smtClean="0">
                <a:solidFill>
                  <a:schemeClr val="tx1"/>
                </a:solidFill>
                <a:latin typeface="Comic Sans MS" panose="030F0702030302020204" pitchFamily="66" charset="0"/>
              </a:rPr>
              <a:t>beings</a:t>
            </a:r>
            <a:endParaRPr lang="en-GB" sz="1100" b="1" dirty="0">
              <a:solidFill>
                <a:schemeClr val="tx1"/>
              </a:solidFill>
              <a:latin typeface="Comic Sans MS" panose="030F0702030302020204" pitchFamily="66" charset="0"/>
            </a:endParaRPr>
          </a:p>
          <a:p>
            <a:endParaRPr lang="en-GB" sz="1100" dirty="0" smtClean="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P1: everything we do is aimed at some good</a:t>
            </a:r>
          </a:p>
          <a:p>
            <a:r>
              <a:rPr lang="en-GB" sz="1100" dirty="0" smtClean="0">
                <a:solidFill>
                  <a:schemeClr val="tx1"/>
                </a:solidFill>
                <a:latin typeface="Comic Sans MS" panose="030F0702030302020204" pitchFamily="66" charset="0"/>
              </a:rPr>
              <a:t>P2: each good is also done for the sake of a higher good</a:t>
            </a:r>
          </a:p>
          <a:p>
            <a:r>
              <a:rPr lang="en-GB" sz="1100" dirty="0" smtClean="0">
                <a:solidFill>
                  <a:schemeClr val="tx1"/>
                </a:solidFill>
                <a:latin typeface="Comic Sans MS" panose="030F0702030302020204" pitchFamily="66" charset="0"/>
              </a:rPr>
              <a:t>P3: This cannot go on forever (otherwise our aim would be pointless)</a:t>
            </a:r>
          </a:p>
          <a:p>
            <a:r>
              <a:rPr lang="en-GB" sz="1100" dirty="0" smtClean="0">
                <a:solidFill>
                  <a:schemeClr val="tx1"/>
                </a:solidFill>
                <a:latin typeface="Comic Sans MS" panose="030F0702030302020204" pitchFamily="66" charset="0"/>
              </a:rPr>
              <a:t>C: there must be an ultimate good, which everything we do is aimed at.</a:t>
            </a:r>
          </a:p>
          <a:p>
            <a:endParaRPr lang="en-GB" sz="1100" dirty="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For Aristotle, this ultimate good for which humans aspire is </a:t>
            </a:r>
            <a:r>
              <a:rPr lang="en-GB" sz="1100" dirty="0" err="1" smtClean="0">
                <a:solidFill>
                  <a:schemeClr val="tx1"/>
                </a:solidFill>
                <a:latin typeface="Comic Sans MS" panose="030F0702030302020204" pitchFamily="66" charset="0"/>
              </a:rPr>
              <a:t>eudaimonia</a:t>
            </a:r>
            <a:r>
              <a:rPr lang="en-GB" sz="1100" dirty="0" smtClean="0">
                <a:solidFill>
                  <a:schemeClr val="tx1"/>
                </a:solidFill>
                <a:latin typeface="Comic Sans MS" panose="030F0702030302020204" pitchFamily="66" charset="0"/>
              </a:rPr>
              <a:t>.</a:t>
            </a:r>
            <a:endParaRPr lang="en-GB" sz="11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Aristotle’s Virtue Ethics</a:t>
            </a:r>
          </a:p>
        </p:txBody>
      </p:sp>
      <p:sp>
        <p:nvSpPr>
          <p:cNvPr id="5" name="Rectangle 4"/>
          <p:cNvSpPr/>
          <p:nvPr/>
        </p:nvSpPr>
        <p:spPr>
          <a:xfrm>
            <a:off x="6099247" y="855256"/>
            <a:ext cx="5929269" cy="175131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omic Sans MS" panose="030F0702030302020204" pitchFamily="66" charset="0"/>
              </a:rPr>
              <a:t>The </a:t>
            </a:r>
            <a:r>
              <a:rPr lang="en-GB" sz="1100" b="1" dirty="0">
                <a:solidFill>
                  <a:schemeClr val="tx1"/>
                </a:solidFill>
                <a:latin typeface="Comic Sans MS" panose="030F0702030302020204" pitchFamily="66" charset="0"/>
              </a:rPr>
              <a:t>relationship between </a:t>
            </a:r>
            <a:r>
              <a:rPr lang="en-GB" sz="1100" b="1" dirty="0" err="1">
                <a:solidFill>
                  <a:schemeClr val="tx1"/>
                </a:solidFill>
                <a:latin typeface="Comic Sans MS" panose="030F0702030302020204" pitchFamily="66" charset="0"/>
              </a:rPr>
              <a:t>Eudaimonia</a:t>
            </a:r>
            <a:r>
              <a:rPr lang="en-GB" sz="1100" b="1" dirty="0">
                <a:solidFill>
                  <a:schemeClr val="tx1"/>
                </a:solidFill>
                <a:latin typeface="Comic Sans MS" panose="030F0702030302020204" pitchFamily="66" charset="0"/>
              </a:rPr>
              <a:t> and pleasure</a:t>
            </a:r>
            <a:r>
              <a:rPr lang="en-GB" sz="1100" b="1" dirty="0" smtClean="0">
                <a:solidFill>
                  <a:schemeClr val="tx1"/>
                </a:solidFill>
                <a:latin typeface="Comic Sans MS" panose="030F0702030302020204" pitchFamily="66" charset="0"/>
              </a:rPr>
              <a:t>.</a:t>
            </a:r>
          </a:p>
          <a:p>
            <a:endParaRPr lang="en-GB" sz="1100" b="1" dirty="0">
              <a:solidFill>
                <a:schemeClr val="tx1"/>
              </a:solidFill>
              <a:latin typeface="Comic Sans MS" panose="030F0702030302020204" pitchFamily="66" charset="0"/>
            </a:endParaRPr>
          </a:p>
          <a:p>
            <a:pPr>
              <a:defRPr/>
            </a:pPr>
            <a:r>
              <a:rPr lang="en-GB" altLang="en-US" sz="1100" dirty="0">
                <a:latin typeface="Comic Sans MS" panose="030F0702030302020204" pitchFamily="66" charset="0"/>
              </a:rPr>
              <a:t>Pleasure is not the only thing we aim at </a:t>
            </a:r>
          </a:p>
          <a:p>
            <a:pPr>
              <a:defRPr/>
            </a:pPr>
            <a:r>
              <a:rPr lang="en-GB" altLang="en-US" sz="1100" dirty="0">
                <a:latin typeface="Comic Sans MS" panose="030F0702030302020204" pitchFamily="66" charset="0"/>
              </a:rPr>
              <a:t>There are other things – such as knowing and being virtuous – which we do, as a matter of fact, seek out.</a:t>
            </a:r>
          </a:p>
          <a:p>
            <a:pPr>
              <a:defRPr/>
            </a:pPr>
            <a:r>
              <a:rPr lang="en-GB" altLang="en-US" sz="1100" dirty="0">
                <a:latin typeface="Comic Sans MS" panose="030F0702030302020204" pitchFamily="66" charset="0"/>
              </a:rPr>
              <a:t>We seek out these things even if they bring us no pleasure.</a:t>
            </a:r>
          </a:p>
          <a:p>
            <a:pPr>
              <a:defRPr/>
            </a:pPr>
            <a:r>
              <a:rPr lang="en-GB" altLang="en-US" sz="1100" dirty="0">
                <a:latin typeface="Comic Sans MS" panose="030F0702030302020204" pitchFamily="66" charset="0"/>
              </a:rPr>
              <a:t>The pleasure they bring us is not why we seek them.</a:t>
            </a:r>
          </a:p>
          <a:p>
            <a:pPr>
              <a:defRPr/>
            </a:pPr>
            <a:r>
              <a:rPr lang="en-GB" altLang="en-US" sz="1100" dirty="0">
                <a:latin typeface="Comic Sans MS" panose="030F0702030302020204" pitchFamily="66" charset="0"/>
              </a:rPr>
              <a:t>Therefore they are final ends (in themselves) and not means to pleasure.</a:t>
            </a:r>
          </a:p>
          <a:p>
            <a:pPr>
              <a:defRPr/>
            </a:pPr>
            <a:r>
              <a:rPr lang="en-GB" altLang="en-US" sz="1100" dirty="0">
                <a:latin typeface="Comic Sans MS" panose="030F0702030302020204" pitchFamily="66" charset="0"/>
              </a:rPr>
              <a:t>Therefore pleasure cannot be the only good.</a:t>
            </a:r>
          </a:p>
        </p:txBody>
      </p:sp>
      <p:sp>
        <p:nvSpPr>
          <p:cNvPr id="9" name="Rectangle 8"/>
          <p:cNvSpPr/>
          <p:nvPr/>
        </p:nvSpPr>
        <p:spPr>
          <a:xfrm>
            <a:off x="124691" y="835763"/>
            <a:ext cx="5929269" cy="308459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err="1" smtClean="0">
                <a:solidFill>
                  <a:schemeClr val="tx1"/>
                </a:solidFill>
                <a:latin typeface="Comic Sans MS" panose="030F0702030302020204" pitchFamily="66" charset="0"/>
              </a:rPr>
              <a:t>Eudaimonia</a:t>
            </a:r>
            <a:r>
              <a:rPr lang="en-GB" sz="1100" b="1" dirty="0" smtClean="0">
                <a:solidFill>
                  <a:schemeClr val="tx1"/>
                </a:solidFill>
                <a:latin typeface="Comic Sans MS" panose="030F0702030302020204" pitchFamily="66" charset="0"/>
              </a:rPr>
              <a:t> as the ‘final end’</a:t>
            </a:r>
          </a:p>
          <a:p>
            <a:endParaRPr lang="en-GB" sz="1100" b="1" dirty="0">
              <a:solidFill>
                <a:schemeClr val="tx1"/>
              </a:solidFill>
              <a:latin typeface="Comic Sans MS" panose="030F0702030302020204" pitchFamily="66" charset="0"/>
            </a:endParaRPr>
          </a:p>
          <a:p>
            <a:pPr>
              <a:defRPr/>
            </a:pPr>
            <a:r>
              <a:rPr lang="en-GB" altLang="en-US" sz="1100" dirty="0" smtClean="0">
                <a:latin typeface="Comic Sans MS" panose="030F0702030302020204" pitchFamily="66" charset="0"/>
              </a:rPr>
              <a:t>The empirical approach: </a:t>
            </a:r>
          </a:p>
          <a:p>
            <a:pPr>
              <a:defRPr/>
            </a:pPr>
            <a:r>
              <a:rPr lang="en-GB" altLang="en-US" sz="1100" dirty="0" err="1" smtClean="0">
                <a:latin typeface="Comic Sans MS" panose="030F0702030302020204" pitchFamily="66" charset="0"/>
              </a:rPr>
              <a:t>Eudaimonia</a:t>
            </a:r>
            <a:r>
              <a:rPr lang="en-GB" altLang="en-US" sz="1100" dirty="0" smtClean="0">
                <a:latin typeface="Comic Sans MS" panose="030F0702030302020204" pitchFamily="66" charset="0"/>
              </a:rPr>
              <a:t> must be the ‘final end’ because everything else is flawed:</a:t>
            </a:r>
          </a:p>
          <a:p>
            <a:pPr marL="171450" indent="-171450">
              <a:buFont typeface="Arial" panose="020B0604020202020204" pitchFamily="34" charset="0"/>
              <a:buChar char="•"/>
              <a:defRPr/>
            </a:pPr>
            <a:r>
              <a:rPr lang="en-GB" altLang="en-US" sz="1100" dirty="0" smtClean="0">
                <a:latin typeface="Comic Sans MS" panose="030F0702030302020204" pitchFamily="66" charset="0"/>
              </a:rPr>
              <a:t>Pleasure because this would make us just animals</a:t>
            </a:r>
          </a:p>
          <a:p>
            <a:pPr marL="171450" indent="-171450">
              <a:buFont typeface="Arial" panose="020B0604020202020204" pitchFamily="34" charset="0"/>
              <a:buChar char="•"/>
              <a:defRPr/>
            </a:pPr>
            <a:r>
              <a:rPr lang="en-GB" altLang="en-US" sz="1100" dirty="0" smtClean="0">
                <a:latin typeface="Comic Sans MS" panose="030F0702030302020204" pitchFamily="66" charset="0"/>
              </a:rPr>
              <a:t>Wealth as this is just a means to an end</a:t>
            </a:r>
          </a:p>
          <a:p>
            <a:pPr marL="171450" indent="-171450">
              <a:buFont typeface="Arial" panose="020B0604020202020204" pitchFamily="34" charset="0"/>
              <a:buChar char="•"/>
              <a:defRPr/>
            </a:pPr>
            <a:r>
              <a:rPr lang="en-GB" altLang="en-US" sz="1100" dirty="0" smtClean="0">
                <a:latin typeface="Comic Sans MS" panose="030F0702030302020204" pitchFamily="66" charset="0"/>
              </a:rPr>
              <a:t>Honour as this depends on other people’s recognition</a:t>
            </a:r>
          </a:p>
          <a:p>
            <a:pPr marL="171450" indent="-171450">
              <a:buFont typeface="Arial" panose="020B0604020202020204" pitchFamily="34" charset="0"/>
              <a:buChar char="•"/>
              <a:defRPr/>
            </a:pPr>
            <a:r>
              <a:rPr lang="en-GB" altLang="en-US" sz="1100" dirty="0" smtClean="0">
                <a:latin typeface="Comic Sans MS" panose="030F0702030302020204" pitchFamily="66" charset="0"/>
              </a:rPr>
              <a:t>Goodness as this is compatible with a life of suffering</a:t>
            </a:r>
          </a:p>
          <a:p>
            <a:pPr>
              <a:defRPr/>
            </a:pPr>
            <a:endParaRPr lang="en-GB" altLang="en-US" sz="1100" dirty="0" smtClean="0">
              <a:latin typeface="Comic Sans MS" panose="030F0702030302020204" pitchFamily="66" charset="0"/>
            </a:endParaRPr>
          </a:p>
          <a:p>
            <a:pPr>
              <a:defRPr/>
            </a:pPr>
            <a:r>
              <a:rPr lang="en-GB" altLang="en-US" sz="1100" dirty="0" smtClean="0">
                <a:latin typeface="Comic Sans MS" panose="030F0702030302020204" pitchFamily="66" charset="0"/>
              </a:rPr>
              <a:t>Conceptual approach: the final end must be:</a:t>
            </a:r>
          </a:p>
          <a:p>
            <a:pPr marL="171450" indent="-171450">
              <a:buFont typeface="Arial" panose="020B0604020202020204" pitchFamily="34" charset="0"/>
              <a:buChar char="•"/>
              <a:defRPr/>
            </a:pPr>
            <a:r>
              <a:rPr lang="en-GB" altLang="en-US" sz="1100" dirty="0" smtClean="0">
                <a:latin typeface="Comic Sans MS" panose="030F0702030302020204" pitchFamily="66" charset="0"/>
              </a:rPr>
              <a:t>An end, never a means to an end</a:t>
            </a:r>
          </a:p>
          <a:p>
            <a:pPr marL="171450" indent="-171450">
              <a:buFont typeface="Arial" panose="020B0604020202020204" pitchFamily="34" charset="0"/>
              <a:buChar char="•"/>
              <a:defRPr/>
            </a:pPr>
            <a:r>
              <a:rPr lang="en-GB" altLang="en-US" sz="1100" dirty="0" smtClean="0">
                <a:latin typeface="Comic Sans MS" panose="030F0702030302020204" pitchFamily="66" charset="0"/>
              </a:rPr>
              <a:t>The ‘most final’ of final ends, for the sake of which everything is done</a:t>
            </a:r>
          </a:p>
          <a:p>
            <a:pPr marL="171450" indent="-171450">
              <a:buFont typeface="Arial" panose="020B0604020202020204" pitchFamily="34" charset="0"/>
              <a:buChar char="•"/>
              <a:defRPr/>
            </a:pPr>
            <a:r>
              <a:rPr lang="en-GB" altLang="en-US" sz="1100" dirty="0" smtClean="0">
                <a:latin typeface="Comic Sans MS" panose="030F0702030302020204" pitchFamily="66" charset="0"/>
              </a:rPr>
              <a:t>Self-sufficient, so nothing could be added to it to make it even better</a:t>
            </a:r>
          </a:p>
          <a:p>
            <a:pPr marL="171450" indent="-171450">
              <a:buFont typeface="Arial" panose="020B0604020202020204" pitchFamily="34" charset="0"/>
              <a:buChar char="•"/>
              <a:defRPr/>
            </a:pPr>
            <a:r>
              <a:rPr lang="en-GB" altLang="en-US" sz="1100" dirty="0" smtClean="0">
                <a:latin typeface="Comic Sans MS" panose="030F0702030302020204" pitchFamily="66" charset="0"/>
              </a:rPr>
              <a:t>The most desirable of all things</a:t>
            </a:r>
          </a:p>
          <a:p>
            <a:pPr>
              <a:defRPr/>
            </a:pPr>
            <a:endParaRPr lang="en-GB" altLang="en-US" sz="1100" dirty="0">
              <a:latin typeface="Comic Sans MS" panose="030F0702030302020204" pitchFamily="66" charset="0"/>
            </a:endParaRPr>
          </a:p>
          <a:p>
            <a:pPr>
              <a:defRPr/>
            </a:pPr>
            <a:r>
              <a:rPr lang="en-GB" altLang="en-US" sz="1100" dirty="0" err="1" smtClean="0">
                <a:latin typeface="Comic Sans MS" panose="030F0702030302020204" pitchFamily="66" charset="0"/>
              </a:rPr>
              <a:t>Eudaimonia</a:t>
            </a:r>
            <a:r>
              <a:rPr lang="en-GB" altLang="en-US" sz="1100" dirty="0" smtClean="0">
                <a:latin typeface="Comic Sans MS" panose="030F0702030302020204" pitchFamily="66" charset="0"/>
              </a:rPr>
              <a:t> meets all these criteria</a:t>
            </a:r>
            <a:endParaRPr lang="en-GB" altLang="en-US" sz="1100" dirty="0">
              <a:latin typeface="Comic Sans MS" panose="030F0702030302020204" pitchFamily="66" charset="0"/>
            </a:endParaRPr>
          </a:p>
          <a:p>
            <a:pPr>
              <a:defRPr/>
            </a:pPr>
            <a:endParaRPr lang="en-US" altLang="en-US" sz="1100" dirty="0">
              <a:latin typeface="Century Gothic" panose="020B0502020202020204" pitchFamily="34" charset="0"/>
            </a:endParaRPr>
          </a:p>
        </p:txBody>
      </p:sp>
      <p:sp>
        <p:nvSpPr>
          <p:cNvPr id="10" name="Rectangle 9"/>
          <p:cNvSpPr/>
          <p:nvPr/>
        </p:nvSpPr>
        <p:spPr>
          <a:xfrm>
            <a:off x="124691" y="4049540"/>
            <a:ext cx="5929269" cy="251178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The function argument and the relationship between virtues and function.</a:t>
            </a:r>
          </a:p>
          <a:p>
            <a:endParaRPr lang="en-GB" sz="1100" b="1" dirty="0">
              <a:solidFill>
                <a:schemeClr val="tx1"/>
              </a:solidFill>
              <a:latin typeface="Comic Sans MS" panose="030F0702030302020204" pitchFamily="66" charset="0"/>
            </a:endParaRPr>
          </a:p>
          <a:p>
            <a:pPr>
              <a:defRPr/>
            </a:pPr>
            <a:r>
              <a:rPr lang="en-GB" altLang="en-US" sz="1100" dirty="0">
                <a:latin typeface="Comic Sans MS" panose="030F0702030302020204" pitchFamily="66" charset="0"/>
              </a:rPr>
              <a:t>P1: Every type of person has a function in society and every part of the body has a function</a:t>
            </a:r>
          </a:p>
          <a:p>
            <a:pPr>
              <a:defRPr/>
            </a:pPr>
            <a:r>
              <a:rPr lang="en-GB" altLang="en-US" sz="1100" dirty="0">
                <a:latin typeface="Comic Sans MS" panose="030F0702030302020204" pitchFamily="66" charset="0"/>
              </a:rPr>
              <a:t>P2: Therefore, </a:t>
            </a:r>
            <a:r>
              <a:rPr lang="en-GB" altLang="en-US" sz="1100" dirty="0" smtClean="0">
                <a:latin typeface="Comic Sans MS" panose="030F0702030302020204" pitchFamily="66" charset="0"/>
              </a:rPr>
              <a:t>human </a:t>
            </a:r>
            <a:r>
              <a:rPr lang="en-GB" altLang="en-US" sz="1100" dirty="0">
                <a:latin typeface="Comic Sans MS" panose="030F0702030302020204" pitchFamily="66" charset="0"/>
              </a:rPr>
              <a:t>beings must also have a function</a:t>
            </a:r>
          </a:p>
          <a:p>
            <a:pPr>
              <a:defRPr/>
            </a:pPr>
            <a:r>
              <a:rPr lang="en-GB" altLang="en-US" sz="1100" dirty="0">
                <a:latin typeface="Comic Sans MS" panose="030F0702030302020204" pitchFamily="66" charset="0"/>
              </a:rPr>
              <a:t>P3: Our function cannot be growth/nutrition (shared with plants) or sentience (shared with animals) as these are not distinctive to human beings</a:t>
            </a:r>
          </a:p>
          <a:p>
            <a:pPr>
              <a:defRPr/>
            </a:pPr>
            <a:r>
              <a:rPr lang="en-GB" altLang="en-US" sz="1100" dirty="0">
                <a:latin typeface="Comic Sans MS" panose="030F0702030302020204" pitchFamily="66" charset="0"/>
              </a:rPr>
              <a:t>C1: Our function is to live guided by reason.</a:t>
            </a:r>
          </a:p>
          <a:p>
            <a:pPr>
              <a:defRPr/>
            </a:pPr>
            <a:r>
              <a:rPr lang="en-GB" altLang="en-US" sz="1100" dirty="0">
                <a:latin typeface="Comic Sans MS" panose="030F0702030302020204" pitchFamily="66" charset="0"/>
              </a:rPr>
              <a:t>P4: X is good if it </a:t>
            </a:r>
            <a:r>
              <a:rPr lang="en-GB" altLang="en-US" sz="1100" dirty="0" err="1">
                <a:latin typeface="Comic Sans MS" panose="030F0702030302020204" pitchFamily="66" charset="0"/>
              </a:rPr>
              <a:t>fulfills</a:t>
            </a:r>
            <a:r>
              <a:rPr lang="en-GB" altLang="en-US" sz="1100" dirty="0">
                <a:latin typeface="Comic Sans MS" panose="030F0702030302020204" pitchFamily="66" charset="0"/>
              </a:rPr>
              <a:t> its function well</a:t>
            </a:r>
          </a:p>
          <a:p>
            <a:pPr>
              <a:defRPr/>
            </a:pPr>
            <a:r>
              <a:rPr lang="en-GB" altLang="en-US" sz="1100" dirty="0">
                <a:latin typeface="Comic Sans MS" panose="030F0702030302020204" pitchFamily="66" charset="0"/>
              </a:rPr>
              <a:t>P5: X fulfils its function well if it has the right qualities (virtues)</a:t>
            </a:r>
          </a:p>
          <a:p>
            <a:pPr>
              <a:defRPr/>
            </a:pPr>
            <a:r>
              <a:rPr lang="en-GB" altLang="en-US" sz="1100" dirty="0">
                <a:latin typeface="Comic Sans MS" panose="030F0702030302020204" pitchFamily="66" charset="0"/>
              </a:rPr>
              <a:t>P6: Therefore, a good human is someone with the right qualities (virtues) which enable them to </a:t>
            </a:r>
            <a:r>
              <a:rPr lang="en-GB" altLang="en-US" sz="1100" dirty="0" smtClean="0">
                <a:latin typeface="Comic Sans MS" panose="030F0702030302020204" pitchFamily="66" charset="0"/>
              </a:rPr>
              <a:t>live </a:t>
            </a:r>
            <a:r>
              <a:rPr lang="en-GB" altLang="en-US" sz="1100" dirty="0">
                <a:latin typeface="Comic Sans MS" panose="030F0702030302020204" pitchFamily="66" charset="0"/>
              </a:rPr>
              <a:t>guided well by reason</a:t>
            </a:r>
          </a:p>
          <a:p>
            <a:pPr>
              <a:defRPr/>
            </a:pPr>
            <a:r>
              <a:rPr lang="en-GB" altLang="en-US" sz="1100" dirty="0">
                <a:latin typeface="Comic Sans MS" panose="030F0702030302020204" pitchFamily="66" charset="0"/>
              </a:rPr>
              <a:t>C2: </a:t>
            </a:r>
            <a:r>
              <a:rPr lang="en-GB" altLang="en-US" sz="1100" dirty="0" err="1">
                <a:latin typeface="Comic Sans MS" panose="030F0702030302020204" pitchFamily="66" charset="0"/>
              </a:rPr>
              <a:t>Eudaimonia</a:t>
            </a:r>
            <a:r>
              <a:rPr lang="en-GB" altLang="en-US" sz="1100" dirty="0">
                <a:latin typeface="Comic Sans MS" panose="030F0702030302020204" pitchFamily="66" charset="0"/>
              </a:rPr>
              <a:t> is reached by someone with the right virtues which enable them to be guided well by reason.</a:t>
            </a:r>
          </a:p>
          <a:p>
            <a:pPr>
              <a:defRPr/>
            </a:pPr>
            <a:endParaRPr lang="en-US" altLang="en-US" sz="1100" dirty="0">
              <a:latin typeface="Century Gothic" panose="020B0502020202020204" pitchFamily="34" charset="0"/>
            </a:endParaRPr>
          </a:p>
        </p:txBody>
      </p:sp>
      <p:sp>
        <p:nvSpPr>
          <p:cNvPr id="11" name="Rectangle 10"/>
          <p:cNvSpPr/>
          <p:nvPr/>
        </p:nvSpPr>
        <p:spPr>
          <a:xfrm>
            <a:off x="6099246" y="2734220"/>
            <a:ext cx="5929269" cy="118613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omic Sans MS" panose="030F0702030302020204" pitchFamily="66" charset="0"/>
              </a:rPr>
              <a:t>The </a:t>
            </a:r>
            <a:r>
              <a:rPr lang="en-GB" sz="1100" b="1" dirty="0">
                <a:solidFill>
                  <a:schemeClr val="tx1"/>
                </a:solidFill>
                <a:latin typeface="Comic Sans MS" panose="030F0702030302020204" pitchFamily="66" charset="0"/>
              </a:rPr>
              <a:t>role of education/habituation in the development of a moral </a:t>
            </a:r>
            <a:r>
              <a:rPr lang="en-GB" sz="1100" b="1" dirty="0" smtClean="0">
                <a:solidFill>
                  <a:schemeClr val="tx1"/>
                </a:solidFill>
                <a:latin typeface="Comic Sans MS" panose="030F0702030302020204" pitchFamily="66" charset="0"/>
              </a:rPr>
              <a:t>character</a:t>
            </a:r>
          </a:p>
          <a:p>
            <a:endParaRPr lang="en-GB" sz="1100" b="1" dirty="0">
              <a:solidFill>
                <a:schemeClr val="tx1"/>
              </a:solidFill>
              <a:latin typeface="Comic Sans MS" panose="030F0702030302020204" pitchFamily="66" charset="0"/>
            </a:endParaRPr>
          </a:p>
          <a:p>
            <a:pPr marL="171450" indent="-171450">
              <a:buFont typeface="Arial" panose="020B0604020202020204" pitchFamily="34" charset="0"/>
              <a:buChar char="•"/>
              <a:defRPr/>
            </a:pPr>
            <a:r>
              <a:rPr lang="en-GB" altLang="en-US" sz="1100" dirty="0">
                <a:latin typeface="Comic Sans MS" panose="030F0702030302020204" pitchFamily="66" charset="0"/>
              </a:rPr>
              <a:t>Virtue is not innate: we are not born with it.</a:t>
            </a:r>
          </a:p>
          <a:p>
            <a:pPr marL="171450" indent="-171450">
              <a:buFont typeface="Arial" panose="020B0604020202020204" pitchFamily="34" charset="0"/>
              <a:buChar char="•"/>
              <a:defRPr/>
            </a:pPr>
            <a:r>
              <a:rPr lang="en-GB" altLang="en-US" sz="1100" dirty="0">
                <a:latin typeface="Comic Sans MS" panose="030F0702030302020204" pitchFamily="66" charset="0"/>
              </a:rPr>
              <a:t>Humans have the potential to develop virtues over time: by learning them through commitment, practice and habit.</a:t>
            </a:r>
          </a:p>
          <a:p>
            <a:pPr marL="171450" indent="-171450">
              <a:buFont typeface="Arial" panose="020B0604020202020204" pitchFamily="34" charset="0"/>
              <a:buChar char="•"/>
              <a:defRPr/>
            </a:pPr>
            <a:r>
              <a:rPr lang="en-GB" altLang="en-US" sz="1100" dirty="0">
                <a:latin typeface="Comic Sans MS" panose="030F0702030302020204" pitchFamily="66" charset="0"/>
              </a:rPr>
              <a:t>The use of reason is needed to develop the virtues</a:t>
            </a:r>
          </a:p>
          <a:p>
            <a:pPr>
              <a:defRPr/>
            </a:pPr>
            <a:endParaRPr lang="en-US" altLang="en-US" sz="1100" dirty="0">
              <a:latin typeface="Century Gothic" panose="020B0502020202020204" pitchFamily="34" charset="0"/>
            </a:endParaRPr>
          </a:p>
        </p:txBody>
      </p:sp>
      <p:sp>
        <p:nvSpPr>
          <p:cNvPr id="12" name="Rectangle 11"/>
          <p:cNvSpPr/>
          <p:nvPr/>
        </p:nvSpPr>
        <p:spPr>
          <a:xfrm>
            <a:off x="6099246" y="4048013"/>
            <a:ext cx="5929269" cy="227004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omic Sans MS" panose="030F0702030302020204" pitchFamily="66" charset="0"/>
              </a:rPr>
              <a:t>The </a:t>
            </a:r>
            <a:r>
              <a:rPr lang="en-GB" sz="1100" b="1" dirty="0">
                <a:solidFill>
                  <a:schemeClr val="tx1"/>
                </a:solidFill>
                <a:latin typeface="Comic Sans MS" panose="030F0702030302020204" pitchFamily="66" charset="0"/>
              </a:rPr>
              <a:t>skill </a:t>
            </a:r>
            <a:r>
              <a:rPr lang="en-GB" sz="1100" b="1" dirty="0" smtClean="0">
                <a:solidFill>
                  <a:schemeClr val="tx1"/>
                </a:solidFill>
                <a:latin typeface="Comic Sans MS" panose="030F0702030302020204" pitchFamily="66" charset="0"/>
              </a:rPr>
              <a:t>analogy</a:t>
            </a:r>
          </a:p>
          <a:p>
            <a:endParaRPr lang="en-GB" sz="1100" b="1" dirty="0">
              <a:solidFill>
                <a:schemeClr val="tx1"/>
              </a:solidFill>
              <a:latin typeface="Comic Sans MS" panose="030F0702030302020204" pitchFamily="66" charset="0"/>
            </a:endParaRPr>
          </a:p>
          <a:p>
            <a:pPr marL="171450" indent="-171450">
              <a:buFont typeface="Arial" panose="020B0604020202020204" pitchFamily="34" charset="0"/>
              <a:buChar char="•"/>
              <a:defRPr/>
            </a:pPr>
            <a:r>
              <a:rPr lang="en-GB" altLang="en-US" sz="1100" dirty="0">
                <a:latin typeface="Comic Sans MS" panose="030F0702030302020204" pitchFamily="66" charset="0"/>
              </a:rPr>
              <a:t>Aristotle compared developing a virtue to developing a skill.</a:t>
            </a:r>
          </a:p>
          <a:p>
            <a:pPr marL="171450" indent="-171450">
              <a:buFont typeface="Arial" panose="020B0604020202020204" pitchFamily="34" charset="0"/>
              <a:buChar char="•"/>
              <a:defRPr/>
            </a:pPr>
            <a:r>
              <a:rPr lang="en-GB" altLang="en-US" sz="1100" dirty="0">
                <a:latin typeface="Comic Sans MS" panose="030F0702030302020204" pitchFamily="66" charset="0"/>
              </a:rPr>
              <a:t>We are not born with a skill to play a musical instrument (e.g. a harp)</a:t>
            </a:r>
          </a:p>
          <a:p>
            <a:pPr marL="171450" indent="-171450">
              <a:buFont typeface="Arial" panose="020B0604020202020204" pitchFamily="34" charset="0"/>
              <a:buChar char="•"/>
              <a:defRPr/>
            </a:pPr>
            <a:r>
              <a:rPr lang="en-GB" altLang="en-US" sz="1100" dirty="0">
                <a:latin typeface="Comic Sans MS" panose="030F0702030302020204" pitchFamily="66" charset="0"/>
              </a:rPr>
              <a:t>We have the capacity to learn that skill</a:t>
            </a:r>
          </a:p>
          <a:p>
            <a:pPr marL="171450" indent="-171450">
              <a:buFont typeface="Arial" panose="020B0604020202020204" pitchFamily="34" charset="0"/>
              <a:buChar char="•"/>
              <a:defRPr/>
            </a:pPr>
            <a:r>
              <a:rPr lang="en-GB" altLang="en-US" sz="1100" dirty="0">
                <a:latin typeface="Comic Sans MS" panose="030F0702030302020204" pitchFamily="66" charset="0"/>
              </a:rPr>
              <a:t>We only learn the harp by first playing the harp</a:t>
            </a:r>
          </a:p>
          <a:p>
            <a:pPr marL="171450" indent="-171450">
              <a:buFont typeface="Arial" panose="020B0604020202020204" pitchFamily="34" charset="0"/>
              <a:buChar char="•"/>
              <a:defRPr/>
            </a:pPr>
            <a:endParaRPr lang="en-GB" altLang="en-US" sz="1100" dirty="0">
              <a:latin typeface="Comic Sans MS" panose="030F0702030302020204" pitchFamily="66" charset="0"/>
            </a:endParaRPr>
          </a:p>
          <a:p>
            <a:pPr marL="171450" indent="-171450">
              <a:buFont typeface="Arial" panose="020B0604020202020204" pitchFamily="34" charset="0"/>
              <a:buChar char="•"/>
              <a:defRPr/>
            </a:pPr>
            <a:r>
              <a:rPr lang="en-GB" altLang="en-US" sz="1100" dirty="0">
                <a:latin typeface="Comic Sans MS" panose="030F0702030302020204" pitchFamily="66" charset="0"/>
              </a:rPr>
              <a:t>Equally:</a:t>
            </a:r>
          </a:p>
          <a:p>
            <a:pPr marL="171450" indent="-171450">
              <a:buFont typeface="Arial" panose="020B0604020202020204" pitchFamily="34" charset="0"/>
              <a:buChar char="•"/>
              <a:defRPr/>
            </a:pPr>
            <a:r>
              <a:rPr lang="en-GB" altLang="en-US" sz="1100" dirty="0">
                <a:latin typeface="Comic Sans MS" panose="030F0702030302020204" pitchFamily="66" charset="0"/>
              </a:rPr>
              <a:t>We are not born with virtues (e.g. bravery)</a:t>
            </a:r>
          </a:p>
          <a:p>
            <a:pPr marL="171450" indent="-171450">
              <a:buFont typeface="Arial" panose="020B0604020202020204" pitchFamily="34" charset="0"/>
              <a:buChar char="•"/>
              <a:defRPr/>
            </a:pPr>
            <a:r>
              <a:rPr lang="en-GB" altLang="en-US" sz="1100" dirty="0">
                <a:latin typeface="Comic Sans MS" panose="030F0702030302020204" pitchFamily="66" charset="0"/>
              </a:rPr>
              <a:t>We have the capacity to learn the virtues</a:t>
            </a:r>
          </a:p>
          <a:p>
            <a:pPr marL="171450" indent="-171450">
              <a:buFont typeface="Arial" panose="020B0604020202020204" pitchFamily="34" charset="0"/>
              <a:buChar char="•"/>
              <a:defRPr/>
            </a:pPr>
            <a:r>
              <a:rPr lang="en-GB" altLang="en-US" sz="1100" dirty="0">
                <a:latin typeface="Comic Sans MS" panose="030F0702030302020204" pitchFamily="66" charset="0"/>
              </a:rPr>
              <a:t>We only learn virtues, such as bravery, by first performing </a:t>
            </a:r>
            <a:r>
              <a:rPr lang="en-GB" altLang="en-US" sz="1100">
                <a:latin typeface="Comic Sans MS" panose="030F0702030302020204" pitchFamily="66" charset="0"/>
              </a:rPr>
              <a:t>brave </a:t>
            </a:r>
            <a:r>
              <a:rPr lang="en-GB" altLang="en-US" sz="1100" smtClean="0">
                <a:latin typeface="Comic Sans MS" panose="030F0702030302020204" pitchFamily="66" charset="0"/>
              </a:rPr>
              <a:t>acts</a:t>
            </a:r>
            <a:br>
              <a:rPr lang="en-GB" altLang="en-US" sz="1100" smtClean="0">
                <a:latin typeface="Comic Sans MS" panose="030F0702030302020204" pitchFamily="66" charset="0"/>
              </a:rPr>
            </a:br>
            <a:endParaRPr lang="en-US" altLang="en-US" sz="11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120275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89" y="149630"/>
            <a:ext cx="11903825" cy="438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Aristotle’s Virtue Ethics</a:t>
            </a:r>
          </a:p>
        </p:txBody>
      </p:sp>
      <p:sp>
        <p:nvSpPr>
          <p:cNvPr id="9" name="Rectangle 8"/>
          <p:cNvSpPr/>
          <p:nvPr/>
        </p:nvSpPr>
        <p:spPr>
          <a:xfrm>
            <a:off x="147332" y="679636"/>
            <a:ext cx="5929269" cy="1518554"/>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omic Sans MS" panose="030F0702030302020204" pitchFamily="66" charset="0"/>
              </a:rPr>
              <a:t>The </a:t>
            </a:r>
            <a:r>
              <a:rPr lang="en-GB" sz="1100" b="1" dirty="0">
                <a:solidFill>
                  <a:schemeClr val="tx1"/>
                </a:solidFill>
                <a:latin typeface="Comic Sans MS" panose="030F0702030302020204" pitchFamily="66" charset="0"/>
              </a:rPr>
              <a:t>importance of </a:t>
            </a:r>
            <a:r>
              <a:rPr lang="en-GB" sz="1100" b="1" dirty="0" smtClean="0">
                <a:solidFill>
                  <a:schemeClr val="tx1"/>
                </a:solidFill>
                <a:latin typeface="Comic Sans MS" panose="030F0702030302020204" pitchFamily="66" charset="0"/>
              </a:rPr>
              <a:t>feelings</a:t>
            </a:r>
          </a:p>
          <a:p>
            <a:endParaRPr lang="en-GB" altLang="en-US" sz="1100" b="1" dirty="0">
              <a:solidFill>
                <a:schemeClr val="tx1"/>
              </a:solidFill>
              <a:latin typeface="Comic Sans MS" panose="030F0702030302020204" pitchFamily="66" charset="0"/>
            </a:endParaRPr>
          </a:p>
          <a:p>
            <a:r>
              <a:rPr lang="en-GB" altLang="en-US" sz="1100" dirty="0">
                <a:latin typeface="Comic Sans MS" panose="030F0702030302020204" pitchFamily="66" charset="0"/>
              </a:rPr>
              <a:t>Aristotle gives a central place to feelings in his moral theory.  All our actions are a display of an </a:t>
            </a:r>
            <a:r>
              <a:rPr lang="en-GB" altLang="en-US" sz="1100" dirty="0" smtClean="0">
                <a:latin typeface="Comic Sans MS" panose="030F0702030302020204" pitchFamily="66" charset="0"/>
              </a:rPr>
              <a:t>emotion: desire, anger, fear, confidence, envy, joy, hatred, longing, pity</a:t>
            </a:r>
            <a:endParaRPr lang="en-GB" altLang="en-US" sz="1100" dirty="0">
              <a:latin typeface="Comic Sans MS" panose="030F0702030302020204" pitchFamily="66" charset="0"/>
            </a:endParaRP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Virtue means expressing the appropriate amount of these feelings: neither too much nor too little, but in the ‘</a:t>
            </a:r>
            <a:r>
              <a:rPr lang="en-GB" altLang="en-US" sz="1100" dirty="0" smtClean="0">
                <a:latin typeface="Comic Sans MS" panose="030F0702030302020204" pitchFamily="66" charset="0"/>
              </a:rPr>
              <a:t>mean’.  A </a:t>
            </a:r>
            <a:r>
              <a:rPr lang="en-GB" altLang="en-US" sz="1100" dirty="0">
                <a:latin typeface="Comic Sans MS" panose="030F0702030302020204" pitchFamily="66" charset="0"/>
              </a:rPr>
              <a:t>virtuous person has no inner conflict: they don’t have to overcome their feelings in order to do the right thing</a:t>
            </a:r>
          </a:p>
          <a:p>
            <a:pPr>
              <a:defRPr/>
            </a:pPr>
            <a:endParaRPr lang="en-US" altLang="en-US" sz="1100" dirty="0">
              <a:latin typeface="Century Gothic" panose="020B0502020202020204" pitchFamily="34" charset="0"/>
            </a:endParaRPr>
          </a:p>
        </p:txBody>
      </p:sp>
      <p:sp>
        <p:nvSpPr>
          <p:cNvPr id="10" name="Rectangle 9"/>
          <p:cNvSpPr/>
          <p:nvPr/>
        </p:nvSpPr>
        <p:spPr>
          <a:xfrm>
            <a:off x="147332" y="2249928"/>
            <a:ext cx="5929269" cy="119512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omic Sans MS" panose="030F0702030302020204" pitchFamily="66" charset="0"/>
              </a:rPr>
              <a:t>The </a:t>
            </a:r>
            <a:r>
              <a:rPr lang="en-GB" sz="1100" b="1" dirty="0">
                <a:solidFill>
                  <a:schemeClr val="tx1"/>
                </a:solidFill>
                <a:latin typeface="Comic Sans MS" panose="030F0702030302020204" pitchFamily="66" charset="0"/>
              </a:rPr>
              <a:t>doctrine of the mean </a:t>
            </a:r>
            <a:endParaRPr lang="en-GB" sz="1100" b="1" dirty="0" smtClean="0">
              <a:solidFill>
                <a:schemeClr val="tx1"/>
              </a:solidFill>
              <a:latin typeface="Comic Sans MS" panose="030F0702030302020204" pitchFamily="66" charset="0"/>
            </a:endParaRPr>
          </a:p>
          <a:p>
            <a:endParaRPr lang="en-GB" sz="1100" b="1" dirty="0">
              <a:solidFill>
                <a:schemeClr val="tx1"/>
              </a:solidFill>
              <a:latin typeface="Comic Sans MS" panose="030F0702030302020204" pitchFamily="66" charset="0"/>
            </a:endParaRPr>
          </a:p>
          <a:p>
            <a:pPr>
              <a:defRPr/>
            </a:pPr>
            <a:r>
              <a:rPr lang="en-GB" altLang="en-US" sz="1100" dirty="0" smtClean="0">
                <a:latin typeface="Comic Sans MS" panose="030F0702030302020204" pitchFamily="66" charset="0"/>
              </a:rPr>
              <a:t>Virtue lies between displaying ‘too much’ and ‘too little’ of a particular feeling – this is the doctrine of the mean.  For example, displaying too much fear is cowardly; displaying too little fear is rash.  Reason helps us display the right amount of fear, which is to act courageously.</a:t>
            </a:r>
            <a:endParaRPr lang="en-GB" altLang="en-US" sz="1100" dirty="0">
              <a:latin typeface="Comic Sans MS" panose="030F0702030302020204" pitchFamily="66" charset="0"/>
            </a:endParaRPr>
          </a:p>
          <a:p>
            <a:pPr>
              <a:defRPr/>
            </a:pPr>
            <a:endParaRPr lang="en-US" altLang="en-US" sz="1100" dirty="0">
              <a:latin typeface="Century Gothic" panose="020B0502020202020204" pitchFamily="34" charset="0"/>
            </a:endParaRPr>
          </a:p>
        </p:txBody>
      </p:sp>
      <p:sp>
        <p:nvSpPr>
          <p:cNvPr id="12" name="Rectangle 11"/>
          <p:cNvSpPr/>
          <p:nvPr/>
        </p:nvSpPr>
        <p:spPr>
          <a:xfrm>
            <a:off x="147332" y="3513128"/>
            <a:ext cx="5929269" cy="321072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Moral responsibility: voluntary, involuntary and non-voluntary actions.</a:t>
            </a:r>
          </a:p>
          <a:p>
            <a:endParaRPr lang="en-GB" sz="1100" b="1" dirty="0">
              <a:solidFill>
                <a:schemeClr val="tx1"/>
              </a:solidFill>
              <a:latin typeface="Comic Sans MS" panose="030F0702030302020204" pitchFamily="66" charset="0"/>
            </a:endParaRPr>
          </a:p>
          <a:p>
            <a:pPr>
              <a:defRPr/>
            </a:pPr>
            <a:r>
              <a:rPr lang="en-GB" altLang="en-US" sz="1100" dirty="0">
                <a:latin typeface="Comic Sans MS" panose="030F0702030302020204" pitchFamily="66" charset="0"/>
              </a:rPr>
              <a:t>Aristotle distinguishes between three different types of actions:</a:t>
            </a:r>
          </a:p>
          <a:p>
            <a:pPr>
              <a:defRPr/>
            </a:pPr>
            <a:r>
              <a:rPr lang="en-GB" altLang="en-US" sz="1100" u="sng" dirty="0">
                <a:latin typeface="Comic Sans MS" panose="030F0702030302020204" pitchFamily="66" charset="0"/>
              </a:rPr>
              <a:t>Voluntary actions</a:t>
            </a:r>
          </a:p>
          <a:p>
            <a:pPr marL="171450" indent="-171450">
              <a:buFont typeface="Arial" panose="020B0604020202020204" pitchFamily="34" charset="0"/>
              <a:buChar char="•"/>
              <a:defRPr/>
            </a:pPr>
            <a:r>
              <a:rPr lang="en-GB" altLang="en-US" sz="1100" dirty="0">
                <a:latin typeface="Comic Sans MS" panose="030F0702030302020204" pitchFamily="66" charset="0"/>
              </a:rPr>
              <a:t>Those that are fully intended</a:t>
            </a:r>
          </a:p>
          <a:p>
            <a:pPr marL="171450" indent="-171450">
              <a:buFont typeface="Arial" panose="020B0604020202020204" pitchFamily="34" charset="0"/>
              <a:buChar char="•"/>
              <a:defRPr/>
            </a:pPr>
            <a:r>
              <a:rPr lang="en-GB" altLang="en-US" sz="1100" dirty="0">
                <a:latin typeface="Comic Sans MS" panose="030F0702030302020204" pitchFamily="66" charset="0"/>
              </a:rPr>
              <a:t>The origin comes from within us.</a:t>
            </a:r>
          </a:p>
          <a:p>
            <a:pPr>
              <a:defRPr/>
            </a:pPr>
            <a:r>
              <a:rPr lang="en-GB" altLang="en-US" sz="1100" u="sng" dirty="0">
                <a:latin typeface="Comic Sans MS" panose="030F0702030302020204" pitchFamily="66" charset="0"/>
              </a:rPr>
              <a:t>Involuntary actions</a:t>
            </a:r>
          </a:p>
          <a:p>
            <a:pPr marL="171450" indent="-171450">
              <a:buFont typeface="Arial" panose="020B0604020202020204" pitchFamily="34" charset="0"/>
              <a:buChar char="•"/>
              <a:defRPr/>
            </a:pPr>
            <a:r>
              <a:rPr lang="en-GB" altLang="en-US" sz="1100" dirty="0">
                <a:latin typeface="Comic Sans MS" panose="030F0702030302020204" pitchFamily="66" charset="0"/>
              </a:rPr>
              <a:t>Acts done under compulsion </a:t>
            </a:r>
            <a:r>
              <a:rPr lang="en-GB" altLang="en-US" sz="1100" dirty="0" smtClean="0">
                <a:latin typeface="Comic Sans MS" panose="030F0702030302020204" pitchFamily="66" charset="0"/>
              </a:rPr>
              <a:t>(e.g. </a:t>
            </a:r>
            <a:r>
              <a:rPr lang="en-GB" altLang="en-US" sz="1100" dirty="0">
                <a:latin typeface="Comic Sans MS" panose="030F0702030302020204" pitchFamily="66" charset="0"/>
              </a:rPr>
              <a:t>g</a:t>
            </a:r>
            <a:r>
              <a:rPr lang="en-GB" altLang="en-US" sz="1100" dirty="0" smtClean="0">
                <a:latin typeface="Comic Sans MS" panose="030F0702030302020204" pitchFamily="66" charset="0"/>
              </a:rPr>
              <a:t>iving </a:t>
            </a:r>
            <a:r>
              <a:rPr lang="en-GB" altLang="en-US" sz="1100" dirty="0">
                <a:latin typeface="Comic Sans MS" panose="030F0702030302020204" pitchFamily="66" charset="0"/>
              </a:rPr>
              <a:t>money to a burglar who is holding a gun to your head</a:t>
            </a:r>
            <a:r>
              <a:rPr lang="en-GB" altLang="en-US" sz="1100" dirty="0" smtClean="0">
                <a:latin typeface="Comic Sans MS" panose="030F0702030302020204" pitchFamily="66" charset="0"/>
              </a:rPr>
              <a:t>.)</a:t>
            </a:r>
          </a:p>
          <a:p>
            <a:pPr>
              <a:defRPr/>
            </a:pPr>
            <a:r>
              <a:rPr lang="en-GB" altLang="en-US" sz="1100" u="sng" dirty="0" smtClean="0">
                <a:latin typeface="Comic Sans MS" panose="030F0702030302020204" pitchFamily="66" charset="0"/>
              </a:rPr>
              <a:t>Non-voluntary </a:t>
            </a:r>
            <a:r>
              <a:rPr lang="en-GB" altLang="en-US" sz="1100" u="sng" dirty="0">
                <a:latin typeface="Comic Sans MS" panose="030F0702030302020204" pitchFamily="66" charset="0"/>
              </a:rPr>
              <a:t>actions</a:t>
            </a:r>
          </a:p>
          <a:p>
            <a:pPr marL="171450" indent="-171450">
              <a:buFont typeface="Arial" panose="020B0604020202020204" pitchFamily="34" charset="0"/>
              <a:buChar char="•"/>
              <a:defRPr/>
            </a:pPr>
            <a:r>
              <a:rPr lang="en-GB" altLang="en-US" sz="1100" dirty="0">
                <a:latin typeface="Comic Sans MS" panose="030F0702030302020204" pitchFamily="66" charset="0"/>
              </a:rPr>
              <a:t>Acts done from </a:t>
            </a:r>
            <a:r>
              <a:rPr lang="en-GB" altLang="en-US" sz="1100" dirty="0" smtClean="0">
                <a:latin typeface="Comic Sans MS" panose="030F0702030302020204" pitchFamily="66" charset="0"/>
              </a:rPr>
              <a:t>ignorance (e.g. buying </a:t>
            </a:r>
            <a:r>
              <a:rPr lang="en-GB" altLang="en-US" sz="1100" dirty="0">
                <a:latin typeface="Comic Sans MS" panose="030F0702030302020204" pitchFamily="66" charset="0"/>
              </a:rPr>
              <a:t>a guitar online only to find out it was </a:t>
            </a:r>
            <a:r>
              <a:rPr lang="en-GB" altLang="en-US" sz="1100" dirty="0" smtClean="0">
                <a:latin typeface="Comic Sans MS" panose="030F0702030302020204" pitchFamily="66" charset="0"/>
              </a:rPr>
              <a:t>stolen).</a:t>
            </a:r>
            <a:endParaRPr lang="en-GB" altLang="en-US" sz="1100" dirty="0">
              <a:latin typeface="Comic Sans MS" panose="030F0702030302020204" pitchFamily="66" charset="0"/>
            </a:endParaRPr>
          </a:p>
          <a:p>
            <a:pPr>
              <a:defRPr/>
            </a:pPr>
            <a:endParaRPr lang="en-GB" altLang="en-US" sz="1100" dirty="0" smtClean="0">
              <a:latin typeface="Comic Sans MS" panose="030F0702030302020204" pitchFamily="66" charset="0"/>
            </a:endParaRPr>
          </a:p>
          <a:p>
            <a:pPr>
              <a:defRPr/>
            </a:pPr>
            <a:r>
              <a:rPr lang="en-GB" altLang="en-US" sz="1100" dirty="0" smtClean="0">
                <a:latin typeface="Comic Sans MS" panose="030F0702030302020204" pitchFamily="66" charset="0"/>
              </a:rPr>
              <a:t>Aristotle believed you were responsible for voluntary actions and you could not be held responsible for involuntary actions.  If </a:t>
            </a:r>
            <a:r>
              <a:rPr lang="en-GB" altLang="en-US" sz="1100" dirty="0">
                <a:latin typeface="Comic Sans MS" panose="030F0702030302020204" pitchFamily="66" charset="0"/>
              </a:rPr>
              <a:t>there is regret </a:t>
            </a:r>
            <a:r>
              <a:rPr lang="en-GB" altLang="en-US" sz="1100" dirty="0" smtClean="0">
                <a:latin typeface="Comic Sans MS" panose="030F0702030302020204" pitchFamily="66" charset="0"/>
              </a:rPr>
              <a:t>after non-voluntary actions and </a:t>
            </a:r>
            <a:r>
              <a:rPr lang="en-GB" altLang="en-US" sz="1100" dirty="0">
                <a:latin typeface="Comic Sans MS" panose="030F0702030302020204" pitchFamily="66" charset="0"/>
              </a:rPr>
              <a:t>we wish we had acted differently, then the action was contrary to our intention.  </a:t>
            </a:r>
            <a:r>
              <a:rPr lang="en-GB" altLang="en-US" sz="1100" dirty="0" smtClean="0">
                <a:latin typeface="Comic Sans MS" panose="030F0702030302020204" pitchFamily="66" charset="0"/>
              </a:rPr>
              <a:t>We </a:t>
            </a:r>
            <a:r>
              <a:rPr lang="en-GB" altLang="en-US" sz="1100" dirty="0">
                <a:latin typeface="Comic Sans MS" panose="030F0702030302020204" pitchFamily="66" charset="0"/>
              </a:rPr>
              <a:t>would still be responsible but we could be forgiven and </a:t>
            </a:r>
            <a:r>
              <a:rPr lang="en-GB" altLang="en-US" sz="1100" dirty="0" smtClean="0">
                <a:latin typeface="Comic Sans MS" panose="030F0702030302020204" pitchFamily="66" charset="0"/>
              </a:rPr>
              <a:t>pardoned.  If </a:t>
            </a:r>
            <a:r>
              <a:rPr lang="en-GB" altLang="en-US" sz="1100" dirty="0">
                <a:latin typeface="Comic Sans MS" panose="030F0702030302020204" pitchFamily="66" charset="0"/>
              </a:rPr>
              <a:t>there is no regret and we would not have acted differently, then we should be judged and held fully responsible as if this were a voluntary action.</a:t>
            </a:r>
          </a:p>
          <a:p>
            <a:pPr>
              <a:defRPr/>
            </a:pPr>
            <a:endParaRPr lang="en-US" altLang="en-US" sz="1100" dirty="0">
              <a:latin typeface="Century Gothic" panose="020B0502020202020204" pitchFamily="34" charset="0"/>
            </a:endParaRPr>
          </a:p>
        </p:txBody>
      </p:sp>
      <p:pic>
        <p:nvPicPr>
          <p:cNvPr id="3" name="Picture 2"/>
          <p:cNvPicPr>
            <a:picLocks noChangeAspect="1"/>
          </p:cNvPicPr>
          <p:nvPr/>
        </p:nvPicPr>
        <p:blipFill>
          <a:blip r:embed="rId2"/>
          <a:stretch>
            <a:fillRect/>
          </a:stretch>
        </p:blipFill>
        <p:spPr>
          <a:xfrm>
            <a:off x="6356130" y="769439"/>
            <a:ext cx="5672383" cy="4254287"/>
          </a:xfrm>
          <a:prstGeom prst="rect">
            <a:avLst/>
          </a:prstGeom>
        </p:spPr>
      </p:pic>
    </p:spTree>
    <p:extLst>
      <p:ext uri="{BB962C8B-B14F-4D97-AF65-F5344CB8AC3E}">
        <p14:creationId xmlns:p14="http://schemas.microsoft.com/office/powerpoint/2010/main" val="186410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89" y="149630"/>
            <a:ext cx="11903825" cy="438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Aristotle’s Virtue Ethics</a:t>
            </a:r>
          </a:p>
        </p:txBody>
      </p:sp>
      <p:sp>
        <p:nvSpPr>
          <p:cNvPr id="5" name="Rectangle 4"/>
          <p:cNvSpPr/>
          <p:nvPr/>
        </p:nvSpPr>
        <p:spPr>
          <a:xfrm>
            <a:off x="124689" y="679636"/>
            <a:ext cx="11903825" cy="604421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Issues </a:t>
            </a:r>
            <a:r>
              <a:rPr lang="en-GB" sz="1100" b="1" dirty="0" smtClean="0">
                <a:solidFill>
                  <a:schemeClr val="tx1"/>
                </a:solidFill>
                <a:latin typeface="Comic Sans MS" panose="030F0702030302020204" pitchFamily="66" charset="0"/>
              </a:rPr>
              <a:t>with Aristotle’s Virtue Ethics</a:t>
            </a:r>
          </a:p>
          <a:p>
            <a:endParaRPr lang="en-GB" sz="1100" dirty="0" smtClean="0">
              <a:solidFill>
                <a:schemeClr val="tx1"/>
              </a:solidFill>
              <a:latin typeface="Comic Sans MS" panose="030F0702030302020204" pitchFamily="66" charset="0"/>
            </a:endParaRPr>
          </a:p>
          <a:p>
            <a:pPr marL="228600" indent="-228600">
              <a:buAutoNum type="arabicPeriod"/>
            </a:pPr>
            <a:r>
              <a:rPr lang="en-GB" sz="1100" dirty="0">
                <a:solidFill>
                  <a:schemeClr val="tx1"/>
                </a:solidFill>
                <a:latin typeface="Comic Sans MS" panose="030F0702030302020204" pitchFamily="66" charset="0"/>
              </a:rPr>
              <a:t>W</a:t>
            </a:r>
            <a:r>
              <a:rPr lang="en-GB" sz="1100" dirty="0" smtClean="0">
                <a:solidFill>
                  <a:schemeClr val="tx1"/>
                </a:solidFill>
                <a:latin typeface="Comic Sans MS" panose="030F0702030302020204" pitchFamily="66" charset="0"/>
              </a:rPr>
              <a:t>hether </a:t>
            </a:r>
            <a:r>
              <a:rPr lang="en-GB" sz="1100" dirty="0">
                <a:solidFill>
                  <a:schemeClr val="tx1"/>
                </a:solidFill>
                <a:latin typeface="Comic Sans MS" panose="030F0702030302020204" pitchFamily="66" charset="0"/>
              </a:rPr>
              <a:t>Aristotelian virtue ethics can give sufficiently clear guidance about how to </a:t>
            </a:r>
            <a:r>
              <a:rPr lang="en-GB" sz="1100" dirty="0" smtClean="0">
                <a:solidFill>
                  <a:schemeClr val="tx1"/>
                </a:solidFill>
                <a:latin typeface="Comic Sans MS" panose="030F0702030302020204" pitchFamily="66" charset="0"/>
              </a:rPr>
              <a:t>act</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Aristotle’s ethics has no such clear </a:t>
            </a:r>
            <a:r>
              <a:rPr lang="en-GB" sz="1100" dirty="0" smtClean="0">
                <a:solidFill>
                  <a:schemeClr val="tx1"/>
                </a:solidFill>
                <a:latin typeface="Comic Sans MS" panose="030F0702030302020204" pitchFamily="66" charset="0"/>
              </a:rPr>
              <a:t>rules about how to behave (unlike Mill or Kant).  Aristotle argues that if someone develops virtues they learn the ‘practical wisdom’ to know what to do in a situation.  Some argue that this is vague.  </a:t>
            </a:r>
            <a:r>
              <a:rPr lang="en-GB" sz="1100" dirty="0" err="1" smtClean="0">
                <a:solidFill>
                  <a:schemeClr val="tx1"/>
                </a:solidFill>
                <a:latin typeface="Comic Sans MS" panose="030F0702030302020204" pitchFamily="66" charset="0"/>
              </a:rPr>
              <a:t>Hursthouse</a:t>
            </a:r>
            <a:r>
              <a:rPr lang="en-GB" sz="1100" dirty="0" smtClean="0">
                <a:solidFill>
                  <a:schemeClr val="tx1"/>
                </a:solidFill>
                <a:latin typeface="Comic Sans MS" panose="030F0702030302020204" pitchFamily="66" charset="0"/>
              </a:rPr>
              <a:t>, however, argues that the virtues can be converted into rules, which she calls ‘v-rules’ e.g. the virtue of kindness can be converted into the rule to be kind.</a:t>
            </a:r>
            <a:endParaRPr lang="en-GB" sz="1100" dirty="0">
              <a:solidFill>
                <a:schemeClr val="tx1"/>
              </a:solidFill>
              <a:latin typeface="Comic Sans MS" panose="030F0702030302020204" pitchFamily="66" charset="0"/>
            </a:endParaRPr>
          </a:p>
          <a:p>
            <a:endParaRPr lang="en-GB" sz="1100" dirty="0" smtClean="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2. </a:t>
            </a:r>
            <a:r>
              <a:rPr lang="en-GB" sz="1100" dirty="0">
                <a:solidFill>
                  <a:schemeClr val="tx1"/>
                </a:solidFill>
                <a:latin typeface="Comic Sans MS" panose="030F0702030302020204" pitchFamily="66" charset="0"/>
              </a:rPr>
              <a:t>clashing/competing virtues</a:t>
            </a:r>
          </a:p>
          <a:p>
            <a:endParaRPr lang="en-GB" sz="1100" dirty="0" smtClean="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Someone who you love has a painful terminal illness and pleads with you to end their life.  The virtue of charity motivates you to help them towards euthanasia, the virtue of justice forbids you from killing them.  Aristotle had a hierarchy of virtues with justice above charity.</a:t>
            </a:r>
          </a:p>
          <a:p>
            <a:endParaRPr lang="en-GB" sz="1100" dirty="0">
              <a:solidFill>
                <a:schemeClr val="tx1"/>
              </a:solidFill>
              <a:latin typeface="Comic Sans MS" panose="030F0702030302020204" pitchFamily="66" charset="0"/>
            </a:endParaRPr>
          </a:p>
          <a:p>
            <a:r>
              <a:rPr lang="en-GB" sz="1100" dirty="0" smtClean="0">
                <a:solidFill>
                  <a:schemeClr val="tx1"/>
                </a:solidFill>
                <a:latin typeface="Comic Sans MS" panose="030F0702030302020204" pitchFamily="66" charset="0"/>
              </a:rPr>
              <a:t>3</a:t>
            </a:r>
            <a:r>
              <a:rPr lang="en-GB" sz="1100" dirty="0">
                <a:solidFill>
                  <a:schemeClr val="tx1"/>
                </a:solidFill>
                <a:latin typeface="Comic Sans MS" panose="030F0702030302020204" pitchFamily="66" charset="0"/>
              </a:rPr>
              <a:t>. whether a trait must contribute to </a:t>
            </a:r>
            <a:r>
              <a:rPr lang="en-GB" sz="1100" dirty="0" err="1">
                <a:solidFill>
                  <a:schemeClr val="tx1"/>
                </a:solidFill>
                <a:latin typeface="Comic Sans MS" panose="030F0702030302020204" pitchFamily="66" charset="0"/>
              </a:rPr>
              <a:t>Eudaimonia</a:t>
            </a:r>
            <a:r>
              <a:rPr lang="en-GB" sz="1100" dirty="0">
                <a:solidFill>
                  <a:schemeClr val="tx1"/>
                </a:solidFill>
                <a:latin typeface="Comic Sans MS" panose="030F0702030302020204" pitchFamily="66" charset="0"/>
              </a:rPr>
              <a:t> in order to be a virtue</a:t>
            </a:r>
          </a:p>
          <a:p>
            <a:pPr>
              <a:defRPr/>
            </a:pPr>
            <a:r>
              <a:rPr lang="en-GB" altLang="en-US" sz="1100" dirty="0" smtClean="0">
                <a:latin typeface="Comic Sans MS" panose="030F0702030302020204" pitchFamily="66" charset="0"/>
              </a:rPr>
              <a:t>In </a:t>
            </a:r>
            <a:r>
              <a:rPr lang="en-GB" altLang="en-US" sz="1100" dirty="0">
                <a:latin typeface="Comic Sans MS" panose="030F0702030302020204" pitchFamily="66" charset="0"/>
              </a:rPr>
              <a:t>some horrific situations, following vices might be the right thing to do (in concentration camps, theft, dishonesty and bribery were routinely the right thing to </a:t>
            </a:r>
            <a:r>
              <a:rPr lang="en-GB" altLang="en-US" sz="1100" dirty="0" smtClean="0">
                <a:latin typeface="Comic Sans MS" panose="030F0702030302020204" pitchFamily="66" charset="0"/>
              </a:rPr>
              <a:t>do)  So</a:t>
            </a:r>
            <a:r>
              <a:rPr lang="en-GB" altLang="en-US" sz="1100" dirty="0">
                <a:latin typeface="Comic Sans MS" panose="030F0702030302020204" pitchFamily="66" charset="0"/>
              </a:rPr>
              <a:t>, traits can be virtues, but do not lead to eudemonia</a:t>
            </a:r>
            <a:r>
              <a:rPr lang="en-GB" altLang="en-US" sz="1100" dirty="0" smtClean="0">
                <a:latin typeface="Comic Sans MS" panose="030F0702030302020204" pitchFamily="66" charset="0"/>
              </a:rPr>
              <a:t>.</a:t>
            </a:r>
          </a:p>
          <a:p>
            <a:pPr>
              <a:defRPr/>
            </a:pPr>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4. the possibility of circularity </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The definition contains the term being defined:</a:t>
            </a:r>
          </a:p>
          <a:p>
            <a:r>
              <a:rPr lang="en-GB" sz="1100" dirty="0">
                <a:solidFill>
                  <a:schemeClr val="tx1"/>
                </a:solidFill>
                <a:latin typeface="Comic Sans MS" panose="030F0702030302020204" pitchFamily="66" charset="0"/>
              </a:rPr>
              <a:t>A virtuous act is an act done by a virtuous person</a:t>
            </a:r>
          </a:p>
          <a:p>
            <a:r>
              <a:rPr lang="en-GB" sz="1100" dirty="0">
                <a:solidFill>
                  <a:schemeClr val="tx1"/>
                </a:solidFill>
                <a:latin typeface="Comic Sans MS" panose="030F0702030302020204" pitchFamily="66" charset="0"/>
              </a:rPr>
              <a:t>A virtuous person is someone who habitually performs </a:t>
            </a:r>
            <a:r>
              <a:rPr lang="en-GB" sz="1100" dirty="0" smtClean="0">
                <a:solidFill>
                  <a:schemeClr val="tx1"/>
                </a:solidFill>
                <a:latin typeface="Comic Sans MS" panose="030F0702030302020204" pitchFamily="66" charset="0"/>
              </a:rPr>
              <a:t>virtuous </a:t>
            </a:r>
            <a:r>
              <a:rPr lang="en-GB" sz="1100" dirty="0">
                <a:solidFill>
                  <a:schemeClr val="tx1"/>
                </a:solidFill>
                <a:latin typeface="Comic Sans MS" panose="030F0702030302020204" pitchFamily="66" charset="0"/>
              </a:rPr>
              <a:t>acts</a:t>
            </a:r>
          </a:p>
          <a:p>
            <a:r>
              <a:rPr lang="en-GB" sz="1100" dirty="0">
                <a:solidFill>
                  <a:schemeClr val="tx1"/>
                </a:solidFill>
                <a:latin typeface="Comic Sans MS" panose="030F0702030302020204" pitchFamily="66" charset="0"/>
              </a:rPr>
              <a:t>Therefore, a virtuous act is an act done by someone who habitually performs virtuous acts.</a:t>
            </a:r>
          </a:p>
          <a:p>
            <a:r>
              <a:rPr lang="en-GB" sz="1100" dirty="0" smtClean="0">
                <a:solidFill>
                  <a:schemeClr val="tx1"/>
                </a:solidFill>
                <a:latin typeface="Comic Sans MS" panose="030F0702030302020204" pitchFamily="66" charset="0"/>
              </a:rPr>
              <a:t>This </a:t>
            </a:r>
            <a:r>
              <a:rPr lang="en-GB" sz="1100" dirty="0">
                <a:solidFill>
                  <a:schemeClr val="tx1"/>
                </a:solidFill>
                <a:latin typeface="Comic Sans MS" panose="030F0702030302020204" pitchFamily="66" charset="0"/>
              </a:rPr>
              <a:t>circular definition does nothing to help explain the nature of virtuous acts or people.</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5. the relationship between the good for the individual and moral good.</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Ethics is meant to be about helping others. Aristotle has told us how we can achieve </a:t>
            </a:r>
            <a:r>
              <a:rPr lang="en-GB" sz="1100" dirty="0" err="1">
                <a:solidFill>
                  <a:schemeClr val="tx1"/>
                </a:solidFill>
                <a:latin typeface="Comic Sans MS" panose="030F0702030302020204" pitchFamily="66" charset="0"/>
              </a:rPr>
              <a:t>eudaimonia</a:t>
            </a:r>
            <a:r>
              <a:rPr lang="en-GB" sz="1100" dirty="0">
                <a:solidFill>
                  <a:schemeClr val="tx1"/>
                </a:solidFill>
                <a:latin typeface="Comic Sans MS" panose="030F0702030302020204" pitchFamily="66" charset="0"/>
              </a:rPr>
              <a:t> for ourselves!  He hasn’t said much about others.  Some of Aristotle’s virtues benefit only the individuals possessing them, e.g. </a:t>
            </a:r>
            <a:r>
              <a:rPr lang="en-GB" sz="1100" dirty="0" smtClean="0">
                <a:solidFill>
                  <a:schemeClr val="tx1"/>
                </a:solidFill>
                <a:latin typeface="Comic Sans MS" panose="030F0702030302020204" pitchFamily="66" charset="0"/>
              </a:rPr>
              <a:t>ambition, pride, being aristocratic.</a:t>
            </a:r>
            <a:endParaRPr lang="en-GB" sz="1100" dirty="0">
              <a:solidFill>
                <a:schemeClr val="tx1"/>
              </a:solidFill>
              <a:latin typeface="Comic Sans MS" panose="030F0702030302020204" pitchFamily="66" charset="0"/>
            </a:endParaRPr>
          </a:p>
          <a:p>
            <a:pPr>
              <a:defRPr/>
            </a:pPr>
            <a:endParaRPr lang="en-GB" sz="1100" dirty="0" smtClean="0">
              <a:solidFill>
                <a:schemeClr val="tx1"/>
              </a:solidFill>
              <a:latin typeface="Comic Sans MS" panose="030F0702030302020204" pitchFamily="66" charset="0"/>
            </a:endParaRPr>
          </a:p>
          <a:p>
            <a:endParaRPr lang="en-GB" sz="1100" dirty="0">
              <a:solidFill>
                <a:schemeClr val="tx1"/>
              </a:solidFill>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a:off x="9720618" y="3356085"/>
            <a:ext cx="2307896" cy="1730922"/>
          </a:xfrm>
          <a:prstGeom prst="rect">
            <a:avLst/>
          </a:prstGeom>
        </p:spPr>
      </p:pic>
    </p:spTree>
    <p:extLst>
      <p:ext uri="{BB962C8B-B14F-4D97-AF65-F5344CB8AC3E}">
        <p14:creationId xmlns:p14="http://schemas.microsoft.com/office/powerpoint/2010/main" val="3644360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1671</Words>
  <Application>Microsoft Office PowerPoint</Application>
  <PresentationFormat>Widescreen</PresentationFormat>
  <Paragraphs>140</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Century Gothic</vt:lpstr>
      <vt:lpstr>Chewy</vt:lpstr>
      <vt:lpstr>Comic Sans MS</vt:lpstr>
      <vt:lpstr>Office Theme</vt:lpstr>
      <vt:lpstr>PowerPoint Presentation</vt:lpstr>
      <vt:lpstr>PowerPoint Presentation</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141</cp:revision>
  <cp:lastPrinted>2021-12-06T15:31:13Z</cp:lastPrinted>
  <dcterms:created xsi:type="dcterms:W3CDTF">2019-06-12T08:21:52Z</dcterms:created>
  <dcterms:modified xsi:type="dcterms:W3CDTF">2023-02-22T17:40:46Z</dcterms:modified>
</cp:coreProperties>
</file>