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15/12/2021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15/12/2021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15/12/2021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15/12/2021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91075"/>
            <a:ext cx="4930785" cy="137086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50" dirty="0" smtClean="0"/>
              <a:t>All </a:t>
            </a:r>
            <a:r>
              <a:rPr lang="en-GB" sz="1050" dirty="0"/>
              <a:t>mental states are identical to brain states (‘ontological’ reduction) although ‘mental state’ and ‘brain state’ are not synonymous (so not an ‘analytic’ reduction).</a:t>
            </a:r>
          </a:p>
          <a:p>
            <a:endParaRPr lang="en-GB" sz="1050" dirty="0"/>
          </a:p>
          <a:p>
            <a:r>
              <a:rPr lang="en-GB" sz="1050" dirty="0"/>
              <a:t>Issues including:</a:t>
            </a:r>
          </a:p>
          <a:p>
            <a:r>
              <a:rPr lang="en-GB" sz="1050" dirty="0"/>
              <a:t>•	dualist arguments applied to mind-brain type identity theory</a:t>
            </a:r>
          </a:p>
          <a:p>
            <a:r>
              <a:rPr lang="en-GB" sz="1050" dirty="0"/>
              <a:t>•	issues with providing the type identities (the multiple </a:t>
            </a:r>
            <a:r>
              <a:rPr lang="en-GB" sz="1050" dirty="0" err="1"/>
              <a:t>realisability</a:t>
            </a:r>
            <a:r>
              <a:rPr lang="en-GB" sz="1050" dirty="0"/>
              <a:t> of mental states).</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Mind Brain Type Identity Theory</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1579"/>
            <a:ext cx="1920677" cy="2740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1" name="Rectangle 10"/>
          <p:cNvSpPr/>
          <p:nvPr/>
        </p:nvSpPr>
        <p:spPr>
          <a:xfrm>
            <a:off x="5171719" y="1015921"/>
            <a:ext cx="6856797" cy="2354491"/>
          </a:xfrm>
          <a:prstGeom prst="rect">
            <a:avLst/>
          </a:prstGeom>
          <a:ln>
            <a:solidFill>
              <a:schemeClr val="accent1"/>
            </a:solidFill>
          </a:ln>
        </p:spPr>
        <p:txBody>
          <a:bodyPr wrap="square">
            <a:spAutoFit/>
          </a:bodyPr>
          <a:lstStyle/>
          <a:p>
            <a:r>
              <a:rPr lang="en-GB" sz="1050" dirty="0" smtClean="0">
                <a:latin typeface="Calibri" panose="020F0502020204030204" pitchFamily="34" charset="0"/>
              </a:rPr>
              <a:t>What </a:t>
            </a:r>
            <a:r>
              <a:rPr lang="en-GB" sz="1050" dirty="0">
                <a:latin typeface="Calibri" panose="020F0502020204030204" pitchFamily="34" charset="0"/>
              </a:rPr>
              <a:t>is ontological reduction? (3 marks)</a:t>
            </a:r>
          </a:p>
          <a:p>
            <a:r>
              <a:rPr lang="en-GB" sz="1050" dirty="0">
                <a:latin typeface="Calibri" panose="020F0502020204030204" pitchFamily="34" charset="0"/>
              </a:rPr>
              <a:t>What is the difference between ontological reduction and analytic reduction? (3 marks)</a:t>
            </a:r>
          </a:p>
          <a:p>
            <a:r>
              <a:rPr lang="en-GB" sz="1050" dirty="0">
                <a:latin typeface="Calibri" panose="020F0502020204030204" pitchFamily="34" charset="0"/>
              </a:rPr>
              <a:t>What does it mean to say Mind-brain type identity theory is an ontological reduction, but not an analytic reduction? (3 marks)</a:t>
            </a:r>
          </a:p>
          <a:p>
            <a:r>
              <a:rPr lang="en-GB" sz="1050" dirty="0">
                <a:latin typeface="Calibri" panose="020F0502020204030204" pitchFamily="34" charset="0"/>
              </a:rPr>
              <a:t>What claim does Mind–brain type identity theory make regarding statements about mental states? (3 marks)</a:t>
            </a:r>
          </a:p>
          <a:p>
            <a:r>
              <a:rPr lang="en-GB" sz="1050" dirty="0">
                <a:latin typeface="Calibri" panose="020F0502020204030204" pitchFamily="34" charset="0"/>
              </a:rPr>
              <a:t>Briefly outline Mind–brain type identity theory (5 marks)</a:t>
            </a:r>
          </a:p>
          <a:p>
            <a:r>
              <a:rPr lang="en-GB" sz="1050" dirty="0">
                <a:latin typeface="Calibri" panose="020F0502020204030204" pitchFamily="34" charset="0"/>
              </a:rPr>
              <a:t>Briefly outline Mind–brain type identity theory and the issues related to it (12 marks)</a:t>
            </a:r>
          </a:p>
          <a:p>
            <a:r>
              <a:rPr lang="en-GB" sz="1050" dirty="0">
                <a:latin typeface="Calibri" panose="020F0502020204030204" pitchFamily="34" charset="0"/>
              </a:rPr>
              <a:t>Outline mind-brain type identity theory and explain how the issue of multiple </a:t>
            </a:r>
            <a:r>
              <a:rPr lang="en-GB" sz="1050" dirty="0" err="1">
                <a:latin typeface="Calibri" panose="020F0502020204030204" pitchFamily="34" charset="0"/>
              </a:rPr>
              <a:t>realisability</a:t>
            </a:r>
            <a:r>
              <a:rPr lang="en-GB" sz="1050" dirty="0">
                <a:latin typeface="Calibri" panose="020F0502020204030204" pitchFamily="34" charset="0"/>
              </a:rPr>
              <a:t> challenges this view. (12 marks)</a:t>
            </a:r>
          </a:p>
          <a:p>
            <a:r>
              <a:rPr lang="en-GB" sz="1050" dirty="0">
                <a:latin typeface="Calibri" panose="020F0502020204030204" pitchFamily="34" charset="0"/>
              </a:rPr>
              <a:t>What are the similarities and differences between analytical behaviourism and Mind Brain Type Identity Theory? (12 marks)</a:t>
            </a:r>
          </a:p>
          <a:p>
            <a:r>
              <a:rPr lang="en-GB" sz="1050" dirty="0">
                <a:latin typeface="Calibri" panose="020F0502020204030204" pitchFamily="34" charset="0"/>
              </a:rPr>
              <a:t>Are mental states ontologically reducible to brain states? (25 marks)</a:t>
            </a:r>
          </a:p>
          <a:p>
            <a:r>
              <a:rPr lang="en-GB" sz="1050" dirty="0">
                <a:latin typeface="Calibri" panose="020F0502020204030204" pitchFamily="34" charset="0"/>
              </a:rPr>
              <a:t>Briefly explain issues with providing the type identities and how this might challenge Mind Brain Type identity Theory. (5 marks)</a:t>
            </a:r>
          </a:p>
          <a:p>
            <a:r>
              <a:rPr lang="en-GB" sz="1050" dirty="0">
                <a:latin typeface="Calibri" panose="020F0502020204030204" pitchFamily="34" charset="0"/>
              </a:rPr>
              <a:t>Briefly explain how a dualist might challenge Mind Brain Type Identity Theory. (5 marks)</a:t>
            </a:r>
          </a:p>
        </p:txBody>
      </p:sp>
      <p:sp>
        <p:nvSpPr>
          <p:cNvPr id="10" name="Rectangle 9"/>
          <p:cNvSpPr/>
          <p:nvPr/>
        </p:nvSpPr>
        <p:spPr>
          <a:xfrm>
            <a:off x="5456493" y="764443"/>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9" name="Rectangle 8"/>
          <p:cNvSpPr/>
          <p:nvPr/>
        </p:nvSpPr>
        <p:spPr>
          <a:xfrm>
            <a:off x="124690" y="2446430"/>
            <a:ext cx="4930785" cy="194509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alibri" panose="020F0502020204030204" pitchFamily="34" charset="0"/>
              </a:rPr>
              <a:t>Mind-Brain Type Identity Theory</a:t>
            </a:r>
          </a:p>
          <a:p>
            <a:endParaRPr lang="en-GB" sz="1100" b="1" dirty="0">
              <a:solidFill>
                <a:schemeClr val="tx1"/>
              </a:solidFill>
              <a:latin typeface="Calibri" panose="020F0502020204030204" pitchFamily="34" charset="0"/>
            </a:endParaRPr>
          </a:p>
          <a:p>
            <a:r>
              <a:rPr lang="en-GB" sz="1100" dirty="0" smtClean="0"/>
              <a:t>The mind is the brain, and all mental states and processes are identical with brain states and processes.</a:t>
            </a:r>
          </a:p>
          <a:p>
            <a:r>
              <a:rPr lang="en-GB" sz="1100" dirty="0" smtClean="0"/>
              <a:t>Mental states are ontologically reducible to brain states.</a:t>
            </a:r>
          </a:p>
          <a:p>
            <a:r>
              <a:rPr lang="en-GB" sz="1100" dirty="0" smtClean="0"/>
              <a:t>However, there is no analytic reduction, as ‘mental state’ and ‘brain state’ do not mean the same thing.</a:t>
            </a:r>
          </a:p>
          <a:p>
            <a:r>
              <a:rPr lang="en-GB" sz="1100" dirty="0" smtClean="0"/>
              <a:t>It argues that each type of mental state is identical to a type of brain state e.g. pain is a type of mental state; two individuals in pain are two tokens of the same type of mental state.</a:t>
            </a: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13" name="Rectangle 12"/>
          <p:cNvSpPr/>
          <p:nvPr/>
        </p:nvSpPr>
        <p:spPr>
          <a:xfrm>
            <a:off x="5171719" y="3621891"/>
            <a:ext cx="6856797" cy="271474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alibri" panose="020F0502020204030204" pitchFamily="34" charset="0"/>
              </a:rPr>
              <a:t>Arguments in favour of Mind-Brain Type Identity Theory</a:t>
            </a:r>
            <a:endParaRPr lang="en-GB" sz="1100" dirty="0" smtClean="0">
              <a:solidFill>
                <a:schemeClr val="tx1"/>
              </a:solidFill>
              <a:latin typeface="Calibri" panose="020F0502020204030204" pitchFamily="34" charset="0"/>
            </a:endParaRPr>
          </a:p>
          <a:p>
            <a:endParaRPr lang="en-GB" sz="1100" dirty="0">
              <a:solidFill>
                <a:schemeClr val="tx1"/>
              </a:solidFill>
              <a:latin typeface="Calibri" panose="020F0502020204030204" pitchFamily="34" charset="0"/>
            </a:endParaRP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Science has been successful in demonstrating that once-mysterious aspects of reality can be given </a:t>
            </a:r>
            <a:r>
              <a:rPr lang="en-GB" sz="1100" dirty="0" err="1" smtClean="0">
                <a:solidFill>
                  <a:schemeClr val="tx1"/>
                </a:solidFill>
                <a:latin typeface="Calibri" panose="020F0502020204030204" pitchFamily="34" charset="0"/>
              </a:rPr>
              <a:t>physicalist</a:t>
            </a:r>
            <a:r>
              <a:rPr lang="en-GB" sz="1100" dirty="0" smtClean="0">
                <a:solidFill>
                  <a:schemeClr val="tx1"/>
                </a:solidFill>
                <a:latin typeface="Calibri" panose="020F0502020204030204" pitchFamily="34" charset="0"/>
              </a:rPr>
              <a:t> explanations (e.g. science explains rainbows in terms of wavelengths of light)</a:t>
            </a: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The theory of evolution regards all features of human beings as the consequence of a material process.  Consciousness, therefore, would have gradually emerged as our brains became increasingly complex.</a:t>
            </a: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A range of types of mental states can today be correlated with activity in specific regions of the brain.</a:t>
            </a: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Damage to the brain affects mental capacities.</a:t>
            </a:r>
          </a:p>
          <a:p>
            <a:pPr marL="171450" indent="-171450">
              <a:buFont typeface="Arial" panose="020B0604020202020204" pitchFamily="34" charset="0"/>
              <a:buChar char="•"/>
            </a:pPr>
            <a:r>
              <a:rPr lang="en-GB" sz="1100" dirty="0" smtClean="0">
                <a:solidFill>
                  <a:schemeClr val="tx1"/>
                </a:solidFill>
                <a:latin typeface="Calibri" panose="020F0502020204030204" pitchFamily="34" charset="0"/>
              </a:rPr>
              <a:t>It does not suffer from some the problems faced by dualism (e.g. the problem of causal interaction; the problem of other minds)</a:t>
            </a:r>
          </a:p>
          <a:p>
            <a:pPr marL="171450" indent="-171450" defTabSz="685800">
              <a:buFont typeface="Arial" panose="020B0604020202020204" pitchFamily="34" charset="0"/>
              <a:buChar char="•"/>
              <a:defRPr/>
            </a:pPr>
            <a:r>
              <a:rPr lang="en-GB" altLang="en-US" sz="1100" dirty="0" smtClean="0">
                <a:solidFill>
                  <a:schemeClr val="tx1"/>
                </a:solidFill>
                <a:latin typeface="Calibri" panose="020F0502020204030204" pitchFamily="34" charset="0"/>
              </a:rPr>
              <a:t>Unlike philosophical behaviourism, allows mental states a causal role in producing behaviour, which appears, intuitively, to be correct.</a:t>
            </a:r>
          </a:p>
          <a:p>
            <a:pPr marL="171450" indent="-171450" defTabSz="685800">
              <a:buFont typeface="Arial" panose="020B0604020202020204" pitchFamily="34" charset="0"/>
              <a:buChar char="•"/>
              <a:defRPr/>
            </a:pPr>
            <a:r>
              <a:rPr lang="en-GB" sz="1100" dirty="0"/>
              <a:t>Ockham’s razor tells us that we should not multiply entities </a:t>
            </a:r>
            <a:r>
              <a:rPr lang="en-GB" sz="1100" dirty="0" smtClean="0"/>
              <a:t>unnecessarily, and in Mind-Brain Type Identity theory there is only one entity.</a:t>
            </a:r>
            <a:endParaRPr lang="en-GB" altLang="en-US" sz="1100" dirty="0">
              <a:solidFill>
                <a:schemeClr val="tx1"/>
              </a:solidFill>
              <a:latin typeface="Calibri" panose="020F0502020204030204" pitchFamily="34" charset="0"/>
            </a:endParaRPr>
          </a:p>
          <a:p>
            <a:endParaRPr lang="en-GB" sz="1100" dirty="0">
              <a:latin typeface="Calibri" panose="020F0502020204030204" pitchFamily="34" charset="0"/>
            </a:endParaRPr>
          </a:p>
        </p:txBody>
      </p:sp>
      <p:sp>
        <p:nvSpPr>
          <p:cNvPr id="12" name="Rectangle 11"/>
          <p:cNvSpPr/>
          <p:nvPr/>
        </p:nvSpPr>
        <p:spPr>
          <a:xfrm>
            <a:off x="124690" y="4610921"/>
            <a:ext cx="4930785" cy="1546577"/>
          </a:xfrm>
          <a:prstGeom prst="rect">
            <a:avLst/>
          </a:prstGeom>
          <a:ln>
            <a:solidFill>
              <a:schemeClr val="accent1"/>
            </a:solidFill>
          </a:ln>
        </p:spPr>
        <p:txBody>
          <a:bodyPr wrap="square">
            <a:spAutoFit/>
          </a:bodyPr>
          <a:lstStyle/>
          <a:p>
            <a:pPr>
              <a:spcBef>
                <a:spcPct val="0"/>
              </a:spcBef>
              <a:defRPr/>
            </a:pPr>
            <a:r>
              <a:rPr lang="en-GB" altLang="en-US" sz="1050" b="1" dirty="0" smtClean="0"/>
              <a:t>The Spatial Location problem for Mind-Brain Type Identity Theory</a:t>
            </a:r>
          </a:p>
          <a:p>
            <a:pPr marL="514350" indent="-514350">
              <a:spcBef>
                <a:spcPct val="0"/>
              </a:spcBef>
              <a:buFont typeface="Arial" panose="020B0604020202020204" pitchFamily="34" charset="0"/>
              <a:buChar char="•"/>
              <a:defRPr/>
            </a:pPr>
            <a:endParaRPr lang="en-GB" altLang="en-US" sz="1050" dirty="0"/>
          </a:p>
          <a:p>
            <a:r>
              <a:rPr lang="en-GB" sz="1050" dirty="0"/>
              <a:t>According to Leibniz’s law, </a:t>
            </a:r>
            <a:r>
              <a:rPr lang="en-GB" sz="1050" dirty="0" smtClean="0"/>
              <a:t>if we can find a property of the mind that the brain does not possess, or a property of the brain that the mind does not possess, then we will have demonstrated that the mind cannot be the brain.</a:t>
            </a:r>
          </a:p>
          <a:p>
            <a:r>
              <a:rPr lang="en-GB" sz="1050" dirty="0" smtClean="0"/>
              <a:t>The fact that brain states have a spatial location, but mental states do not, suggests they cannot be identical.  Identity theorists respond by saying that we may not be used to speaking about our mental states in this way but that when we learn the identities we may  come to do so.</a:t>
            </a:r>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Mind Brain Type Identity Theory</a:t>
            </a:r>
          </a:p>
        </p:txBody>
      </p:sp>
      <p:sp>
        <p:nvSpPr>
          <p:cNvPr id="15" name="Rectangle 14"/>
          <p:cNvSpPr/>
          <p:nvPr/>
        </p:nvSpPr>
        <p:spPr>
          <a:xfrm>
            <a:off x="6099246" y="861445"/>
            <a:ext cx="5876717" cy="164873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50" b="1" dirty="0" smtClean="0">
                <a:solidFill>
                  <a:schemeClr val="tx1"/>
                </a:solidFill>
                <a:latin typeface="Calibri" panose="020F0502020204030204" pitchFamily="34" charset="0"/>
              </a:rPr>
              <a:t>The irreducibility of intentionality</a:t>
            </a:r>
            <a:endParaRPr lang="en-GB" sz="1050" b="1" dirty="0">
              <a:solidFill>
                <a:schemeClr val="tx1"/>
              </a:solidFill>
              <a:latin typeface="Calibri" panose="020F0502020204030204" pitchFamily="34" charset="0"/>
            </a:endParaRPr>
          </a:p>
          <a:p>
            <a:endParaRPr lang="en-GB" sz="1050" b="1" dirty="0">
              <a:solidFill>
                <a:schemeClr val="tx1"/>
              </a:solidFill>
              <a:latin typeface="Calibri" panose="020F0502020204030204" pitchFamily="34" charset="0"/>
            </a:endParaRPr>
          </a:p>
          <a:p>
            <a:r>
              <a:rPr lang="en-GB" sz="1050" dirty="0" smtClean="0">
                <a:solidFill>
                  <a:schemeClr val="tx1"/>
                </a:solidFill>
                <a:latin typeface="Calibri" panose="020F0502020204030204" pitchFamily="34" charset="0"/>
              </a:rPr>
              <a:t>Dualists claim intentionality cannot be the property of something purely physical.    Intentionality is when a belief or desire is directed beyond themselves  - it is </a:t>
            </a:r>
            <a:r>
              <a:rPr lang="en-GB" sz="1050" u="sng" dirty="0" smtClean="0">
                <a:solidFill>
                  <a:schemeClr val="tx1"/>
                </a:solidFill>
                <a:latin typeface="Calibri" panose="020F0502020204030204" pitchFamily="34" charset="0"/>
              </a:rPr>
              <a:t>about</a:t>
            </a:r>
            <a:r>
              <a:rPr lang="en-GB" sz="1050" dirty="0" smtClean="0">
                <a:solidFill>
                  <a:schemeClr val="tx1"/>
                </a:solidFill>
                <a:latin typeface="Calibri" panose="020F0502020204030204" pitchFamily="34" charset="0"/>
              </a:rPr>
              <a:t> something e.g. my desire for cabbage soup </a:t>
            </a:r>
            <a:r>
              <a:rPr lang="en-GB" sz="1050" dirty="0">
                <a:solidFill>
                  <a:schemeClr val="tx1"/>
                </a:solidFill>
                <a:latin typeface="Calibri" panose="020F0502020204030204" pitchFamily="34" charset="0"/>
              </a:rPr>
              <a:t>i</a:t>
            </a:r>
            <a:r>
              <a:rPr lang="en-GB" sz="1050" dirty="0" smtClean="0">
                <a:solidFill>
                  <a:schemeClr val="tx1"/>
                </a:solidFill>
                <a:latin typeface="Calibri" panose="020F0502020204030204" pitchFamily="34" charset="0"/>
              </a:rPr>
              <a:t>s </a:t>
            </a:r>
            <a:r>
              <a:rPr lang="en-GB" sz="1050" u="sng" dirty="0" smtClean="0">
                <a:solidFill>
                  <a:schemeClr val="tx1"/>
                </a:solidFill>
                <a:latin typeface="Calibri" panose="020F0502020204030204" pitchFamily="34" charset="0"/>
              </a:rPr>
              <a:t>about </a:t>
            </a:r>
            <a:r>
              <a:rPr lang="en-GB" sz="1050" dirty="0" smtClean="0">
                <a:solidFill>
                  <a:schemeClr val="tx1"/>
                </a:solidFill>
                <a:latin typeface="Calibri" panose="020F0502020204030204" pitchFamily="34" charset="0"/>
              </a:rPr>
              <a:t> cabbage soup.  Just as, if 3 sticks fall from the tree and make an arrow shape, they are not pointing at anything unless a mind says they are.  Equally, a mental state cannot be</a:t>
            </a:r>
            <a:r>
              <a:rPr lang="en-GB" sz="1050" u="sng" dirty="0" smtClean="0">
                <a:solidFill>
                  <a:schemeClr val="tx1"/>
                </a:solidFill>
                <a:latin typeface="Calibri" panose="020F0502020204030204" pitchFamily="34" charset="0"/>
              </a:rPr>
              <a:t> about</a:t>
            </a:r>
            <a:r>
              <a:rPr lang="en-GB" sz="1050" dirty="0" smtClean="0">
                <a:solidFill>
                  <a:schemeClr val="tx1"/>
                </a:solidFill>
                <a:latin typeface="Calibri" panose="020F0502020204030204" pitchFamily="34" charset="0"/>
              </a:rPr>
              <a:t> anything unless a mind (non-material) makes it so.  A simple arrangement of neurons in your brain cannot be </a:t>
            </a:r>
            <a:r>
              <a:rPr lang="en-GB" sz="1050" u="sng" dirty="0" smtClean="0">
                <a:solidFill>
                  <a:schemeClr val="tx1"/>
                </a:solidFill>
                <a:latin typeface="Calibri" panose="020F0502020204030204" pitchFamily="34" charset="0"/>
              </a:rPr>
              <a:t>about</a:t>
            </a:r>
            <a:r>
              <a:rPr lang="en-GB" sz="1050" dirty="0" smtClean="0">
                <a:solidFill>
                  <a:schemeClr val="tx1"/>
                </a:solidFill>
                <a:latin typeface="Calibri" panose="020F0502020204030204" pitchFamily="34" charset="0"/>
              </a:rPr>
              <a:t> anything.</a:t>
            </a:r>
            <a:endParaRPr lang="en-GB" sz="1050" u="sng" dirty="0">
              <a:solidFill>
                <a:schemeClr val="tx1"/>
              </a:solidFill>
              <a:latin typeface="Calibri" panose="020F0502020204030204" pitchFamily="34" charset="0"/>
            </a:endParaRP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defTabSz="685800">
              <a:buFont typeface="Arial" panose="020B0604020202020204" pitchFamily="34" charset="0"/>
              <a:buChar char="•"/>
              <a:defRPr/>
            </a:pPr>
            <a:endParaRPr lang="en-GB" altLang="en-US" sz="1050" dirty="0">
              <a:solidFill>
                <a:schemeClr val="tx1"/>
              </a:solidFill>
              <a:latin typeface="Calibri" panose="020F0502020204030204" pitchFamily="34" charset="0"/>
            </a:endParaRPr>
          </a:p>
          <a:p>
            <a:endParaRPr lang="en-GB" sz="1050" dirty="0">
              <a:latin typeface="Calibri" panose="020F0502020204030204" pitchFamily="34" charset="0"/>
            </a:endParaRPr>
          </a:p>
        </p:txBody>
      </p:sp>
      <p:sp>
        <p:nvSpPr>
          <p:cNvPr id="14" name="Rectangle 13"/>
          <p:cNvSpPr/>
          <p:nvPr/>
        </p:nvSpPr>
        <p:spPr>
          <a:xfrm>
            <a:off x="6076603" y="2594281"/>
            <a:ext cx="5687530" cy="175312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alibri" panose="020F0502020204030204" pitchFamily="34" charset="0"/>
              </a:rPr>
              <a:t>The chauvinism of type identity</a:t>
            </a:r>
            <a:endParaRPr lang="en-GB" sz="1100" b="1" dirty="0">
              <a:solidFill>
                <a:schemeClr val="tx1"/>
              </a:solidFill>
              <a:latin typeface="Calibri" panose="020F0502020204030204" pitchFamily="34" charset="0"/>
            </a:endParaRPr>
          </a:p>
          <a:p>
            <a:endParaRPr lang="en-GB" sz="1100" b="1" dirty="0">
              <a:solidFill>
                <a:schemeClr val="tx1"/>
              </a:solidFill>
              <a:latin typeface="Calibri" panose="020F0502020204030204" pitchFamily="34" charset="0"/>
            </a:endParaRPr>
          </a:p>
          <a:p>
            <a:r>
              <a:rPr lang="en-GB" sz="1100" dirty="0" smtClean="0">
                <a:solidFill>
                  <a:schemeClr val="tx1"/>
                </a:solidFill>
                <a:latin typeface="Calibri" panose="020F0502020204030204" pitchFamily="34" charset="0"/>
              </a:rPr>
              <a:t>If pain were identical to brain processes in humans (c fibres firing), this would imply other that animals that have other types of brain to humans (e.g. dogs) do not experience pain.  However, it, is implausible to suggest animals do not experience pain.  Therefore, pain cannot be identical to a particular neurological activity. </a:t>
            </a:r>
          </a:p>
          <a:p>
            <a:endParaRPr lang="en-GB" sz="1100" dirty="0">
              <a:solidFill>
                <a:schemeClr val="tx1"/>
              </a:solidFill>
              <a:latin typeface="Calibri" panose="020F0502020204030204" pitchFamily="34" charset="0"/>
            </a:endParaRPr>
          </a:p>
          <a:p>
            <a:r>
              <a:rPr lang="en-GB" sz="1100" dirty="0" smtClean="0">
                <a:solidFill>
                  <a:schemeClr val="tx1"/>
                </a:solidFill>
                <a:latin typeface="Calibri" panose="020F0502020204030204" pitchFamily="34" charset="0"/>
              </a:rPr>
              <a:t>It is chauvinistic to claim that because an alien or animal has a different type of brain to others, they are not capable of beliefs, pain etc.</a:t>
            </a:r>
            <a:endParaRPr lang="en-GB" sz="1100" dirty="0">
              <a:solidFill>
                <a:schemeClr val="tx1"/>
              </a:solidFill>
              <a:latin typeface="Calibri" panose="020F0502020204030204" pitchFamily="34" charset="0"/>
            </a:endParaRPr>
          </a:p>
        </p:txBody>
      </p:sp>
      <p:sp>
        <p:nvSpPr>
          <p:cNvPr id="11" name="Rectangle 10"/>
          <p:cNvSpPr/>
          <p:nvPr/>
        </p:nvSpPr>
        <p:spPr>
          <a:xfrm>
            <a:off x="124691" y="1140602"/>
            <a:ext cx="5899362" cy="471476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00" b="1" u="sng" dirty="0" smtClean="0"/>
              <a:t>Mind Brain Type Identity Theory:</a:t>
            </a:r>
            <a:r>
              <a:rPr lang="en-GB" sz="1000" dirty="0"/>
              <a:t> </a:t>
            </a:r>
            <a:r>
              <a:rPr lang="en-GB" sz="1000" dirty="0" smtClean="0"/>
              <a:t>All </a:t>
            </a:r>
            <a:r>
              <a:rPr lang="en-GB" sz="1000" dirty="0"/>
              <a:t>mental states are identical to brain states (‘ontological’ reduction) although ‘mental state’ and ‘brain state’ are not synonymous (so not an ‘analytic’ reduction</a:t>
            </a:r>
            <a:r>
              <a:rPr lang="en-GB" sz="1000" dirty="0" smtClean="0"/>
              <a:t>).</a:t>
            </a:r>
          </a:p>
          <a:p>
            <a:endParaRPr lang="en-GB" sz="1000" dirty="0"/>
          </a:p>
          <a:p>
            <a:r>
              <a:rPr lang="en-GB" sz="1000" b="1" u="sng" dirty="0" smtClean="0"/>
              <a:t>Ontological Reduction:</a:t>
            </a:r>
            <a:r>
              <a:rPr lang="en-GB" sz="1000" dirty="0" smtClean="0"/>
              <a:t> an explanation of one kind of phenomenon in terms of something more fundamental.  It means they are ultimately the same thing under different descriptions.</a:t>
            </a:r>
            <a:endParaRPr lang="en-GB" sz="1000" b="1" u="sng" dirty="0" smtClean="0"/>
          </a:p>
          <a:p>
            <a:endParaRPr lang="en-GB" sz="1000" b="1" u="sng" dirty="0"/>
          </a:p>
          <a:p>
            <a:r>
              <a:rPr lang="en-GB" sz="1000" b="1" u="sng" dirty="0" smtClean="0"/>
              <a:t>Analytic Reduction:</a:t>
            </a:r>
            <a:r>
              <a:rPr lang="en-GB" sz="1000" dirty="0" smtClean="0"/>
              <a:t> </a:t>
            </a:r>
            <a:r>
              <a:rPr lang="en-GB" sz="1000" dirty="0"/>
              <a:t>to reduce one phenomenon to another by explaining one in terms of the other.  It is concerned with the meaning of the </a:t>
            </a:r>
            <a:r>
              <a:rPr lang="en-GB" sz="1000" u="sng" dirty="0"/>
              <a:t>language</a:t>
            </a:r>
            <a:r>
              <a:rPr lang="en-GB" sz="1000" dirty="0"/>
              <a:t> we use to talk about the phenomena and claims that all that is </a:t>
            </a:r>
            <a:r>
              <a:rPr lang="en-GB" sz="1000" u="sng" dirty="0"/>
              <a:t>said</a:t>
            </a:r>
            <a:r>
              <a:rPr lang="en-GB" sz="1000" dirty="0"/>
              <a:t> about one phenomenon can be translated into talk about another without loss of meaning.</a:t>
            </a:r>
            <a:endParaRPr lang="en-GB" sz="1000" b="1" u="sng" dirty="0"/>
          </a:p>
          <a:p>
            <a:endParaRPr lang="en-GB" sz="1000" b="1" u="sng" dirty="0" smtClean="0"/>
          </a:p>
          <a:p>
            <a:r>
              <a:rPr lang="en-GB" sz="1000" b="1" u="sng" dirty="0" smtClean="0"/>
              <a:t>Numerical Identity: </a:t>
            </a:r>
            <a:r>
              <a:rPr lang="en-GB" sz="1000" dirty="0" smtClean="0"/>
              <a:t> where two things are identical and refer to only one entity.</a:t>
            </a:r>
            <a:endParaRPr lang="en-GB" sz="1000" b="1" u="sng" dirty="0" smtClean="0"/>
          </a:p>
          <a:p>
            <a:endParaRPr lang="en-GB" sz="1000" b="1" u="sng" dirty="0"/>
          </a:p>
          <a:p>
            <a:r>
              <a:rPr lang="en-GB" sz="1000" b="1" u="sng" dirty="0" smtClean="0"/>
              <a:t>Qualitative Identity:</a:t>
            </a:r>
            <a:r>
              <a:rPr lang="en-GB" sz="1000" dirty="0" smtClean="0"/>
              <a:t> where two things are similar in their qualities, but refer to more than one entity.</a:t>
            </a:r>
            <a:endParaRPr lang="en-GB" sz="1000" b="1" u="sng" dirty="0" smtClean="0"/>
          </a:p>
          <a:p>
            <a:endParaRPr lang="en-GB" sz="1000" b="1" u="sng" dirty="0"/>
          </a:p>
          <a:p>
            <a:r>
              <a:rPr lang="en-GB" sz="1000" b="1" u="sng" dirty="0" smtClean="0"/>
              <a:t>Meaning:</a:t>
            </a:r>
            <a:r>
              <a:rPr lang="en-GB" sz="1000" dirty="0" smtClean="0"/>
              <a:t> According to Mind-brain Type Identity Theory, the words ‘mind’ and ‘brain’ may have different meanings to us, but refer ultimately to the same thing.</a:t>
            </a:r>
            <a:endParaRPr lang="en-GB" sz="1000" b="1" u="sng" dirty="0" smtClean="0"/>
          </a:p>
          <a:p>
            <a:endParaRPr lang="en-GB" sz="1000" b="1" u="sng" dirty="0"/>
          </a:p>
          <a:p>
            <a:r>
              <a:rPr lang="en-GB" sz="1000" b="1" u="sng" dirty="0" smtClean="0"/>
              <a:t>Reference:</a:t>
            </a:r>
            <a:r>
              <a:rPr lang="en-GB" sz="1000" dirty="0" smtClean="0"/>
              <a:t> </a:t>
            </a:r>
            <a:r>
              <a:rPr lang="en-GB" sz="1000" dirty="0"/>
              <a:t>According to Mind-brain Type Identity Theory, the words ‘mind’ and ‘brain’ may have </a:t>
            </a:r>
            <a:r>
              <a:rPr lang="en-GB" sz="1000" dirty="0" smtClean="0"/>
              <a:t>the same reference (they both refer to the brain), but the words ‘mind’ and ‘brain’ mean something different in our use of language.</a:t>
            </a:r>
          </a:p>
          <a:p>
            <a:endParaRPr lang="en-GB" sz="1000" b="1" u="sng" dirty="0"/>
          </a:p>
          <a:p>
            <a:r>
              <a:rPr lang="en-GB" sz="1000" b="1" u="sng" dirty="0" smtClean="0"/>
              <a:t>Type: </a:t>
            </a:r>
            <a:r>
              <a:rPr lang="en-GB" sz="1000" dirty="0" smtClean="0"/>
              <a:t> a general class of mental state (e.g. pain, intention, belief)</a:t>
            </a:r>
            <a:endParaRPr lang="en-GB" sz="1000" b="1" u="sng" dirty="0" smtClean="0"/>
          </a:p>
          <a:p>
            <a:endParaRPr lang="en-GB" sz="1000" b="1" u="sng" dirty="0"/>
          </a:p>
          <a:p>
            <a:r>
              <a:rPr lang="en-GB" sz="1000" b="1" u="sng" dirty="0" smtClean="0"/>
              <a:t>Token:</a:t>
            </a:r>
            <a:r>
              <a:rPr lang="en-GB" sz="1000" dirty="0" smtClean="0"/>
              <a:t> a specific instance of a type</a:t>
            </a:r>
          </a:p>
          <a:p>
            <a:endParaRPr lang="en-GB" sz="1000" b="1" u="sng" dirty="0"/>
          </a:p>
          <a:p>
            <a:r>
              <a:rPr lang="en-GB" sz="1000" b="1" u="sng" dirty="0" smtClean="0"/>
              <a:t>Intentionality:</a:t>
            </a:r>
            <a:r>
              <a:rPr lang="en-GB" sz="1000" u="sng" dirty="0" smtClean="0"/>
              <a:t> </a:t>
            </a:r>
            <a:r>
              <a:rPr lang="en-GB" sz="1000" dirty="0" smtClean="0"/>
              <a:t>where a mental state is directed beyond itself; it is about something. E.g. by belief that it is raining is about the rain.</a:t>
            </a:r>
          </a:p>
          <a:p>
            <a:endParaRPr lang="en-GB" sz="1000" b="1" dirty="0"/>
          </a:p>
          <a:p>
            <a:r>
              <a:rPr lang="en-GB" sz="1000" b="1" u="sng" dirty="0" smtClean="0"/>
              <a:t>Chauvinism:</a:t>
            </a:r>
            <a:r>
              <a:rPr lang="en-GB" sz="1000" dirty="0" smtClean="0"/>
              <a:t> the ungrounded belief in the superiority of one’s own nationality, sex or race.  In Philosophy it is used to refer to the implication that other species could not possess certain types of mental states.</a:t>
            </a:r>
            <a:endParaRPr lang="en-GB" sz="1000" u="sng" dirty="0"/>
          </a:p>
        </p:txBody>
      </p:sp>
      <p:sp>
        <p:nvSpPr>
          <p:cNvPr id="12" name="Rectangle 11"/>
          <p:cNvSpPr/>
          <p:nvPr/>
        </p:nvSpPr>
        <p:spPr>
          <a:xfrm>
            <a:off x="124691" y="869052"/>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Key terms</a:t>
            </a:r>
            <a:endParaRPr lang="en-GB" sz="1200" dirty="0">
              <a:solidFill>
                <a:schemeClr val="tx1"/>
              </a:solidFill>
              <a:latin typeface="Chewy" panose="02000000000000000000" pitchFamily="2" charset="0"/>
              <a:ea typeface="Chewy" panose="02000000000000000000" pitchFamily="2" charset="0"/>
            </a:endParaRPr>
          </a:p>
        </p:txBody>
      </p:sp>
      <p:sp>
        <p:nvSpPr>
          <p:cNvPr id="9" name="Rectangle 8"/>
          <p:cNvSpPr/>
          <p:nvPr/>
        </p:nvSpPr>
        <p:spPr>
          <a:xfrm>
            <a:off x="6076603" y="4481980"/>
            <a:ext cx="5687530" cy="175312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alibri" panose="020F0502020204030204" pitchFamily="34" charset="0"/>
              </a:rPr>
              <a:t>The multiple </a:t>
            </a:r>
            <a:r>
              <a:rPr lang="en-GB" sz="1100" b="1" dirty="0" err="1" smtClean="0">
                <a:solidFill>
                  <a:schemeClr val="tx1"/>
                </a:solidFill>
                <a:latin typeface="Calibri" panose="020F0502020204030204" pitchFamily="34" charset="0"/>
              </a:rPr>
              <a:t>realisibility</a:t>
            </a:r>
            <a:r>
              <a:rPr lang="en-GB" sz="1100" b="1" dirty="0" smtClean="0">
                <a:solidFill>
                  <a:schemeClr val="tx1"/>
                </a:solidFill>
                <a:latin typeface="Calibri" panose="020F0502020204030204" pitchFamily="34" charset="0"/>
              </a:rPr>
              <a:t> of mental states</a:t>
            </a:r>
            <a:endParaRPr lang="en-GB" sz="1100" b="1" dirty="0">
              <a:solidFill>
                <a:schemeClr val="tx1"/>
              </a:solidFill>
              <a:latin typeface="Calibri" panose="020F0502020204030204" pitchFamily="34" charset="0"/>
            </a:endParaRPr>
          </a:p>
          <a:p>
            <a:endParaRPr lang="en-GB" sz="1100" b="1" dirty="0">
              <a:solidFill>
                <a:schemeClr val="tx1"/>
              </a:solidFill>
              <a:latin typeface="Calibri" panose="020F0502020204030204" pitchFamily="34" charset="0"/>
            </a:endParaRPr>
          </a:p>
          <a:p>
            <a:r>
              <a:rPr lang="en-GB" sz="1100" dirty="0" smtClean="0">
                <a:solidFill>
                  <a:schemeClr val="tx1"/>
                </a:solidFill>
                <a:latin typeface="Calibri" panose="020F0502020204030204" pitchFamily="34" charset="0"/>
              </a:rPr>
              <a:t>Type identity implies that it is not possible for the same type of mental state to be realised by different types of brain state.</a:t>
            </a:r>
          </a:p>
          <a:p>
            <a:r>
              <a:rPr lang="en-GB" sz="1100" dirty="0" smtClean="0">
                <a:solidFill>
                  <a:schemeClr val="tx1"/>
                </a:solidFill>
                <a:latin typeface="Calibri" panose="020F0502020204030204" pitchFamily="34" charset="0"/>
              </a:rPr>
              <a:t>For example, if two people believe it is raining, they must both have the same neurophysiological process going on.  If the brain state were destroyed, it would be impossible to have the same belief again.  However, this is not how the brain works.  We are able to recover from brain damage and re-form the same types of beliefs.</a:t>
            </a:r>
            <a:endParaRPr lang="en-GB" sz="11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20275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1406</TotalTime>
  <Words>1292</Words>
  <Application>Microsoft Office PowerPoint</Application>
  <PresentationFormat>Widescreen</PresentationFormat>
  <Paragraphs>75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Chewy</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125</cp:revision>
  <cp:lastPrinted>2019-06-12T08:39:13Z</cp:lastPrinted>
  <dcterms:created xsi:type="dcterms:W3CDTF">2019-06-12T08:21:52Z</dcterms:created>
  <dcterms:modified xsi:type="dcterms:W3CDTF">2021-12-15T16:23:36Z</dcterms:modified>
</cp:coreProperties>
</file>