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11/09/2019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11/09/2019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11/09/2019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11/09/2019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11/09/2019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11/09/2019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691" y="851040"/>
            <a:ext cx="4731088" cy="2401499"/>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marL="171450" indent="-171450" fontAlgn="base">
              <a:buFont typeface="Arial" panose="020B0604020202020204" pitchFamily="34" charset="0"/>
              <a:buChar char="•"/>
            </a:pPr>
            <a:r>
              <a:rPr lang="en-GB" sz="1100" dirty="0"/>
              <a:t>Particular nature of philosophical scepticism and the distinction between philosophical scepticism and normal incredulity</a:t>
            </a:r>
            <a:r>
              <a:rPr lang="en-GB" sz="1100" dirty="0" smtClean="0"/>
              <a:t>.</a:t>
            </a:r>
          </a:p>
          <a:p>
            <a:pPr marL="171450" indent="-171450" fontAlgn="base">
              <a:buFont typeface="Arial" panose="020B0604020202020204" pitchFamily="34" charset="0"/>
              <a:buChar char="•"/>
            </a:pPr>
            <a:endParaRPr lang="en-GB" sz="1100" dirty="0"/>
          </a:p>
          <a:p>
            <a:pPr marL="171450" indent="-171450" fontAlgn="base">
              <a:buFont typeface="Arial" panose="020B0604020202020204" pitchFamily="34" charset="0"/>
              <a:buChar char="•"/>
            </a:pPr>
            <a:r>
              <a:rPr lang="en-GB" sz="1100" dirty="0"/>
              <a:t>The role/function of philosophical scepticism within epistemology</a:t>
            </a:r>
          </a:p>
          <a:p>
            <a:pPr marL="171450" indent="-171450" fontAlgn="base">
              <a:buFont typeface="Arial" panose="020B0604020202020204" pitchFamily="34" charset="0"/>
              <a:buChar char="•"/>
            </a:pPr>
            <a:r>
              <a:rPr lang="en-GB" sz="1100" dirty="0"/>
              <a:t>The distinction between local and global scepticism and the (possible) global application of philosophical </a:t>
            </a:r>
            <a:r>
              <a:rPr lang="en-GB" sz="1100" dirty="0" smtClean="0"/>
              <a:t>scepticism</a:t>
            </a:r>
          </a:p>
          <a:p>
            <a:pPr marL="171450" indent="-171450" fontAlgn="base">
              <a:buFont typeface="Arial" panose="020B0604020202020204" pitchFamily="34" charset="0"/>
              <a:buChar char="•"/>
            </a:pPr>
            <a:endParaRPr lang="en-GB" sz="1100" dirty="0"/>
          </a:p>
          <a:p>
            <a:pPr marL="171450" indent="-171450" fontAlgn="base">
              <a:buFont typeface="Arial" panose="020B0604020202020204" pitchFamily="34" charset="0"/>
              <a:buChar char="•"/>
            </a:pPr>
            <a:r>
              <a:rPr lang="en-GB" sz="1100" dirty="0"/>
              <a:t>Descartes’ sceptical arguments (the three ‘waves of doubt</a:t>
            </a:r>
            <a:r>
              <a:rPr lang="en-GB" sz="1100" dirty="0" smtClean="0"/>
              <a:t>’)</a:t>
            </a:r>
          </a:p>
          <a:p>
            <a:pPr fontAlgn="base"/>
            <a:endParaRPr lang="en-GB" sz="1100" dirty="0"/>
          </a:p>
          <a:p>
            <a:pPr marL="171450" indent="-171450" fontAlgn="base">
              <a:buFont typeface="Arial" panose="020B0604020202020204" pitchFamily="34" charset="0"/>
              <a:buChar char="•"/>
            </a:pPr>
            <a:r>
              <a:rPr lang="en-GB" sz="1100" dirty="0"/>
              <a:t>Responses to scepticism: the application of the following as responses to the challenge of scepticism:</a:t>
            </a:r>
          </a:p>
          <a:p>
            <a:pPr marL="628650" lvl="1" indent="-171450" fontAlgn="base">
              <a:buFont typeface="Arial" panose="020B0604020202020204" pitchFamily="34" charset="0"/>
              <a:buChar char="•"/>
            </a:pPr>
            <a:r>
              <a:rPr lang="en-GB" sz="1100" dirty="0"/>
              <a:t>Descartes' own response</a:t>
            </a:r>
          </a:p>
          <a:p>
            <a:pPr marL="628650" lvl="1" indent="-171450" fontAlgn="base">
              <a:buFont typeface="Arial" panose="020B0604020202020204" pitchFamily="34" charset="0"/>
              <a:buChar char="•"/>
            </a:pPr>
            <a:r>
              <a:rPr lang="en-GB" sz="1100" dirty="0"/>
              <a:t>empiricist responses (Locke, Berkeley and Russell)</a:t>
            </a:r>
          </a:p>
          <a:p>
            <a:pPr marL="628650" lvl="1" indent="-171450" fontAlgn="base">
              <a:buFont typeface="Arial" panose="020B0604020202020204" pitchFamily="34" charset="0"/>
              <a:buChar char="•"/>
            </a:pPr>
            <a:r>
              <a:rPr lang="en-GB" sz="1100" dirty="0" err="1"/>
              <a:t>reliabilism</a:t>
            </a:r>
            <a:r>
              <a:rPr lang="en-GB" sz="1100" dirty="0"/>
              <a:t>.</a:t>
            </a:r>
          </a:p>
        </p:txBody>
      </p:sp>
      <p:sp>
        <p:nvSpPr>
          <p:cNvPr id="2" name="Rectangle 1"/>
          <p:cNvSpPr/>
          <p:nvPr/>
        </p:nvSpPr>
        <p:spPr>
          <a:xfrm>
            <a:off x="124691" y="149629"/>
            <a:ext cx="11903825" cy="2974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Limits of knowledge </a:t>
            </a:r>
            <a:endParaRPr lang="en-GB" sz="2000" dirty="0">
              <a:solidFill>
                <a:schemeClr val="tx1"/>
              </a:solidFill>
              <a:latin typeface="Chewy" panose="02000000000000000000" pitchFamily="2" charset="0"/>
              <a:ea typeface="Chewy" panose="02000000000000000000" pitchFamily="2" charset="0"/>
            </a:endParaRPr>
          </a:p>
        </p:txBody>
      </p:sp>
      <p:sp>
        <p:nvSpPr>
          <p:cNvPr id="3" name="Rectangle 2"/>
          <p:cNvSpPr/>
          <p:nvPr/>
        </p:nvSpPr>
        <p:spPr>
          <a:xfrm>
            <a:off x="124691" y="568690"/>
            <a:ext cx="2502895" cy="1631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What you need to know: </a:t>
            </a:r>
            <a:endParaRPr lang="en-GB" sz="1200" dirty="0">
              <a:solidFill>
                <a:schemeClr val="tx1"/>
              </a:solidFill>
              <a:latin typeface="Chewy" panose="02000000000000000000" pitchFamily="2" charset="0"/>
              <a:ea typeface="Chewy" panose="02000000000000000000" pitchFamily="2" charset="0"/>
            </a:endParaRPr>
          </a:p>
        </p:txBody>
      </p:sp>
      <p:sp>
        <p:nvSpPr>
          <p:cNvPr id="18" name="Rectangle 17"/>
          <p:cNvSpPr/>
          <p:nvPr/>
        </p:nvSpPr>
        <p:spPr>
          <a:xfrm>
            <a:off x="2725863" y="3422117"/>
            <a:ext cx="1772566" cy="2800767"/>
          </a:xfrm>
          <a:prstGeom prst="rect">
            <a:avLst/>
          </a:prstGeom>
          <a:ln>
            <a:solidFill>
              <a:schemeClr val="accent1"/>
            </a:solidFill>
          </a:ln>
        </p:spPr>
        <p:txBody>
          <a:bodyPr wrap="square">
            <a:spAutoFit/>
          </a:bodyPr>
          <a:lstStyle/>
          <a:p>
            <a:r>
              <a:rPr lang="en-GB" altLang="en-US" sz="1100" b="1" u="sng" dirty="0" smtClean="0">
                <a:latin typeface="Comic Sans MS" panose="030F0702030302020204" pitchFamily="66" charset="0"/>
              </a:rPr>
              <a:t>Local scepticism</a:t>
            </a:r>
          </a:p>
          <a:p>
            <a:r>
              <a:rPr lang="en-GB" altLang="en-US" sz="1100" dirty="0" smtClean="0">
                <a:latin typeface="Comic Sans MS" panose="030F0702030302020204" pitchFamily="66" charset="0"/>
              </a:rPr>
              <a:t>Knowledge is impossible in a particular area or belief, like religious claim, they do not raise doubts about knowledge as a whole. .</a:t>
            </a:r>
          </a:p>
          <a:p>
            <a:endParaRPr lang="en-GB" altLang="en-US" sz="1100" b="1" u="sng" dirty="0">
              <a:latin typeface="Comic Sans MS" panose="030F0702030302020204" pitchFamily="66" charset="0"/>
            </a:endParaRPr>
          </a:p>
          <a:p>
            <a:r>
              <a:rPr lang="en-GB" altLang="en-US" sz="1100" b="1" u="sng" dirty="0" smtClean="0">
                <a:latin typeface="Comic Sans MS" panose="030F0702030302020204" pitchFamily="66" charset="0"/>
              </a:rPr>
              <a:t>Global scepticism</a:t>
            </a:r>
          </a:p>
          <a:p>
            <a:endParaRPr lang="en-GB" altLang="en-US" sz="1100" b="1" u="sng" dirty="0" smtClean="0">
              <a:latin typeface="Comic Sans MS" panose="030F0702030302020204" pitchFamily="66" charset="0"/>
            </a:endParaRPr>
          </a:p>
          <a:p>
            <a:r>
              <a:rPr lang="en-GB" altLang="en-US" sz="1100" dirty="0" smtClean="0">
                <a:latin typeface="Comic Sans MS" panose="030F0702030302020204" pitchFamily="66" charset="0"/>
              </a:rPr>
              <a:t>Knowledge in any area is impossible, it undermines 0our whole belief system.  </a:t>
            </a:r>
          </a:p>
          <a:p>
            <a:r>
              <a:rPr lang="en-GB" altLang="en-US" sz="1100" b="1" u="sng" dirty="0" smtClean="0">
                <a:latin typeface="Comic Sans MS" panose="030F0702030302020204" pitchFamily="66" charset="0"/>
              </a:rPr>
              <a:t> </a:t>
            </a:r>
          </a:p>
          <a:p>
            <a:endParaRPr lang="en-GB" altLang="en-US" sz="1100" dirty="0">
              <a:solidFill>
                <a:srgbClr val="FF0000"/>
              </a:solidFill>
              <a:latin typeface="Comic Sans MS" panose="030F0702030302020204" pitchFamily="66" charset="0"/>
            </a:endParaRPr>
          </a:p>
        </p:txBody>
      </p:sp>
      <p:sp>
        <p:nvSpPr>
          <p:cNvPr id="20" name="Rectangle 19"/>
          <p:cNvSpPr/>
          <p:nvPr/>
        </p:nvSpPr>
        <p:spPr>
          <a:xfrm>
            <a:off x="4583038" y="3422117"/>
            <a:ext cx="2154093" cy="2970044"/>
          </a:xfrm>
          <a:prstGeom prst="rect">
            <a:avLst/>
          </a:prstGeom>
          <a:ln>
            <a:solidFill>
              <a:schemeClr val="accent1"/>
            </a:solidFill>
          </a:ln>
        </p:spPr>
        <p:txBody>
          <a:bodyPr wrap="square">
            <a:spAutoFit/>
          </a:bodyPr>
          <a:lstStyle/>
          <a:p>
            <a:r>
              <a:rPr lang="en-GB" sz="1100" b="1" u="sng" dirty="0" smtClean="0">
                <a:latin typeface="Comic Sans MS" panose="030F0702030302020204" pitchFamily="66" charset="0"/>
              </a:rPr>
              <a:t>Descartes method of doubt</a:t>
            </a:r>
          </a:p>
          <a:p>
            <a:pPr marL="228600" indent="-228600">
              <a:buFont typeface="+mj-lt"/>
              <a:buAutoNum type="arabicPeriod"/>
            </a:pPr>
            <a:r>
              <a:rPr lang="en-GB" sz="1100" dirty="0" smtClean="0">
                <a:latin typeface="Comic Sans MS" panose="030F0702030302020204" pitchFamily="66" charset="0"/>
              </a:rPr>
              <a:t>Eliminate error from his system of beliefs and to establish truth.</a:t>
            </a:r>
          </a:p>
          <a:p>
            <a:pPr marL="228600" indent="-228600">
              <a:buFont typeface="+mj-lt"/>
              <a:buAutoNum type="arabicPeriod"/>
            </a:pPr>
            <a:r>
              <a:rPr lang="en-GB" sz="1100" dirty="0" smtClean="0">
                <a:latin typeface="Comic Sans MS" panose="030F0702030302020204" pitchFamily="66" charset="0"/>
              </a:rPr>
              <a:t>To do this he will; destroy all his previous opinions by rejecting any that have the slightest grounds for doubt.  </a:t>
            </a:r>
          </a:p>
          <a:p>
            <a:pPr marL="228600" indent="-228600">
              <a:buFont typeface="+mj-lt"/>
              <a:buAutoNum type="arabicPeriod"/>
            </a:pPr>
            <a:r>
              <a:rPr lang="en-GB" sz="1100" dirty="0" smtClean="0">
                <a:latin typeface="Comic Sans MS" panose="030F0702030302020204" pitchFamily="66" charset="0"/>
              </a:rPr>
              <a:t>He will destroy all the principles’ or most basic beliefs he has.</a:t>
            </a:r>
          </a:p>
          <a:p>
            <a:pPr marL="228600" indent="-228600">
              <a:buFont typeface="+mj-lt"/>
              <a:buAutoNum type="arabicPeriod"/>
            </a:pPr>
            <a:r>
              <a:rPr lang="en-GB" sz="1100" dirty="0" smtClean="0">
                <a:latin typeface="Comic Sans MS" panose="030F0702030302020204" pitchFamily="66" charset="0"/>
              </a:rPr>
              <a:t>Whatever beliefs survive this method must be true and so he can build his foundation for knowledge around them. </a:t>
            </a:r>
          </a:p>
        </p:txBody>
      </p:sp>
      <p:sp>
        <p:nvSpPr>
          <p:cNvPr id="6" name="Rectangle 5"/>
          <p:cNvSpPr/>
          <p:nvPr/>
        </p:nvSpPr>
        <p:spPr>
          <a:xfrm>
            <a:off x="124690" y="3371693"/>
            <a:ext cx="2502895" cy="3424977"/>
          </a:xfrm>
          <a:prstGeom prst="rect">
            <a:avLst/>
          </a:prstGeom>
          <a:ln>
            <a:solidFill>
              <a:schemeClr val="accent1"/>
            </a:solidFill>
          </a:ln>
        </p:spPr>
        <p:txBody>
          <a:bodyPr wrap="square">
            <a:spAutoFit/>
          </a:bodyPr>
          <a:lstStyle/>
          <a:p>
            <a:pPr>
              <a:lnSpc>
                <a:spcPct val="107000"/>
              </a:lnSpc>
              <a:spcAft>
                <a:spcPts val="800"/>
              </a:spcAft>
            </a:pPr>
            <a:r>
              <a:rPr lang="en-GB" sz="1100" b="1" u="sng" dirty="0" smtClean="0">
                <a:latin typeface="Comic Sans MS" panose="030F0702030302020204" pitchFamily="66" charset="0"/>
                <a:ea typeface="Calibri" panose="020F0502020204030204" pitchFamily="34" charset="0"/>
                <a:cs typeface="Times New Roman" panose="02020603050405020304" pitchFamily="18" charset="0"/>
              </a:rPr>
              <a:t>Normal incredulity</a:t>
            </a:r>
          </a:p>
          <a:p>
            <a:pPr>
              <a:lnSpc>
                <a:spcPct val="107000"/>
              </a:lnSpc>
              <a:spcAft>
                <a:spcPts val="800"/>
              </a:spcAft>
            </a:pPr>
            <a:r>
              <a:rPr lang="en-GB" sz="1100" dirty="0" smtClean="0">
                <a:latin typeface="Comic Sans MS" panose="030F0702030302020204" pitchFamily="66" charset="0"/>
                <a:ea typeface="Calibri" panose="020F0502020204030204" pitchFamily="34" charset="0"/>
                <a:cs typeface="Times New Roman" panose="02020603050405020304" pitchFamily="18" charset="0"/>
              </a:rPr>
              <a:t>Happens when we encounter ordinary evidence which challenges a belief or makes it appear unlikely. </a:t>
            </a:r>
          </a:p>
          <a:p>
            <a:pPr>
              <a:lnSpc>
                <a:spcPct val="107000"/>
              </a:lnSpc>
              <a:spcAft>
                <a:spcPts val="800"/>
              </a:spcAft>
            </a:pPr>
            <a:endParaRPr lang="en-GB" sz="1100" dirty="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1100" b="1" u="sng" dirty="0" smtClean="0">
                <a:latin typeface="Comic Sans MS" panose="030F0702030302020204" pitchFamily="66" charset="0"/>
                <a:ea typeface="Calibri" panose="020F0502020204030204" pitchFamily="34" charset="0"/>
                <a:cs typeface="Times New Roman" panose="02020603050405020304" pitchFamily="18" charset="0"/>
              </a:rPr>
              <a:t>Philosophical scepticism</a:t>
            </a:r>
          </a:p>
          <a:p>
            <a:pPr>
              <a:lnSpc>
                <a:spcPct val="107000"/>
              </a:lnSpc>
              <a:spcAft>
                <a:spcPts val="800"/>
              </a:spcAft>
            </a:pPr>
            <a:r>
              <a:rPr lang="en-GB" sz="1100" dirty="0" smtClean="0">
                <a:latin typeface="Comic Sans MS" panose="030F0702030302020204" pitchFamily="66" charset="0"/>
                <a:ea typeface="Calibri" panose="020F0502020204030204" pitchFamily="34" charset="0"/>
                <a:cs typeface="Times New Roman" panose="02020603050405020304" pitchFamily="18" charset="0"/>
              </a:rPr>
              <a:t>Happens when evidence makes a belief very unlikely to be true, involves a radical sceptical scenario. Tests the justification for our knowledge claims and to develop our understanding of the nature of our knowledge. </a:t>
            </a:r>
          </a:p>
          <a:p>
            <a:pPr>
              <a:lnSpc>
                <a:spcPct val="107000"/>
              </a:lnSpc>
              <a:spcAft>
                <a:spcPts val="800"/>
              </a:spcAft>
            </a:pPr>
            <a:endParaRPr lang="en-GB" sz="1100" dirty="0" smtClean="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endParaRPr lang="en-GB" sz="1100" dirty="0" smtClean="0">
              <a:latin typeface="Comic Sans MS" panose="030F0702030302020204" pitchFamily="66" charset="0"/>
              <a:ea typeface="Calibri" panose="020F0502020204030204" pitchFamily="34" charset="0"/>
              <a:cs typeface="Times New Roman" panose="02020603050405020304" pitchFamily="18" charset="0"/>
            </a:endParaRPr>
          </a:p>
        </p:txBody>
      </p:sp>
      <p:sp>
        <p:nvSpPr>
          <p:cNvPr id="10" name="Rectangle 9"/>
          <p:cNvSpPr/>
          <p:nvPr/>
        </p:nvSpPr>
        <p:spPr>
          <a:xfrm>
            <a:off x="9077933" y="568690"/>
            <a:ext cx="2950582" cy="19856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Possible Exam Questions</a:t>
            </a:r>
            <a:endParaRPr lang="en-GB" sz="1200" dirty="0">
              <a:solidFill>
                <a:schemeClr val="tx1"/>
              </a:solidFill>
              <a:latin typeface="Chewy" panose="02000000000000000000" pitchFamily="2" charset="0"/>
              <a:ea typeface="Chewy" panose="02000000000000000000" pitchFamily="2" charset="0"/>
            </a:endParaRPr>
          </a:p>
        </p:txBody>
      </p:sp>
      <p:sp>
        <p:nvSpPr>
          <p:cNvPr id="5" name="Rectangle 4"/>
          <p:cNvSpPr/>
          <p:nvPr/>
        </p:nvSpPr>
        <p:spPr>
          <a:xfrm>
            <a:off x="5023945" y="762703"/>
            <a:ext cx="7004569" cy="2416624"/>
          </a:xfrm>
          <a:prstGeom prst="rect">
            <a:avLst/>
          </a:prstGeom>
          <a:ln>
            <a:solidFill>
              <a:srgbClr val="00B0F0"/>
            </a:solidFill>
          </a:ln>
        </p:spPr>
        <p:txBody>
          <a:bodyPr wrap="square">
            <a:spAutoFit/>
          </a:bodyPr>
          <a:lstStyle/>
          <a:p>
            <a:pPr>
              <a:lnSpc>
                <a:spcPct val="115000"/>
              </a:lnSpc>
              <a:spcAft>
                <a:spcPts val="1000"/>
              </a:spcAft>
            </a:pPr>
            <a:r>
              <a:rPr lang="en-GB" sz="1100" dirty="0">
                <a:ea typeface="Calibri" panose="020F0502020204030204" pitchFamily="34" charset="0"/>
                <a:cs typeface="Times New Roman" panose="02020603050405020304" pitchFamily="18" charset="0"/>
              </a:rPr>
              <a:t>What is philosophical scepticism? [3 marks]</a:t>
            </a:r>
          </a:p>
          <a:p>
            <a:pPr>
              <a:lnSpc>
                <a:spcPct val="115000"/>
              </a:lnSpc>
              <a:spcAft>
                <a:spcPts val="1000"/>
              </a:spcAft>
            </a:pPr>
            <a:r>
              <a:rPr lang="en-GB" sz="1100" dirty="0">
                <a:ea typeface="Calibri" panose="020F0502020204030204" pitchFamily="34" charset="0"/>
                <a:cs typeface="Times New Roman" panose="02020603050405020304" pitchFamily="18" charset="0"/>
              </a:rPr>
              <a:t>Explain Descartes method of doubt. 5 marks</a:t>
            </a:r>
          </a:p>
          <a:p>
            <a:pPr>
              <a:lnSpc>
                <a:spcPct val="115000"/>
              </a:lnSpc>
              <a:spcAft>
                <a:spcPts val="1000"/>
              </a:spcAft>
            </a:pPr>
            <a:r>
              <a:rPr lang="en-GB" sz="1100" dirty="0">
                <a:ea typeface="Calibri" panose="020F0502020204030204" pitchFamily="34" charset="0"/>
                <a:cs typeface="Times New Roman" panose="02020603050405020304" pitchFamily="18" charset="0"/>
              </a:rPr>
              <a:t>Explain Descartes’ use of philosophical scepticism and how it leads to global scepticism. 5 marks</a:t>
            </a:r>
          </a:p>
          <a:p>
            <a:pPr>
              <a:lnSpc>
                <a:spcPct val="115000"/>
              </a:lnSpc>
              <a:spcAft>
                <a:spcPts val="1000"/>
              </a:spcAft>
            </a:pPr>
            <a:r>
              <a:rPr lang="en-GB" sz="1100" dirty="0">
                <a:ea typeface="Calibri" panose="020F0502020204030204" pitchFamily="34" charset="0"/>
                <a:cs typeface="Times New Roman" panose="02020603050405020304" pitchFamily="18" charset="0"/>
              </a:rPr>
              <a:t>Explain Descartes third wave of doubt ( the evil demon argument 5 marks</a:t>
            </a:r>
          </a:p>
          <a:p>
            <a:pPr>
              <a:lnSpc>
                <a:spcPct val="115000"/>
              </a:lnSpc>
              <a:spcAft>
                <a:spcPts val="1000"/>
              </a:spcAft>
            </a:pPr>
            <a:r>
              <a:rPr lang="en-GB" sz="1100" dirty="0">
                <a:ea typeface="Calibri" panose="020F0502020204030204" pitchFamily="34" charset="0"/>
                <a:cs typeface="Times New Roman" panose="02020603050405020304" pitchFamily="18" charset="0"/>
              </a:rPr>
              <a:t>Explain the difference between local and global scepticism. 12 marks</a:t>
            </a:r>
          </a:p>
          <a:p>
            <a:pPr>
              <a:lnSpc>
                <a:spcPct val="115000"/>
              </a:lnSpc>
              <a:spcAft>
                <a:spcPts val="1000"/>
              </a:spcAft>
            </a:pPr>
            <a:r>
              <a:rPr lang="en-GB" sz="1100" dirty="0">
                <a:ea typeface="Calibri" panose="020F0502020204030204" pitchFamily="34" charset="0"/>
                <a:cs typeface="Times New Roman" panose="02020603050405020304" pitchFamily="18" charset="0"/>
              </a:rPr>
              <a:t>Outline and explain two differences between philosophical scepticism and normal incredulity. 12 marks</a:t>
            </a:r>
          </a:p>
          <a:p>
            <a:pPr>
              <a:lnSpc>
                <a:spcPct val="118000"/>
              </a:lnSpc>
              <a:spcAft>
                <a:spcPts val="600"/>
              </a:spcAft>
            </a:pPr>
            <a:r>
              <a:rPr lang="en-GB" sz="1100" kern="1400" dirty="0">
                <a:ea typeface="Times New Roman" panose="02020603050405020304" pitchFamily="18" charset="0"/>
                <a:cs typeface="Times New Roman" panose="02020603050405020304" pitchFamily="18" charset="0"/>
              </a:rPr>
              <a:t>Outline Descartes’ evil deceiver argument and explain what he then says about his knowledge of his own existence 12 marks.</a:t>
            </a:r>
            <a:endParaRPr lang="en-GB" sz="1100" dirty="0">
              <a:ea typeface="Calibri" panose="020F0502020204030204" pitchFamily="34" charset="0"/>
              <a:cs typeface="Times New Roman" panose="02020603050405020304" pitchFamily="18" charset="0"/>
            </a:endParaRPr>
          </a:p>
        </p:txBody>
      </p:sp>
      <p:pic>
        <p:nvPicPr>
          <p:cNvPr id="8" name="Picture 7"/>
          <p:cNvPicPr>
            <a:picLocks noChangeAspect="1"/>
          </p:cNvPicPr>
          <p:nvPr/>
        </p:nvPicPr>
        <p:blipFill>
          <a:blip r:embed="rId2"/>
          <a:stretch>
            <a:fillRect/>
          </a:stretch>
        </p:blipFill>
        <p:spPr>
          <a:xfrm>
            <a:off x="9477703" y="3602643"/>
            <a:ext cx="2439714" cy="2439714"/>
          </a:xfrm>
          <a:prstGeom prst="rect">
            <a:avLst/>
          </a:prstGeom>
        </p:spPr>
      </p:pic>
      <p:sp>
        <p:nvSpPr>
          <p:cNvPr id="13" name="Rectangle 12"/>
          <p:cNvSpPr/>
          <p:nvPr/>
        </p:nvSpPr>
        <p:spPr>
          <a:xfrm>
            <a:off x="6821740" y="3422117"/>
            <a:ext cx="2154093" cy="2292935"/>
          </a:xfrm>
          <a:prstGeom prst="rect">
            <a:avLst/>
          </a:prstGeom>
          <a:ln>
            <a:solidFill>
              <a:schemeClr val="accent1"/>
            </a:solidFill>
          </a:ln>
        </p:spPr>
        <p:txBody>
          <a:bodyPr wrap="square">
            <a:spAutoFit/>
          </a:bodyPr>
          <a:lstStyle/>
          <a:p>
            <a:r>
              <a:rPr lang="en-GB" sz="1100" b="1" u="sng" dirty="0" smtClean="0">
                <a:latin typeface="Comic Sans MS" panose="030F0702030302020204" pitchFamily="66" charset="0"/>
              </a:rPr>
              <a:t>Empiricist responses to scepticism </a:t>
            </a:r>
          </a:p>
          <a:p>
            <a:endParaRPr lang="en-GB" sz="1100" b="1" u="sng" dirty="0">
              <a:latin typeface="Comic Sans MS" panose="030F0702030302020204" pitchFamily="66" charset="0"/>
            </a:endParaRPr>
          </a:p>
          <a:p>
            <a:r>
              <a:rPr lang="en-GB" sz="1100" dirty="0" smtClean="0">
                <a:latin typeface="Comic Sans MS" panose="030F0702030302020204" pitchFamily="66" charset="0"/>
              </a:rPr>
              <a:t>Locke, Hume and Russell try to limit scepticism by accepting that we have knowledge without certainty.</a:t>
            </a:r>
          </a:p>
          <a:p>
            <a:endParaRPr lang="en-GB" sz="1100" dirty="0">
              <a:latin typeface="Comic Sans MS" panose="030F0702030302020204" pitchFamily="66" charset="0"/>
            </a:endParaRPr>
          </a:p>
          <a:p>
            <a:r>
              <a:rPr lang="en-GB" sz="1100" dirty="0" smtClean="0">
                <a:latin typeface="Comic Sans MS" panose="030F0702030302020204" pitchFamily="66" charset="0"/>
              </a:rPr>
              <a:t>Berkeley tries to remove the distinction between appearance and reality and that we have unmediated access to the eternal world. </a:t>
            </a:r>
          </a:p>
        </p:txBody>
      </p:sp>
    </p:spTree>
    <p:extLst>
      <p:ext uri="{BB962C8B-B14F-4D97-AF65-F5344CB8AC3E}">
        <p14:creationId xmlns:p14="http://schemas.microsoft.com/office/powerpoint/2010/main" val="387422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149630"/>
            <a:ext cx="11903825" cy="4292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Limits of knowledge </a:t>
            </a:r>
            <a:endParaRPr lang="en-GB" sz="2000" dirty="0">
              <a:solidFill>
                <a:schemeClr val="tx1"/>
              </a:solidFill>
              <a:latin typeface="Chewy" panose="02000000000000000000" pitchFamily="2" charset="0"/>
              <a:ea typeface="Chewy" panose="02000000000000000000" pitchFamily="2" charset="0"/>
            </a:endParaRPr>
          </a:p>
        </p:txBody>
      </p:sp>
      <p:sp>
        <p:nvSpPr>
          <p:cNvPr id="12" name="Rectangle 11"/>
          <p:cNvSpPr/>
          <p:nvPr/>
        </p:nvSpPr>
        <p:spPr>
          <a:xfrm>
            <a:off x="5885794" y="657801"/>
            <a:ext cx="6069150" cy="1941818"/>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altLang="en-US" sz="1000" dirty="0" smtClean="0">
                <a:latin typeface="Comic Sans MS" panose="030F0702030302020204" pitchFamily="66" charset="0"/>
              </a:rPr>
              <a:t>A priori – knowledge known via reason independent of experience.</a:t>
            </a:r>
          </a:p>
          <a:p>
            <a:endParaRPr lang="en-GB" altLang="en-US" sz="1000" dirty="0" smtClean="0">
              <a:latin typeface="Comic Sans MS" panose="030F0702030302020204" pitchFamily="66" charset="0"/>
            </a:endParaRPr>
          </a:p>
          <a:p>
            <a:r>
              <a:rPr lang="en-GB" altLang="en-US" sz="1000" dirty="0" smtClean="0">
                <a:latin typeface="Comic Sans MS" panose="030F0702030302020204" pitchFamily="66" charset="0"/>
              </a:rPr>
              <a:t>Clear and distinct ideas – Self-justifying beliefs, vivid beliefs based on reason and known with the mind alone.  </a:t>
            </a:r>
          </a:p>
          <a:p>
            <a:endParaRPr lang="en-GB" altLang="en-US" sz="1000" dirty="0">
              <a:latin typeface="Comic Sans MS" panose="030F0702030302020204" pitchFamily="66" charset="0"/>
            </a:endParaRPr>
          </a:p>
          <a:p>
            <a:r>
              <a:rPr lang="en-GB" altLang="en-US" sz="1000" dirty="0" smtClean="0">
                <a:latin typeface="Comic Sans MS" panose="030F0702030302020204" pitchFamily="66" charset="0"/>
              </a:rPr>
              <a:t>Deductive argument -  an argument where the truth of the conclusions guaranteed by the truth of the premises. </a:t>
            </a:r>
          </a:p>
          <a:p>
            <a:endParaRPr lang="en-GB" altLang="en-US" sz="1000" dirty="0">
              <a:latin typeface="Comic Sans MS" panose="030F0702030302020204" pitchFamily="66" charset="0"/>
            </a:endParaRPr>
          </a:p>
          <a:p>
            <a:r>
              <a:rPr lang="en-GB" altLang="en-US" sz="1000" dirty="0" smtClean="0">
                <a:latin typeface="Comic Sans MS" panose="030F0702030302020204" pitchFamily="66" charset="0"/>
              </a:rPr>
              <a:t>Intuition -  the normal function of the mind.</a:t>
            </a:r>
          </a:p>
          <a:p>
            <a:endParaRPr lang="en-GB" altLang="en-US" sz="1000" dirty="0">
              <a:latin typeface="Comic Sans MS" panose="030F0702030302020204" pitchFamily="66" charset="0"/>
            </a:endParaRPr>
          </a:p>
          <a:p>
            <a:r>
              <a:rPr lang="en-GB" altLang="en-US" sz="1000" dirty="0" smtClean="0">
                <a:latin typeface="Comic Sans MS" panose="030F0702030302020204" pitchFamily="66" charset="0"/>
              </a:rPr>
              <a:t>Scepticism – Raising doubts about our claim to know anything. </a:t>
            </a:r>
            <a:endParaRPr lang="en-GB" altLang="en-US" sz="1000" dirty="0">
              <a:latin typeface="Comic Sans MS" panose="030F0702030302020204" pitchFamily="66" charset="0"/>
            </a:endParaRPr>
          </a:p>
        </p:txBody>
      </p:sp>
      <p:sp>
        <p:nvSpPr>
          <p:cNvPr id="13" name="Rectangle 12"/>
          <p:cNvSpPr/>
          <p:nvPr/>
        </p:nvSpPr>
        <p:spPr>
          <a:xfrm>
            <a:off x="8481849" y="228504"/>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Key terms</a:t>
            </a:r>
            <a:endParaRPr lang="en-GB" sz="1200" dirty="0">
              <a:solidFill>
                <a:schemeClr val="tx1"/>
              </a:solidFill>
              <a:latin typeface="Chewy" panose="02000000000000000000" pitchFamily="2" charset="0"/>
              <a:ea typeface="Chewy" panose="02000000000000000000" pitchFamily="2" charset="0"/>
            </a:endParaRPr>
          </a:p>
        </p:txBody>
      </p:sp>
      <p:sp>
        <p:nvSpPr>
          <p:cNvPr id="15" name="Rectangle 14"/>
          <p:cNvSpPr/>
          <p:nvPr/>
        </p:nvSpPr>
        <p:spPr>
          <a:xfrm>
            <a:off x="124691" y="3216876"/>
            <a:ext cx="5687530" cy="2774971"/>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u="sng" dirty="0" smtClean="0">
                <a:solidFill>
                  <a:schemeClr val="tx1"/>
                </a:solidFill>
                <a:latin typeface="Comic Sans MS" panose="030F0702030302020204" pitchFamily="66" charset="0"/>
              </a:rPr>
              <a:t>The evil demon argument</a:t>
            </a:r>
          </a:p>
          <a:p>
            <a:r>
              <a:rPr lang="en-GB" sz="1100" dirty="0" smtClean="0"/>
              <a:t>An all powerful God could be deceiving Descartes about the existence of physical objects and the universe, as there can be nothing to stop this being making the world appear as it does. </a:t>
            </a:r>
          </a:p>
          <a:p>
            <a:r>
              <a:rPr lang="en-GB" sz="1100" dirty="0" smtClean="0"/>
              <a:t>God would be able to deceive me in thinking that what I believe and what I perceive is right and so I would know no difference. </a:t>
            </a:r>
          </a:p>
          <a:p>
            <a:r>
              <a:rPr lang="en-GB" sz="1100" dirty="0" smtClean="0"/>
              <a:t>But our concept of God is one that is supremely good, so the belief that God is good and would deceive me cannot both be true. </a:t>
            </a:r>
          </a:p>
          <a:p>
            <a:r>
              <a:rPr lang="en-GB" sz="1100" dirty="0" smtClean="0"/>
              <a:t>Descartes abandons this notion of a deceiver God, maybe God does not exist and so Descartes is not being deceived. But, an evil demon could be deceiving him instead, as his perceptions could be part of the demons perceptions.</a:t>
            </a:r>
            <a:endParaRPr lang="en-GB" sz="1100" dirty="0"/>
          </a:p>
          <a:p>
            <a:endParaRPr lang="en-GB" sz="1100" dirty="0" smtClean="0"/>
          </a:p>
          <a:p>
            <a:r>
              <a:rPr lang="en-GB" sz="1100" b="1" u="sng" dirty="0" smtClean="0"/>
              <a:t>Issues</a:t>
            </a:r>
          </a:p>
          <a:p>
            <a:r>
              <a:rPr lang="en-GB" sz="1100" dirty="0" smtClean="0"/>
              <a:t>Surely if we are being deceived by an evil demon then how can we make knowledge claims that we are being deceived? Surely everything we make is an inference, such as the inference of a  supremely good being. So if the demon could make me think 2+3=5 then he could fool me in thinking that God would not deceive me. </a:t>
            </a:r>
            <a:endParaRPr lang="en-GB" sz="1100" dirty="0"/>
          </a:p>
          <a:p>
            <a:pPr marL="171450" indent="-171450" defTabSz="685800">
              <a:buFont typeface="Arial" panose="020B0604020202020204" pitchFamily="34" charset="0"/>
              <a:buChar char="•"/>
              <a:defRPr/>
            </a:pPr>
            <a:endParaRPr lang="en-GB" altLang="en-US" sz="1100" dirty="0">
              <a:solidFill>
                <a:schemeClr val="tx1"/>
              </a:solidFill>
              <a:latin typeface="Century Gothic" panose="020B0502020202020204" pitchFamily="34" charset="0"/>
            </a:endParaRPr>
          </a:p>
          <a:p>
            <a:endParaRPr lang="en-GB" sz="1100" dirty="0"/>
          </a:p>
        </p:txBody>
      </p:sp>
      <p:sp>
        <p:nvSpPr>
          <p:cNvPr id="17" name="Rectangle 16"/>
          <p:cNvSpPr/>
          <p:nvPr/>
        </p:nvSpPr>
        <p:spPr>
          <a:xfrm>
            <a:off x="5885794" y="2678493"/>
            <a:ext cx="5687530" cy="2696243"/>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u="sng" dirty="0" smtClean="0"/>
              <a:t>Cogito ergo sum – I think therefore I am</a:t>
            </a:r>
          </a:p>
          <a:p>
            <a:r>
              <a:rPr lang="en-GB" sz="1100" dirty="0" smtClean="0"/>
              <a:t>It is impossible to doubt your own existence, it can known to be true just by thinking it. It does not depend on anything else for its truth. </a:t>
            </a:r>
          </a:p>
          <a:p>
            <a:r>
              <a:rPr lang="en-GB" sz="1100" dirty="0" smtClean="0"/>
              <a:t>But what does the word I mean? What am I? what is the self?  He has not yet established the existence of himself as a human being due to the evil demon, but he concludes that he must be something, a conscious, thinking thing. </a:t>
            </a:r>
          </a:p>
          <a:p>
            <a:endParaRPr lang="en-GB" sz="1100" dirty="0"/>
          </a:p>
          <a:p>
            <a:r>
              <a:rPr lang="en-GB" sz="1100" u="sng" dirty="0" smtClean="0"/>
              <a:t>Issues</a:t>
            </a:r>
          </a:p>
          <a:p>
            <a:r>
              <a:rPr lang="en-GB" sz="1100" dirty="0" smtClean="0"/>
              <a:t>Clarity and distinctness do not guarantee a belief is true. </a:t>
            </a:r>
          </a:p>
          <a:p>
            <a:r>
              <a:rPr lang="en-GB" sz="1100" dirty="0" smtClean="0"/>
              <a:t>How can we be sure which beliefs really are clear and distinct? </a:t>
            </a:r>
          </a:p>
          <a:p>
            <a:r>
              <a:rPr lang="en-GB" sz="1100" dirty="0" smtClean="0"/>
              <a:t>Desecrate has to prove that God exists to dispel his doubts. </a:t>
            </a:r>
          </a:p>
          <a:p>
            <a:r>
              <a:rPr lang="en-GB" sz="1100" dirty="0" smtClean="0"/>
              <a:t>The Cartesian circle, he tries to prove that there are such things as clear and distinct ideas, but then needs clear and distinct ideas to prove the existence of God, circularity. </a:t>
            </a:r>
          </a:p>
          <a:p>
            <a:r>
              <a:rPr lang="en-GB" sz="1100" dirty="0" smtClean="0"/>
              <a:t>No enduring thinker</a:t>
            </a:r>
          </a:p>
          <a:p>
            <a:r>
              <a:rPr lang="en-GB" sz="1100" dirty="0" smtClean="0"/>
              <a:t>No thinker at all</a:t>
            </a:r>
          </a:p>
          <a:p>
            <a:endParaRPr lang="en-GB" sz="1100" dirty="0"/>
          </a:p>
          <a:p>
            <a:pPr marL="171450" indent="-171450">
              <a:buFont typeface="Arial" panose="020B0604020202020204" pitchFamily="34" charset="0"/>
              <a:buChar char="•"/>
            </a:pPr>
            <a:endParaRPr lang="en-GB" sz="1100" dirty="0"/>
          </a:p>
          <a:p>
            <a:pPr marL="171450" indent="-171450" defTabSz="685800">
              <a:buFont typeface="Arial" panose="020B0604020202020204" pitchFamily="34" charset="0"/>
              <a:buChar char="•"/>
              <a:defRPr/>
            </a:pPr>
            <a:endParaRPr lang="en-GB" altLang="en-US" sz="1100" dirty="0">
              <a:solidFill>
                <a:schemeClr val="tx1"/>
              </a:solidFill>
              <a:latin typeface="Century Gothic" panose="020B0502020202020204" pitchFamily="34" charset="0"/>
            </a:endParaRPr>
          </a:p>
          <a:p>
            <a:endParaRPr lang="en-GB" sz="1100" dirty="0"/>
          </a:p>
        </p:txBody>
      </p:sp>
      <p:sp>
        <p:nvSpPr>
          <p:cNvPr id="10" name="Rectangle 9"/>
          <p:cNvSpPr/>
          <p:nvPr/>
        </p:nvSpPr>
        <p:spPr>
          <a:xfrm>
            <a:off x="124691" y="626459"/>
            <a:ext cx="5540385" cy="2542886"/>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u="sng" dirty="0" smtClean="0">
                <a:solidFill>
                  <a:schemeClr val="tx1"/>
                </a:solidFill>
                <a:latin typeface="Comic Sans MS" panose="030F0702030302020204" pitchFamily="66" charset="0"/>
              </a:rPr>
              <a:t>The dreaming argument </a:t>
            </a:r>
          </a:p>
          <a:p>
            <a:r>
              <a:rPr lang="en-GB" sz="1100" dirty="0" smtClean="0">
                <a:solidFill>
                  <a:schemeClr val="tx1"/>
                </a:solidFill>
                <a:latin typeface="Comic Sans MS" panose="030F0702030302020204" pitchFamily="66" charset="0"/>
              </a:rPr>
              <a:t>If I can have dreams that seem like real life then how do I know I am not dreaming?</a:t>
            </a:r>
          </a:p>
          <a:p>
            <a:r>
              <a:rPr lang="en-GB" sz="1100" dirty="0" smtClean="0">
                <a:solidFill>
                  <a:schemeClr val="tx1"/>
                </a:solidFill>
                <a:latin typeface="Comic Sans MS" panose="030F0702030302020204" pitchFamily="66" charset="0"/>
              </a:rPr>
              <a:t>If I cannot know that I am dreaming, any belief that I have about what I perceive could be false. </a:t>
            </a:r>
          </a:p>
          <a:p>
            <a:endParaRPr lang="en-GB" sz="1100" dirty="0">
              <a:solidFill>
                <a:schemeClr val="tx1"/>
              </a:solidFill>
              <a:latin typeface="Comic Sans MS" panose="030F0702030302020204" pitchFamily="66" charset="0"/>
            </a:endParaRPr>
          </a:p>
          <a:p>
            <a:r>
              <a:rPr lang="en-GB" sz="1100" b="1" u="sng" dirty="0" smtClean="0">
                <a:solidFill>
                  <a:schemeClr val="tx1"/>
                </a:solidFill>
                <a:latin typeface="Comic Sans MS" panose="030F0702030302020204" pitchFamily="66" charset="0"/>
              </a:rPr>
              <a:t>Issues</a:t>
            </a:r>
          </a:p>
          <a:p>
            <a:r>
              <a:rPr lang="en-GB" sz="1100" dirty="0" smtClean="0">
                <a:solidFill>
                  <a:schemeClr val="tx1"/>
                </a:solidFill>
                <a:latin typeface="Comic Sans MS" panose="030F0702030302020204" pitchFamily="66" charset="0"/>
              </a:rPr>
              <a:t>Dreams can be distinguished from waking life, it is easy to tell the difference. </a:t>
            </a:r>
          </a:p>
          <a:p>
            <a:r>
              <a:rPr lang="en-GB" sz="1100" dirty="0" smtClean="0">
                <a:solidFill>
                  <a:schemeClr val="tx1"/>
                </a:solidFill>
                <a:latin typeface="Comic Sans MS" panose="030F0702030302020204" pitchFamily="66" charset="0"/>
              </a:rPr>
              <a:t>There are certain signs or criteria that tell me this,. E.g. pinching myself to see if I feel pain. </a:t>
            </a:r>
          </a:p>
          <a:p>
            <a:r>
              <a:rPr lang="en-GB" sz="1100" dirty="0" smtClean="0">
                <a:solidFill>
                  <a:schemeClr val="tx1"/>
                </a:solidFill>
                <a:latin typeface="Comic Sans MS" panose="030F0702030302020204" pitchFamily="66" charset="0"/>
              </a:rPr>
              <a:t>Dreams must come from waking life,  the concept of a dram is that of a kind of copy of waking life as the content of my dreams come from my waking life.</a:t>
            </a:r>
          </a:p>
          <a:p>
            <a:r>
              <a:rPr lang="en-GB" sz="1100" dirty="0" smtClean="0">
                <a:solidFill>
                  <a:schemeClr val="tx1"/>
                </a:solidFill>
                <a:latin typeface="Comic Sans MS" panose="030F0702030302020204" pitchFamily="66" charset="0"/>
              </a:rPr>
              <a:t>How can Descartes even know that he has dreams which are indistinguishable from waking life? Surely if you know this then they are indistinguishable?</a:t>
            </a:r>
            <a:endParaRPr lang="en-GB" altLang="en-US" sz="1100" dirty="0">
              <a:solidFill>
                <a:schemeClr val="tx1"/>
              </a:solidFill>
              <a:latin typeface="Century Gothic" panose="020B0502020202020204" pitchFamily="34" charset="0"/>
            </a:endParaRPr>
          </a:p>
          <a:p>
            <a:r>
              <a:rPr lang="en-GB" sz="1100" dirty="0" smtClean="0"/>
              <a:t>  </a:t>
            </a:r>
            <a:endParaRPr lang="en-GB" sz="1100" dirty="0"/>
          </a:p>
        </p:txBody>
      </p:sp>
      <p:sp>
        <p:nvSpPr>
          <p:cNvPr id="6" name="TextBox 5"/>
          <p:cNvSpPr txBox="1"/>
          <p:nvPr/>
        </p:nvSpPr>
        <p:spPr>
          <a:xfrm>
            <a:off x="5962424" y="5397311"/>
            <a:ext cx="5610900" cy="1107996"/>
          </a:xfrm>
          <a:prstGeom prst="rect">
            <a:avLst/>
          </a:prstGeom>
          <a:noFill/>
          <a:ln>
            <a:solidFill>
              <a:srgbClr val="00B0F0"/>
            </a:solidFill>
          </a:ln>
        </p:spPr>
        <p:txBody>
          <a:bodyPr wrap="square" rtlCol="0">
            <a:spAutoFit/>
          </a:bodyPr>
          <a:lstStyle/>
          <a:p>
            <a:r>
              <a:rPr lang="en-GB" sz="1100" b="1" u="sng" smtClean="0"/>
              <a:t>Reliabilism</a:t>
            </a:r>
            <a:endParaRPr lang="en-GB" sz="1100" b="1" u="sng" dirty="0" smtClean="0"/>
          </a:p>
          <a:p>
            <a:r>
              <a:rPr lang="en-GB" sz="1100" dirty="0" smtClean="0"/>
              <a:t>An alternative definition of knowledge could overcome scepticism. Beliefs need to be produced in a reliable way in order to produce true beliefs. It rejects the need for justification and the need for evidence for it to count as knowledge.  As long as the process which produces a belief reliably produces true beliefs, then it is to count as knowledge, irrespective of whether I am aware that the process is reliable or that I can provide any justification for my belief. </a:t>
            </a:r>
            <a:endParaRPr lang="en-GB" sz="1100" dirty="0"/>
          </a:p>
        </p:txBody>
      </p:sp>
      <p:sp>
        <p:nvSpPr>
          <p:cNvPr id="7" name="TextBox 6"/>
          <p:cNvSpPr txBox="1"/>
          <p:nvPr/>
        </p:nvSpPr>
        <p:spPr>
          <a:xfrm>
            <a:off x="124691" y="5991847"/>
            <a:ext cx="5540385" cy="769441"/>
          </a:xfrm>
          <a:prstGeom prst="rect">
            <a:avLst/>
          </a:prstGeom>
          <a:noFill/>
          <a:ln>
            <a:solidFill>
              <a:srgbClr val="0070C0"/>
            </a:solidFill>
          </a:ln>
        </p:spPr>
        <p:txBody>
          <a:bodyPr wrap="square" rtlCol="0">
            <a:spAutoFit/>
          </a:bodyPr>
          <a:lstStyle/>
          <a:p>
            <a:r>
              <a:rPr lang="en-GB" sz="1100" b="1" u="sng" dirty="0" smtClean="0"/>
              <a:t>Brain in a vat</a:t>
            </a:r>
          </a:p>
          <a:p>
            <a:r>
              <a:rPr lang="en-GB" sz="1100" dirty="0" smtClean="0"/>
              <a:t>A brain in a jar of chemicals connected to wires in a computer which feeding images, sounds, sensations etc. to the brain. So the brain thinks it is alibiing person. Does this mean we cannot be 100% certain of anything? </a:t>
            </a:r>
            <a:endParaRPr lang="en-GB" sz="1100" dirty="0"/>
          </a:p>
        </p:txBody>
      </p:sp>
    </p:spTree>
    <p:extLst>
      <p:ext uri="{BB962C8B-B14F-4D97-AF65-F5344CB8AC3E}">
        <p14:creationId xmlns:p14="http://schemas.microsoft.com/office/powerpoint/2010/main" val="1202758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995</TotalTime>
  <Words>1138</Words>
  <Application>Microsoft Office PowerPoint</Application>
  <PresentationFormat>Widescreen</PresentationFormat>
  <Paragraphs>89</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Century Gothic</vt:lpstr>
      <vt:lpstr>Chewy</vt:lpstr>
      <vt:lpstr>Comic Sans MS</vt:lpstr>
      <vt:lpstr>Times New Roman</vt:lpstr>
      <vt:lpstr>Office Theme</vt:lpstr>
      <vt:lpstr>PowerPoint Presentation</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Katie Markham</cp:lastModifiedBy>
  <cp:revision>65</cp:revision>
  <cp:lastPrinted>2019-06-12T08:39:13Z</cp:lastPrinted>
  <dcterms:created xsi:type="dcterms:W3CDTF">2019-06-12T08:21:52Z</dcterms:created>
  <dcterms:modified xsi:type="dcterms:W3CDTF">2019-09-11T12:29:44Z</dcterms:modified>
</cp:coreProperties>
</file>