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66FF"/>
    <a:srgbClr val="CC6600"/>
    <a:srgbClr val="FF0000"/>
    <a:srgbClr val="FF00FF"/>
    <a:srgbClr val="CC00FF"/>
    <a:srgbClr val="6600FF"/>
    <a:srgbClr val="00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Markham" userId="64584b50-3468-4f2a-bc1b-4e3aff52c433" providerId="ADAL" clId="{4BBAC239-D4E6-43F5-91FF-42E05BBD21C3}"/>
    <pc:docChg chg="undo redo custSel addSld delSld modSld sldOrd">
      <pc:chgData name="Katie Markham" userId="64584b50-3468-4f2a-bc1b-4e3aff52c433" providerId="ADAL" clId="{4BBAC239-D4E6-43F5-91FF-42E05BBD21C3}" dt="2020-05-19T11:04:02.364" v="10154" actId="404"/>
      <pc:docMkLst>
        <pc:docMk/>
      </pc:docMkLst>
      <pc:sldChg chg="modSp">
        <pc:chgData name="Katie Markham" userId="64584b50-3468-4f2a-bc1b-4e3aff52c433" providerId="ADAL" clId="{4BBAC239-D4E6-43F5-91FF-42E05BBD21C3}" dt="2020-05-19T08:15:32.789" v="7302" actId="20577"/>
        <pc:sldMkLst>
          <pc:docMk/>
          <pc:sldMk cId="0" sldId="257"/>
        </pc:sldMkLst>
        <pc:spChg chg="mod">
          <ac:chgData name="Katie Markham" userId="64584b50-3468-4f2a-bc1b-4e3aff52c433" providerId="ADAL" clId="{4BBAC239-D4E6-43F5-91FF-42E05BBD21C3}" dt="2020-05-15T10:53:03.810" v="2535" actId="14100"/>
          <ac:spMkLst>
            <pc:docMk/>
            <pc:sldMk cId="0" sldId="257"/>
            <ac:spMk id="4" creationId="{00000000-0000-0000-0000-000000000000}"/>
          </ac:spMkLst>
        </pc:spChg>
        <pc:spChg chg="mod">
          <ac:chgData name="Katie Markham" userId="64584b50-3468-4f2a-bc1b-4e3aff52c433" providerId="ADAL" clId="{4BBAC239-D4E6-43F5-91FF-42E05BBD21C3}" dt="2020-05-15T11:00:47.179" v="3081" actId="1076"/>
          <ac:spMkLst>
            <pc:docMk/>
            <pc:sldMk cId="0" sldId="257"/>
            <ac:spMk id="14" creationId="{00000000-0000-0000-0000-000000000000}"/>
          </ac:spMkLst>
        </pc:spChg>
        <pc:spChg chg="mod">
          <ac:chgData name="Katie Markham" userId="64584b50-3468-4f2a-bc1b-4e3aff52c433" providerId="ADAL" clId="{4BBAC239-D4E6-43F5-91FF-42E05BBD21C3}" dt="2020-05-15T11:00:45.017" v="3080" actId="14100"/>
          <ac:spMkLst>
            <pc:docMk/>
            <pc:sldMk cId="0" sldId="257"/>
            <ac:spMk id="16" creationId="{00000000-0000-0000-0000-000000000000}"/>
          </ac:spMkLst>
        </pc:spChg>
        <pc:graphicFrameChg chg="mod modGraphic">
          <ac:chgData name="Katie Markham" userId="64584b50-3468-4f2a-bc1b-4e3aff52c433" providerId="ADAL" clId="{4BBAC239-D4E6-43F5-91FF-42E05BBD21C3}" dt="2020-05-19T07:41:44.780" v="7294" actId="20577"/>
          <ac:graphicFrameMkLst>
            <pc:docMk/>
            <pc:sldMk cId="0" sldId="257"/>
            <ac:graphicFrameMk id="13" creationId="{00000000-0000-0000-0000-000000000000}"/>
          </ac:graphicFrameMkLst>
        </pc:graphicFrameChg>
        <pc:graphicFrameChg chg="mod modGraphic">
          <ac:chgData name="Katie Markham" userId="64584b50-3468-4f2a-bc1b-4e3aff52c433" providerId="ADAL" clId="{4BBAC239-D4E6-43F5-91FF-42E05BBD21C3}" dt="2020-05-19T08:15:32.789" v="7302" actId="20577"/>
          <ac:graphicFrameMkLst>
            <pc:docMk/>
            <pc:sldMk cId="0" sldId="257"/>
            <ac:graphicFrameMk id="15" creationId="{00000000-0000-0000-0000-000000000000}"/>
          </ac:graphicFrameMkLst>
        </pc:graphicFrameChg>
        <pc:picChg chg="mod">
          <ac:chgData name="Katie Markham" userId="64584b50-3468-4f2a-bc1b-4e3aff52c433" providerId="ADAL" clId="{4BBAC239-D4E6-43F5-91FF-42E05BBD21C3}" dt="2020-05-15T10:46:55.039" v="2040" actId="1076"/>
          <ac:picMkLst>
            <pc:docMk/>
            <pc:sldMk cId="0" sldId="257"/>
            <ac:picMk id="17" creationId="{00000000-0000-0000-0000-000000000000}"/>
          </ac:picMkLst>
        </pc:picChg>
      </pc:sldChg>
      <pc:sldChg chg="del">
        <pc:chgData name="Katie Markham" userId="64584b50-3468-4f2a-bc1b-4e3aff52c433" providerId="ADAL" clId="{4BBAC239-D4E6-43F5-91FF-42E05BBD21C3}" dt="2020-05-07T09:35:13.072" v="280" actId="2696"/>
        <pc:sldMkLst>
          <pc:docMk/>
          <pc:sldMk cId="3874227290" sldId="257"/>
        </pc:sldMkLst>
      </pc:sldChg>
      <pc:sldChg chg="addSp delSp modSp ord">
        <pc:chgData name="Katie Markham" userId="64584b50-3468-4f2a-bc1b-4e3aff52c433" providerId="ADAL" clId="{4BBAC239-D4E6-43F5-91FF-42E05BBD21C3}" dt="2020-05-15T10:23:49.109" v="686"/>
        <pc:sldMkLst>
          <pc:docMk/>
          <pc:sldMk cId="1202758286" sldId="258"/>
        </pc:sldMkLst>
        <pc:spChg chg="add del mod">
          <ac:chgData name="Katie Markham" userId="64584b50-3468-4f2a-bc1b-4e3aff52c433" providerId="ADAL" clId="{4BBAC239-D4E6-43F5-91FF-42E05BBD21C3}" dt="2020-05-07T09:44:16.628" v="676" actId="1076"/>
          <ac:spMkLst>
            <pc:docMk/>
            <pc:sldMk cId="1202758286" sldId="258"/>
            <ac:spMk id="3" creationId="{7A8556E3-5F67-48B4-B6C1-2BA5D2496D3C}"/>
          </ac:spMkLst>
        </pc:spChg>
        <pc:spChg chg="add mod">
          <ac:chgData name="Katie Markham" userId="64584b50-3468-4f2a-bc1b-4e3aff52c433" providerId="ADAL" clId="{4BBAC239-D4E6-43F5-91FF-42E05BBD21C3}" dt="2020-05-07T09:44:33.161" v="684" actId="14100"/>
          <ac:spMkLst>
            <pc:docMk/>
            <pc:sldMk cId="1202758286" sldId="258"/>
            <ac:spMk id="4" creationId="{14C3E7A6-FC9D-4A5E-8FCF-0B10632425C3}"/>
          </ac:spMkLst>
        </pc:spChg>
        <pc:graphicFrameChg chg="add mod modGraphic">
          <ac:chgData name="Katie Markham" userId="64584b50-3468-4f2a-bc1b-4e3aff52c433" providerId="ADAL" clId="{4BBAC239-D4E6-43F5-91FF-42E05BBD21C3}" dt="2020-05-07T09:42:29.730" v="586" actId="20577"/>
          <ac:graphicFrameMkLst>
            <pc:docMk/>
            <pc:sldMk cId="1202758286" sldId="258"/>
            <ac:graphicFrameMk id="14" creationId="{4A013740-11F1-4DF9-B647-058EC8969224}"/>
          </ac:graphicFrameMkLst>
        </pc:graphicFrameChg>
        <pc:graphicFrameChg chg="del modGraphic">
          <ac:chgData name="Katie Markham" userId="64584b50-3468-4f2a-bc1b-4e3aff52c433" providerId="ADAL" clId="{4BBAC239-D4E6-43F5-91FF-42E05BBD21C3}" dt="2020-05-07T09:35:22.970" v="282" actId="478"/>
          <ac:graphicFrameMkLst>
            <pc:docMk/>
            <pc:sldMk cId="1202758286" sldId="258"/>
            <ac:graphicFrameMk id="16" creationId="{00000000-0000-0000-0000-000000000000}"/>
          </ac:graphicFrameMkLst>
        </pc:graphicFrameChg>
        <pc:graphicFrameChg chg="mod modGraphic">
          <ac:chgData name="Katie Markham" userId="64584b50-3468-4f2a-bc1b-4e3aff52c433" providerId="ADAL" clId="{4BBAC239-D4E6-43F5-91FF-42E05BBD21C3}" dt="2020-05-07T09:41:21.465" v="566" actId="14100"/>
          <ac:graphicFrameMkLst>
            <pc:docMk/>
            <pc:sldMk cId="1202758286" sldId="258"/>
            <ac:graphicFrameMk id="21" creationId="{00000000-0000-0000-0000-000000000000}"/>
          </ac:graphicFrameMkLst>
        </pc:graphicFrameChg>
        <pc:graphicFrameChg chg="del modGraphic">
          <ac:chgData name="Katie Markham" userId="64584b50-3468-4f2a-bc1b-4e3aff52c433" providerId="ADAL" clId="{4BBAC239-D4E6-43F5-91FF-42E05BBD21C3}" dt="2020-05-07T09:36:44.986" v="372" actId="478"/>
          <ac:graphicFrameMkLst>
            <pc:docMk/>
            <pc:sldMk cId="1202758286" sldId="258"/>
            <ac:graphicFrameMk id="23" creationId="{00000000-0000-0000-0000-000000000000}"/>
          </ac:graphicFrameMkLst>
        </pc:graphicFrameChg>
        <pc:picChg chg="mod">
          <ac:chgData name="Katie Markham" userId="64584b50-3468-4f2a-bc1b-4e3aff52c433" providerId="ADAL" clId="{4BBAC239-D4E6-43F5-91FF-42E05BBD21C3}" dt="2020-05-07T09:42:32.943" v="587" actId="1076"/>
          <ac:picMkLst>
            <pc:docMk/>
            <pc:sldMk cId="1202758286" sldId="258"/>
            <ac:picMk id="27" creationId="{00000000-0000-0000-0000-000000000000}"/>
          </ac:picMkLst>
        </pc:picChg>
        <pc:picChg chg="mod">
          <ac:chgData name="Katie Markham" userId="64584b50-3468-4f2a-bc1b-4e3aff52c433" providerId="ADAL" clId="{4BBAC239-D4E6-43F5-91FF-42E05BBD21C3}" dt="2020-05-07T09:42:34.385" v="588" actId="1076"/>
          <ac:picMkLst>
            <pc:docMk/>
            <pc:sldMk cId="1202758286" sldId="258"/>
            <ac:picMk id="29" creationId="{00000000-0000-0000-0000-000000000000}"/>
          </ac:picMkLst>
        </pc:picChg>
        <pc:picChg chg="del">
          <ac:chgData name="Katie Markham" userId="64584b50-3468-4f2a-bc1b-4e3aff52c433" providerId="ADAL" clId="{4BBAC239-D4E6-43F5-91FF-42E05BBD21C3}" dt="2020-05-07T09:35:28.152" v="284" actId="478"/>
          <ac:picMkLst>
            <pc:docMk/>
            <pc:sldMk cId="1202758286" sldId="258"/>
            <ac:picMk id="30" creationId="{00000000-0000-0000-0000-000000000000}"/>
          </ac:picMkLst>
        </pc:picChg>
      </pc:sldChg>
      <pc:sldChg chg="modSp">
        <pc:chgData name="Katie Markham" userId="64584b50-3468-4f2a-bc1b-4e3aff52c433" providerId="ADAL" clId="{4BBAC239-D4E6-43F5-91FF-42E05BBD21C3}" dt="2020-05-19T10:17:37.947" v="7304" actId="1076"/>
        <pc:sldMkLst>
          <pc:docMk/>
          <pc:sldMk cId="0" sldId="259"/>
        </pc:sldMkLst>
        <pc:graphicFrameChg chg="mod">
          <ac:chgData name="Katie Markham" userId="64584b50-3468-4f2a-bc1b-4e3aff52c433" providerId="ADAL" clId="{4BBAC239-D4E6-43F5-91FF-42E05BBD21C3}" dt="2020-05-19T10:17:37.947" v="7304" actId="1076"/>
          <ac:graphicFrameMkLst>
            <pc:docMk/>
            <pc:sldMk cId="0" sldId="259"/>
            <ac:graphicFrameMk id="16" creationId="{00000000-0000-0000-0000-000000000000}"/>
          </ac:graphicFrameMkLst>
        </pc:graphicFrameChg>
        <pc:graphicFrameChg chg="mod modGraphic">
          <ac:chgData name="Katie Markham" userId="64584b50-3468-4f2a-bc1b-4e3aff52c433" providerId="ADAL" clId="{4BBAC239-D4E6-43F5-91FF-42E05BBD21C3}" dt="2020-05-15T11:11:35.941" v="4088" actId="20577"/>
          <ac:graphicFrameMkLst>
            <pc:docMk/>
            <pc:sldMk cId="0" sldId="259"/>
            <ac:graphicFrameMk id="21" creationId="{00000000-0000-0000-0000-000000000000}"/>
          </ac:graphicFrameMkLst>
        </pc:graphicFrameChg>
      </pc:sldChg>
      <pc:sldChg chg="addSp modSp add">
        <pc:chgData name="Katie Markham" userId="64584b50-3468-4f2a-bc1b-4e3aff52c433" providerId="ADAL" clId="{4BBAC239-D4E6-43F5-91FF-42E05BBD21C3}" dt="2020-05-19T11:04:02.364" v="10154" actId="404"/>
        <pc:sldMkLst>
          <pc:docMk/>
          <pc:sldMk cId="2899201726" sldId="260"/>
        </pc:sldMkLst>
        <pc:spChg chg="add mod">
          <ac:chgData name="Katie Markham" userId="64584b50-3468-4f2a-bc1b-4e3aff52c433" providerId="ADAL" clId="{4BBAC239-D4E6-43F5-91FF-42E05BBD21C3}" dt="2020-05-19T11:03:34.029" v="10146" actId="14100"/>
          <ac:spMkLst>
            <pc:docMk/>
            <pc:sldMk cId="2899201726" sldId="260"/>
            <ac:spMk id="2" creationId="{1075F9F3-0176-47CA-B041-190ED99EF24F}"/>
          </ac:spMkLst>
        </pc:spChg>
        <pc:graphicFrameChg chg="add mod modGraphic">
          <ac:chgData name="Katie Markham" userId="64584b50-3468-4f2a-bc1b-4e3aff52c433" providerId="ADAL" clId="{4BBAC239-D4E6-43F5-91FF-42E05BBD21C3}" dt="2020-05-19T11:04:02.364" v="10154" actId="404"/>
          <ac:graphicFrameMkLst>
            <pc:docMk/>
            <pc:sldMk cId="2899201726" sldId="260"/>
            <ac:graphicFrameMk id="3" creationId="{1A138062-E082-4715-99B6-543741CF020A}"/>
          </ac:graphicFrameMkLst>
        </pc:graphicFrameChg>
      </pc:sldChg>
      <pc:sldChg chg="modSp del">
        <pc:chgData name="Katie Markham" userId="64584b50-3468-4f2a-bc1b-4e3aff52c433" providerId="ADAL" clId="{4BBAC239-D4E6-43F5-91FF-42E05BBD21C3}" dt="2020-05-15T10:23:40.173" v="685" actId="2696"/>
        <pc:sldMkLst>
          <pc:docMk/>
          <pc:sldMk cId="1594982168" sldId="265"/>
        </pc:sldMkLst>
        <pc:spChg chg="mod">
          <ac:chgData name="Katie Markham" userId="64584b50-3468-4f2a-bc1b-4e3aff52c433" providerId="ADAL" clId="{4BBAC239-D4E6-43F5-91FF-42E05BBD21C3}" dt="2020-05-07T09:30:13.221" v="279" actId="313"/>
          <ac:spMkLst>
            <pc:docMk/>
            <pc:sldMk cId="1594982168" sldId="265"/>
            <ac:spMk id="4" creationId="{D816269B-A7F1-462E-96FE-FDA8DBB3923A}"/>
          </ac:spMkLst>
        </pc:spChg>
      </pc:sldChg>
    </pc:docChg>
  </pc:docChgLst>
  <pc:docChgLst>
    <pc:chgData name="Katie Markham" userId="64584b50-3468-4f2a-bc1b-4e3aff52c433" providerId="ADAL" clId="{3436710E-AC83-40F2-AE61-B3F7D11F02BD}"/>
    <pc:docChg chg="custSel modSld">
      <pc:chgData name="Katie Markham" userId="64584b50-3468-4f2a-bc1b-4e3aff52c433" providerId="ADAL" clId="{3436710E-AC83-40F2-AE61-B3F7D11F02BD}" dt="2020-07-09T09:20:38.886" v="75" actId="313"/>
      <pc:docMkLst>
        <pc:docMk/>
      </pc:docMkLst>
      <pc:sldChg chg="modSp">
        <pc:chgData name="Katie Markham" userId="64584b50-3468-4f2a-bc1b-4e3aff52c433" providerId="ADAL" clId="{3436710E-AC83-40F2-AE61-B3F7D11F02BD}" dt="2020-07-09T09:19:19.016" v="74" actId="20577"/>
        <pc:sldMkLst>
          <pc:docMk/>
          <pc:sldMk cId="0" sldId="257"/>
        </pc:sldMkLst>
        <pc:spChg chg="mod">
          <ac:chgData name="Katie Markham" userId="64584b50-3468-4f2a-bc1b-4e3aff52c433" providerId="ADAL" clId="{3436710E-AC83-40F2-AE61-B3F7D11F02BD}" dt="2020-07-09T09:19:19.016" v="74" actId="20577"/>
          <ac:spMkLst>
            <pc:docMk/>
            <pc:sldMk cId="0" sldId="257"/>
            <ac:spMk id="4" creationId="{00000000-0000-0000-0000-000000000000}"/>
          </ac:spMkLst>
        </pc:spChg>
        <pc:graphicFrameChg chg="mod">
          <ac:chgData name="Katie Markham" userId="64584b50-3468-4f2a-bc1b-4e3aff52c433" providerId="ADAL" clId="{3436710E-AC83-40F2-AE61-B3F7D11F02BD}" dt="2020-07-09T09:19:14.826" v="72" actId="1037"/>
          <ac:graphicFrameMkLst>
            <pc:docMk/>
            <pc:sldMk cId="0" sldId="257"/>
            <ac:graphicFrameMk id="15" creationId="{00000000-0000-0000-0000-000000000000}"/>
          </ac:graphicFrameMkLst>
        </pc:graphicFrameChg>
      </pc:sldChg>
      <pc:sldChg chg="modSp">
        <pc:chgData name="Katie Markham" userId="64584b50-3468-4f2a-bc1b-4e3aff52c433" providerId="ADAL" clId="{3436710E-AC83-40F2-AE61-B3F7D11F02BD}" dt="2020-07-09T09:20:38.886" v="75" actId="313"/>
        <pc:sldMkLst>
          <pc:docMk/>
          <pc:sldMk cId="1202758286" sldId="258"/>
        </pc:sldMkLst>
        <pc:spChg chg="mod">
          <ac:chgData name="Katie Markham" userId="64584b50-3468-4f2a-bc1b-4e3aff52c433" providerId="ADAL" clId="{3436710E-AC83-40F2-AE61-B3F7D11F02BD}" dt="2020-07-06T10:56:32.044" v="67" actId="20577"/>
          <ac:spMkLst>
            <pc:docMk/>
            <pc:sldMk cId="1202758286" sldId="258"/>
            <ac:spMk id="4" creationId="{14C3E7A6-FC9D-4A5E-8FCF-0B10632425C3}"/>
          </ac:spMkLst>
        </pc:spChg>
        <pc:graphicFrameChg chg="modGraphic">
          <ac:chgData name="Katie Markham" userId="64584b50-3468-4f2a-bc1b-4e3aff52c433" providerId="ADAL" clId="{3436710E-AC83-40F2-AE61-B3F7D11F02BD}" dt="2020-07-09T09:20:38.886" v="75" actId="313"/>
          <ac:graphicFrameMkLst>
            <pc:docMk/>
            <pc:sldMk cId="1202758286" sldId="258"/>
            <ac:graphicFrameMk id="14" creationId="{4A013740-11F1-4DF9-B647-058EC8969224}"/>
          </ac:graphicFrameMkLst>
        </pc:graphicFrameChg>
      </pc:sldChg>
      <pc:sldChg chg="modSp">
        <pc:chgData name="Katie Markham" userId="64584b50-3468-4f2a-bc1b-4e3aff52c433" providerId="ADAL" clId="{3436710E-AC83-40F2-AE61-B3F7D11F02BD}" dt="2020-07-06T10:56:09.079" v="44" actId="20577"/>
        <pc:sldMkLst>
          <pc:docMk/>
          <pc:sldMk cId="2899201726" sldId="260"/>
        </pc:sldMkLst>
        <pc:graphicFrameChg chg="modGraphic">
          <ac:chgData name="Katie Markham" userId="64584b50-3468-4f2a-bc1b-4e3aff52c433" providerId="ADAL" clId="{3436710E-AC83-40F2-AE61-B3F7D11F02BD}" dt="2020-07-06T10:56:09.079" v="44" actId="20577"/>
          <ac:graphicFrameMkLst>
            <pc:docMk/>
            <pc:sldMk cId="2899201726" sldId="260"/>
            <ac:graphicFrameMk id="3" creationId="{1A138062-E082-4715-99B6-543741CF020A}"/>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190063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42874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12135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190896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D4F51A-FCF7-4234-AD7B-4A9B0426A1E4}"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91681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D4F51A-FCF7-4234-AD7B-4A9B0426A1E4}"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69430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D4F51A-FCF7-4234-AD7B-4A9B0426A1E4}" type="datetimeFigureOut">
              <a:rPr lang="en-GB" smtClean="0"/>
              <a:t>09/07/2020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06497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D4F51A-FCF7-4234-AD7B-4A9B0426A1E4}" type="datetimeFigureOut">
              <a:rPr lang="en-GB" smtClean="0"/>
              <a:t>09/07/2020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34584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4F51A-FCF7-4234-AD7B-4A9B0426A1E4}" type="datetimeFigureOut">
              <a:rPr lang="en-GB" smtClean="0"/>
              <a:t>09/07/2020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08244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D4F51A-FCF7-4234-AD7B-4A9B0426A1E4}"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03218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D4F51A-FCF7-4234-AD7B-4A9B0426A1E4}"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420079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4F51A-FCF7-4234-AD7B-4A9B0426A1E4}" type="datetimeFigureOut">
              <a:rPr lang="en-GB" smtClean="0"/>
              <a:t>09/07/2020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68490-B254-4C5B-9C54-A2ADAFC26261}" type="slidenum">
              <a:rPr lang="en-GB" smtClean="0"/>
              <a:t>‹#›</a:t>
            </a:fld>
            <a:endParaRPr lang="en-GB"/>
          </a:p>
        </p:txBody>
      </p:sp>
    </p:spTree>
    <p:extLst>
      <p:ext uri="{BB962C8B-B14F-4D97-AF65-F5344CB8AC3E}">
        <p14:creationId xmlns:p14="http://schemas.microsoft.com/office/powerpoint/2010/main" val="263165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994" y="512385"/>
            <a:ext cx="8176597" cy="2819807"/>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fontAlgn="base"/>
            <a:r>
              <a:rPr lang="en-GB" sz="1000" b="1" u="sng" dirty="0" err="1"/>
              <a:t>Innatism</a:t>
            </a:r>
            <a:endParaRPr lang="en-GB" sz="1000" b="1" u="sng" dirty="0"/>
          </a:p>
          <a:p>
            <a:pPr fontAlgn="base"/>
            <a:r>
              <a:rPr lang="en-GB" sz="1000" dirty="0"/>
              <a:t>Arguments from Plato (i.e. the 'slave boy' argument) and Gottfried Leibniz (i.e. his argument based on necessary truths).</a:t>
            </a:r>
          </a:p>
          <a:p>
            <a:pPr fontAlgn="base"/>
            <a:r>
              <a:rPr lang="en-GB" sz="1000" dirty="0"/>
              <a:t>Empiricist responses including:</a:t>
            </a:r>
          </a:p>
          <a:p>
            <a:pPr fontAlgn="base"/>
            <a:r>
              <a:rPr lang="en-GB" sz="1000" dirty="0"/>
              <a:t>Locke's arguments against innatism</a:t>
            </a:r>
          </a:p>
          <a:p>
            <a:pPr fontAlgn="base"/>
            <a:r>
              <a:rPr lang="en-GB" sz="1000" dirty="0"/>
              <a:t>the mind as a 'tabula rasa' (the nature of impressions and ideas, simple and complex concepts)</a:t>
            </a:r>
          </a:p>
          <a:p>
            <a:pPr fontAlgn="base"/>
            <a:r>
              <a:rPr lang="en-GB" sz="1000" dirty="0"/>
              <a:t>and issues with these responses.</a:t>
            </a:r>
          </a:p>
          <a:p>
            <a:pPr fontAlgn="base"/>
            <a:endParaRPr lang="en-GB" sz="1000" dirty="0"/>
          </a:p>
          <a:p>
            <a:pPr fontAlgn="base"/>
            <a:r>
              <a:rPr lang="en-GB" sz="1000" b="1" u="sng" dirty="0"/>
              <a:t>The intuition and deduction thesis</a:t>
            </a:r>
          </a:p>
          <a:p>
            <a:pPr fontAlgn="base"/>
            <a:r>
              <a:rPr lang="en-GB" sz="1000" dirty="0"/>
              <a:t>The meaning of ‘intuition’ and ‘deduction’ and the distinction between them.</a:t>
            </a:r>
          </a:p>
          <a:p>
            <a:pPr fontAlgn="base"/>
            <a:r>
              <a:rPr lang="en-GB" sz="1000" dirty="0"/>
              <a:t>René Descartes’ notion of ‘clear and distinct ideas’.</a:t>
            </a:r>
          </a:p>
          <a:p>
            <a:pPr fontAlgn="base"/>
            <a:r>
              <a:rPr lang="en-GB" sz="1000" dirty="0"/>
              <a:t>His cogito as an example of an a priori intuition.</a:t>
            </a:r>
          </a:p>
          <a:p>
            <a:pPr fontAlgn="base"/>
            <a:r>
              <a:rPr lang="en-GB" sz="1000" dirty="0"/>
              <a:t>His arguments for the existence of God and his proof of the external world as examples of a priori deductions.</a:t>
            </a:r>
          </a:p>
          <a:p>
            <a:pPr fontAlgn="base"/>
            <a:endParaRPr lang="en-GB" sz="1000" dirty="0"/>
          </a:p>
          <a:p>
            <a:pPr fontAlgn="base"/>
            <a:r>
              <a:rPr lang="en-GB" sz="1000" b="1" u="sng" dirty="0"/>
              <a:t>Empiricist responses including:</a:t>
            </a:r>
          </a:p>
          <a:p>
            <a:pPr fontAlgn="base"/>
            <a:r>
              <a:rPr lang="en-GB" sz="1000" dirty="0"/>
              <a:t>Responses to Descartes' cogito</a:t>
            </a:r>
          </a:p>
          <a:p>
            <a:pPr fontAlgn="base"/>
            <a:r>
              <a:rPr lang="en-GB" sz="1000" dirty="0"/>
              <a:t>Responses to Descartes' arguments for the existence of God and his proof of the external world (including how Hume's Fork might be applied to these arguments) and issues with these responses.</a:t>
            </a:r>
          </a:p>
        </p:txBody>
      </p:sp>
      <p:sp>
        <p:nvSpPr>
          <p:cNvPr id="2" name="Rectangle 1"/>
          <p:cNvSpPr/>
          <p:nvPr/>
        </p:nvSpPr>
        <p:spPr>
          <a:xfrm>
            <a:off x="124691" y="68611"/>
            <a:ext cx="11903825" cy="391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hewy" panose="02000000000000000000" pitchFamily="2" charset="0"/>
                <a:ea typeface="Chewy" panose="02000000000000000000" pitchFamily="2" charset="0"/>
              </a:rPr>
              <a:t>Reason as a source of knowledge</a:t>
            </a:r>
          </a:p>
        </p:txBody>
      </p:sp>
      <p:sp>
        <p:nvSpPr>
          <p:cNvPr id="3" name="Rectangle 2"/>
          <p:cNvSpPr/>
          <p:nvPr/>
        </p:nvSpPr>
        <p:spPr>
          <a:xfrm>
            <a:off x="342173" y="128585"/>
            <a:ext cx="2148062" cy="271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solidFill>
                  <a:schemeClr val="tx1"/>
                </a:solidFill>
                <a:latin typeface="Chewy" panose="02000000000000000000" pitchFamily="2" charset="0"/>
                <a:ea typeface="Chewy" panose="02000000000000000000" pitchFamily="2" charset="0"/>
              </a:rPr>
              <a:t>What you need to know: </a:t>
            </a:r>
          </a:p>
        </p:txBody>
      </p:sp>
      <p:sp>
        <p:nvSpPr>
          <p:cNvPr id="10" name="Rectangle 9"/>
          <p:cNvSpPr/>
          <p:nvPr/>
        </p:nvSpPr>
        <p:spPr>
          <a:xfrm>
            <a:off x="8130856" y="111656"/>
            <a:ext cx="3856668" cy="2838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solidFill>
                  <a:schemeClr val="tx1"/>
                </a:solidFill>
                <a:latin typeface="Chewy" panose="02000000000000000000" pitchFamily="2" charset="0"/>
                <a:ea typeface="Chewy" panose="02000000000000000000" pitchFamily="2" charset="0"/>
              </a:rPr>
              <a:t>Possible Exam Questions</a:t>
            </a:r>
          </a:p>
        </p:txBody>
      </p:sp>
      <p:sp>
        <p:nvSpPr>
          <p:cNvPr id="12" name="Control 1"/>
          <p:cNvSpPr>
            <a:spLocks noChangeArrowheads="1" noChangeShapeType="1"/>
          </p:cNvSpPr>
          <p:nvPr/>
        </p:nvSpPr>
        <p:spPr bwMode="auto">
          <a:xfrm>
            <a:off x="5272088" y="2716213"/>
            <a:ext cx="3875087" cy="61372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15" name="Table 14"/>
          <p:cNvGraphicFramePr>
            <a:graphicFrameLocks noGrp="1"/>
          </p:cNvGraphicFramePr>
          <p:nvPr>
            <p:extLst>
              <p:ext uri="{D42A27DB-BD31-4B8C-83A1-F6EECF244321}">
                <p14:modId xmlns:p14="http://schemas.microsoft.com/office/powerpoint/2010/main" val="3296424076"/>
              </p:ext>
            </p:extLst>
          </p:nvPr>
        </p:nvGraphicFramePr>
        <p:xfrm>
          <a:off x="90253" y="3395458"/>
          <a:ext cx="7934419" cy="3372657"/>
        </p:xfrm>
        <a:graphic>
          <a:graphicData uri="http://schemas.openxmlformats.org/drawingml/2006/table">
            <a:tbl>
              <a:tblPr>
                <a:tableStyleId>{BC89EF96-8CEA-46FF-86C4-4CE0E7609802}</a:tableStyleId>
              </a:tblPr>
              <a:tblGrid>
                <a:gridCol w="1361557">
                  <a:extLst>
                    <a:ext uri="{9D8B030D-6E8A-4147-A177-3AD203B41FA5}">
                      <a16:colId xmlns:a16="http://schemas.microsoft.com/office/drawing/2014/main" val="3353751638"/>
                    </a:ext>
                  </a:extLst>
                </a:gridCol>
                <a:gridCol w="6572862">
                  <a:extLst>
                    <a:ext uri="{9D8B030D-6E8A-4147-A177-3AD203B41FA5}">
                      <a16:colId xmlns:a16="http://schemas.microsoft.com/office/drawing/2014/main" val="2905375818"/>
                    </a:ext>
                  </a:extLst>
                </a:gridCol>
              </a:tblGrid>
              <a:tr h="252524">
                <a:tc gridSpan="2">
                  <a:txBody>
                    <a:bodyPr/>
                    <a:lstStyle/>
                    <a:p>
                      <a:pPr marR="0" indent="0" algn="ctr" rtl="0">
                        <a:lnSpc>
                          <a:spcPct val="119000"/>
                        </a:lnSpc>
                        <a:spcBef>
                          <a:spcPts val="0"/>
                        </a:spcBef>
                        <a:spcAft>
                          <a:spcPts val="600"/>
                        </a:spcAft>
                      </a:pPr>
                      <a:r>
                        <a:rPr lang="en-GB" sz="1000" b="1" u="sng" kern="1400" dirty="0">
                          <a:ln>
                            <a:noFill/>
                          </a:ln>
                          <a:solidFill>
                            <a:schemeClr val="tx1"/>
                          </a:solidFill>
                          <a:effectLst/>
                        </a:rPr>
                        <a:t>Types of knowledge and key terms</a:t>
                      </a:r>
                      <a:endParaRPr lang="en-GB" sz="900" b="1" u="sng" kern="1400" dirty="0">
                        <a:ln>
                          <a:noFill/>
                        </a:ln>
                        <a:solidFill>
                          <a:schemeClr val="tx1"/>
                        </a:solidFill>
                        <a:effectLst/>
                        <a:latin typeface="Calibri" panose="020F0502020204030204" pitchFamily="34" charset="0"/>
                      </a:endParaRPr>
                    </a:p>
                  </a:txBody>
                  <a:tcPr marL="24198" marR="24198" marT="24198" marB="24198"/>
                </a:tc>
                <a:tc hMerge="1">
                  <a:txBody>
                    <a:bodyPr/>
                    <a:lstStyle/>
                    <a:p>
                      <a:endParaRPr lang="en-GB"/>
                    </a:p>
                  </a:txBody>
                  <a:tcPr/>
                </a:tc>
                <a:extLst>
                  <a:ext uri="{0D108BD9-81ED-4DB2-BD59-A6C34878D82A}">
                    <a16:rowId xmlns:a16="http://schemas.microsoft.com/office/drawing/2014/main" val="3823727490"/>
                  </a:ext>
                </a:extLst>
              </a:tr>
              <a:tr h="223016">
                <a:tc>
                  <a:txBody>
                    <a:bodyPr/>
                    <a:lstStyle/>
                    <a:p>
                      <a:pPr marR="0" indent="0" algn="l" rtl="0">
                        <a:lnSpc>
                          <a:spcPct val="119000"/>
                        </a:lnSpc>
                        <a:spcBef>
                          <a:spcPts val="0"/>
                        </a:spcBef>
                        <a:spcAft>
                          <a:spcPts val="600"/>
                        </a:spcAft>
                      </a:pPr>
                      <a:r>
                        <a:rPr lang="en-GB" sz="900" kern="1400">
                          <a:ln>
                            <a:noFill/>
                          </a:ln>
                          <a:effectLst/>
                        </a:rPr>
                        <a:t>Analytic proposition</a:t>
                      </a:r>
                      <a:endParaRPr lang="en-GB" sz="800" kern="1400">
                        <a:ln>
                          <a:noFill/>
                        </a:ln>
                        <a:solidFill>
                          <a:srgbClr val="000000"/>
                        </a:solidFill>
                        <a:effectLst/>
                        <a:latin typeface="Calibri" panose="020F0502020204030204" pitchFamily="34" charset="0"/>
                      </a:endParaRPr>
                    </a:p>
                  </a:txBody>
                  <a:tcPr marL="24198" marR="24198" marT="24198" marB="24198"/>
                </a:tc>
                <a:tc>
                  <a:txBody>
                    <a:bodyPr/>
                    <a:lstStyle/>
                    <a:p>
                      <a:pPr marR="0" indent="0" algn="l" rtl="0">
                        <a:lnSpc>
                          <a:spcPct val="119000"/>
                        </a:lnSpc>
                        <a:spcBef>
                          <a:spcPts val="0"/>
                        </a:spcBef>
                        <a:spcAft>
                          <a:spcPts val="600"/>
                        </a:spcAft>
                      </a:pPr>
                      <a:r>
                        <a:rPr lang="en-GB" sz="900" kern="1400" dirty="0">
                          <a:ln>
                            <a:noFill/>
                          </a:ln>
                          <a:effectLst/>
                        </a:rPr>
                        <a:t>A proposition is true because the meanings of the words are true.</a:t>
                      </a:r>
                      <a:endParaRPr lang="en-GB" sz="800" kern="1400" dirty="0">
                        <a:ln>
                          <a:noFill/>
                        </a:ln>
                        <a:solidFill>
                          <a:srgbClr val="000000"/>
                        </a:solidFill>
                        <a:effectLst/>
                        <a:latin typeface="Calibri" panose="020F0502020204030204" pitchFamily="34" charset="0"/>
                      </a:endParaRPr>
                    </a:p>
                  </a:txBody>
                  <a:tcPr marL="24198" marR="24198" marT="24198" marB="24198"/>
                </a:tc>
                <a:extLst>
                  <a:ext uri="{0D108BD9-81ED-4DB2-BD59-A6C34878D82A}">
                    <a16:rowId xmlns:a16="http://schemas.microsoft.com/office/drawing/2014/main" val="1436737643"/>
                  </a:ext>
                </a:extLst>
              </a:tr>
              <a:tr h="239158">
                <a:tc>
                  <a:txBody>
                    <a:bodyPr/>
                    <a:lstStyle/>
                    <a:p>
                      <a:pPr marR="0" indent="0" algn="l" rtl="0">
                        <a:lnSpc>
                          <a:spcPct val="119000"/>
                        </a:lnSpc>
                        <a:spcBef>
                          <a:spcPts val="0"/>
                        </a:spcBef>
                        <a:spcAft>
                          <a:spcPts val="600"/>
                        </a:spcAft>
                      </a:pPr>
                      <a:r>
                        <a:rPr lang="en-GB" sz="900" kern="1400">
                          <a:ln>
                            <a:noFill/>
                          </a:ln>
                          <a:effectLst/>
                        </a:rPr>
                        <a:t>Synthetic proposition</a:t>
                      </a:r>
                      <a:endParaRPr lang="en-GB" sz="800" kern="1400">
                        <a:ln>
                          <a:noFill/>
                        </a:ln>
                        <a:solidFill>
                          <a:srgbClr val="000000"/>
                        </a:solidFill>
                        <a:effectLst/>
                        <a:latin typeface="Calibri" panose="020F0502020204030204" pitchFamily="34" charset="0"/>
                      </a:endParaRPr>
                    </a:p>
                  </a:txBody>
                  <a:tcPr marL="24198" marR="24198" marT="24198" marB="24198"/>
                </a:tc>
                <a:tc>
                  <a:txBody>
                    <a:bodyPr/>
                    <a:lstStyle/>
                    <a:p>
                      <a:pPr marR="0" indent="0" algn="l" rtl="0">
                        <a:lnSpc>
                          <a:spcPct val="119000"/>
                        </a:lnSpc>
                        <a:spcBef>
                          <a:spcPts val="0"/>
                        </a:spcBef>
                        <a:spcAft>
                          <a:spcPts val="600"/>
                        </a:spcAft>
                      </a:pPr>
                      <a:r>
                        <a:rPr lang="en-GB" sz="900" kern="1400" dirty="0">
                          <a:ln>
                            <a:noFill/>
                          </a:ln>
                          <a:effectLst/>
                        </a:rPr>
                        <a:t>A proposition that is true or false depending on how the world is.</a:t>
                      </a:r>
                      <a:endParaRPr lang="en-GB" sz="800" kern="1400" dirty="0">
                        <a:ln>
                          <a:noFill/>
                        </a:ln>
                        <a:solidFill>
                          <a:srgbClr val="000000"/>
                        </a:solidFill>
                        <a:effectLst/>
                        <a:latin typeface="Calibri" panose="020F0502020204030204" pitchFamily="34" charset="0"/>
                      </a:endParaRPr>
                    </a:p>
                  </a:txBody>
                  <a:tcPr marL="24198" marR="24198" marT="24198" marB="24198"/>
                </a:tc>
                <a:extLst>
                  <a:ext uri="{0D108BD9-81ED-4DB2-BD59-A6C34878D82A}">
                    <a16:rowId xmlns:a16="http://schemas.microsoft.com/office/drawing/2014/main" val="3936175424"/>
                  </a:ext>
                </a:extLst>
              </a:tr>
              <a:tr h="225022">
                <a:tc>
                  <a:txBody>
                    <a:bodyPr/>
                    <a:lstStyle/>
                    <a:p>
                      <a:pPr marR="0" indent="0" algn="l" rtl="0">
                        <a:lnSpc>
                          <a:spcPct val="119000"/>
                        </a:lnSpc>
                        <a:spcBef>
                          <a:spcPts val="0"/>
                        </a:spcBef>
                        <a:spcAft>
                          <a:spcPts val="600"/>
                        </a:spcAft>
                      </a:pPr>
                      <a:r>
                        <a:rPr lang="en-GB" sz="900" kern="1400">
                          <a:ln>
                            <a:noFill/>
                          </a:ln>
                          <a:effectLst/>
                        </a:rPr>
                        <a:t>A priori knowledge</a:t>
                      </a:r>
                      <a:endParaRPr lang="en-GB" sz="800" kern="1400">
                        <a:ln>
                          <a:noFill/>
                        </a:ln>
                        <a:solidFill>
                          <a:srgbClr val="000000"/>
                        </a:solidFill>
                        <a:effectLst/>
                        <a:latin typeface="Calibri" panose="020F0502020204030204" pitchFamily="34" charset="0"/>
                      </a:endParaRPr>
                    </a:p>
                  </a:txBody>
                  <a:tcPr marL="24198" marR="24198" marT="24198" marB="24198"/>
                </a:tc>
                <a:tc>
                  <a:txBody>
                    <a:bodyPr/>
                    <a:lstStyle/>
                    <a:p>
                      <a:pPr marR="0" indent="0" algn="l" rtl="0">
                        <a:lnSpc>
                          <a:spcPct val="119000"/>
                        </a:lnSpc>
                        <a:spcBef>
                          <a:spcPts val="0"/>
                        </a:spcBef>
                        <a:spcAft>
                          <a:spcPts val="600"/>
                        </a:spcAft>
                      </a:pPr>
                      <a:r>
                        <a:rPr lang="en-GB" sz="900" kern="1400">
                          <a:ln>
                            <a:noFill/>
                          </a:ln>
                          <a:effectLst/>
                        </a:rPr>
                        <a:t>Knowledge of propositions that do not require sense experiences to be true</a:t>
                      </a:r>
                      <a:endParaRPr lang="en-GB" sz="800" kern="1400">
                        <a:ln>
                          <a:noFill/>
                        </a:ln>
                        <a:solidFill>
                          <a:srgbClr val="000000"/>
                        </a:solidFill>
                        <a:effectLst/>
                        <a:latin typeface="Calibri" panose="020F0502020204030204" pitchFamily="34" charset="0"/>
                      </a:endParaRPr>
                    </a:p>
                  </a:txBody>
                  <a:tcPr marL="24198" marR="24198" marT="24198" marB="24198"/>
                </a:tc>
                <a:extLst>
                  <a:ext uri="{0D108BD9-81ED-4DB2-BD59-A6C34878D82A}">
                    <a16:rowId xmlns:a16="http://schemas.microsoft.com/office/drawing/2014/main" val="3892331954"/>
                  </a:ext>
                </a:extLst>
              </a:tr>
              <a:tr h="248347">
                <a:tc>
                  <a:txBody>
                    <a:bodyPr/>
                    <a:lstStyle/>
                    <a:p>
                      <a:pPr marR="0" indent="0" algn="l" rtl="0">
                        <a:lnSpc>
                          <a:spcPct val="119000"/>
                        </a:lnSpc>
                        <a:spcBef>
                          <a:spcPts val="0"/>
                        </a:spcBef>
                        <a:spcAft>
                          <a:spcPts val="600"/>
                        </a:spcAft>
                      </a:pPr>
                      <a:r>
                        <a:rPr lang="en-GB" sz="900" kern="1400">
                          <a:ln>
                            <a:noFill/>
                          </a:ln>
                          <a:effectLst/>
                        </a:rPr>
                        <a:t>A posteriori knowledge</a:t>
                      </a:r>
                      <a:endParaRPr lang="en-GB" sz="800" kern="1400">
                        <a:ln>
                          <a:noFill/>
                        </a:ln>
                        <a:solidFill>
                          <a:srgbClr val="000000"/>
                        </a:solidFill>
                        <a:effectLst/>
                        <a:latin typeface="Calibri" panose="020F0502020204030204" pitchFamily="34" charset="0"/>
                      </a:endParaRPr>
                    </a:p>
                  </a:txBody>
                  <a:tcPr marL="24198" marR="24198" marT="24198" marB="24198"/>
                </a:tc>
                <a:tc>
                  <a:txBody>
                    <a:bodyPr/>
                    <a:lstStyle/>
                    <a:p>
                      <a:pPr marR="0" indent="0" algn="l" rtl="0">
                        <a:lnSpc>
                          <a:spcPct val="119000"/>
                        </a:lnSpc>
                        <a:spcBef>
                          <a:spcPts val="0"/>
                        </a:spcBef>
                        <a:spcAft>
                          <a:spcPts val="600"/>
                        </a:spcAft>
                      </a:pPr>
                      <a:r>
                        <a:rPr lang="en-GB" sz="900" kern="1400" dirty="0">
                          <a:ln>
                            <a:noFill/>
                          </a:ln>
                          <a:effectLst/>
                        </a:rPr>
                        <a:t>Knowledge of propositions that can only be known to be true or false through sense experience</a:t>
                      </a:r>
                      <a:endParaRPr lang="en-GB" sz="800" kern="1400" dirty="0">
                        <a:ln>
                          <a:noFill/>
                        </a:ln>
                        <a:solidFill>
                          <a:srgbClr val="000000"/>
                        </a:solidFill>
                        <a:effectLst/>
                        <a:latin typeface="Calibri" panose="020F0502020204030204" pitchFamily="34" charset="0"/>
                      </a:endParaRPr>
                    </a:p>
                  </a:txBody>
                  <a:tcPr marL="24198" marR="24198" marT="24198" marB="24198"/>
                </a:tc>
                <a:extLst>
                  <a:ext uri="{0D108BD9-81ED-4DB2-BD59-A6C34878D82A}">
                    <a16:rowId xmlns:a16="http://schemas.microsoft.com/office/drawing/2014/main" val="4115281177"/>
                  </a:ext>
                </a:extLst>
              </a:tr>
              <a:tr h="219546">
                <a:tc>
                  <a:txBody>
                    <a:bodyPr/>
                    <a:lstStyle/>
                    <a:p>
                      <a:pPr marR="0" indent="0" algn="l" rtl="0">
                        <a:lnSpc>
                          <a:spcPct val="119000"/>
                        </a:lnSpc>
                        <a:spcBef>
                          <a:spcPts val="0"/>
                        </a:spcBef>
                        <a:spcAft>
                          <a:spcPts val="600"/>
                        </a:spcAft>
                      </a:pPr>
                      <a:r>
                        <a:rPr lang="en-GB" sz="900" kern="1400">
                          <a:ln>
                            <a:noFill/>
                          </a:ln>
                          <a:effectLst/>
                        </a:rPr>
                        <a:t>Necessary truth</a:t>
                      </a:r>
                      <a:endParaRPr lang="en-GB" sz="800" kern="1400">
                        <a:ln>
                          <a:noFill/>
                        </a:ln>
                        <a:solidFill>
                          <a:srgbClr val="000000"/>
                        </a:solidFill>
                        <a:effectLst/>
                        <a:latin typeface="Calibri" panose="020F0502020204030204" pitchFamily="34" charset="0"/>
                      </a:endParaRPr>
                    </a:p>
                  </a:txBody>
                  <a:tcPr marL="24198" marR="24198" marT="24198" marB="24198"/>
                </a:tc>
                <a:tc>
                  <a:txBody>
                    <a:bodyPr/>
                    <a:lstStyle/>
                    <a:p>
                      <a:pPr marR="0" indent="0" algn="l" rtl="0">
                        <a:lnSpc>
                          <a:spcPct val="119000"/>
                        </a:lnSpc>
                        <a:spcBef>
                          <a:spcPts val="0"/>
                        </a:spcBef>
                        <a:spcAft>
                          <a:spcPts val="600"/>
                        </a:spcAft>
                      </a:pPr>
                      <a:r>
                        <a:rPr lang="en-GB" sz="900" kern="1400" dirty="0">
                          <a:ln>
                            <a:noFill/>
                          </a:ln>
                          <a:effectLst/>
                        </a:rPr>
                        <a:t>A proposition that must be true if it is true, or false if it is false. The ‘necessity’ of a truth cannot be revealed by the senses, but only reason. </a:t>
                      </a:r>
                      <a:endParaRPr lang="en-GB" sz="800" kern="1400" dirty="0">
                        <a:ln>
                          <a:noFill/>
                        </a:ln>
                        <a:solidFill>
                          <a:srgbClr val="000000"/>
                        </a:solidFill>
                        <a:effectLst/>
                        <a:latin typeface="Calibri" panose="020F0502020204030204" pitchFamily="34" charset="0"/>
                      </a:endParaRPr>
                    </a:p>
                  </a:txBody>
                  <a:tcPr marL="24198" marR="24198" marT="24198" marB="24198"/>
                </a:tc>
                <a:extLst>
                  <a:ext uri="{0D108BD9-81ED-4DB2-BD59-A6C34878D82A}">
                    <a16:rowId xmlns:a16="http://schemas.microsoft.com/office/drawing/2014/main" val="3002993922"/>
                  </a:ext>
                </a:extLst>
              </a:tr>
              <a:tr h="256444">
                <a:tc>
                  <a:txBody>
                    <a:bodyPr/>
                    <a:lstStyle/>
                    <a:p>
                      <a:pPr marR="0" indent="0" algn="l" rtl="0">
                        <a:lnSpc>
                          <a:spcPct val="119000"/>
                        </a:lnSpc>
                        <a:spcBef>
                          <a:spcPts val="0"/>
                        </a:spcBef>
                        <a:spcAft>
                          <a:spcPts val="600"/>
                        </a:spcAft>
                      </a:pPr>
                      <a:r>
                        <a:rPr lang="en-GB" sz="900" kern="1400">
                          <a:ln>
                            <a:noFill/>
                          </a:ln>
                          <a:effectLst/>
                        </a:rPr>
                        <a:t>Contingent truth</a:t>
                      </a:r>
                      <a:endParaRPr lang="en-GB" sz="800" kern="1400">
                        <a:ln>
                          <a:noFill/>
                        </a:ln>
                        <a:solidFill>
                          <a:srgbClr val="000000"/>
                        </a:solidFill>
                        <a:effectLst/>
                        <a:latin typeface="Calibri" panose="020F0502020204030204" pitchFamily="34" charset="0"/>
                      </a:endParaRPr>
                    </a:p>
                  </a:txBody>
                  <a:tcPr marL="24198" marR="24198" marT="24198" marB="24198"/>
                </a:tc>
                <a:tc>
                  <a:txBody>
                    <a:bodyPr/>
                    <a:lstStyle/>
                    <a:p>
                      <a:pPr marR="0" indent="0" algn="l" rtl="0">
                        <a:lnSpc>
                          <a:spcPct val="119000"/>
                        </a:lnSpc>
                        <a:spcBef>
                          <a:spcPts val="0"/>
                        </a:spcBef>
                        <a:spcAft>
                          <a:spcPts val="600"/>
                        </a:spcAft>
                      </a:pPr>
                      <a:r>
                        <a:rPr lang="en-GB" sz="900" kern="1400" dirty="0">
                          <a:ln>
                            <a:noFill/>
                          </a:ln>
                          <a:effectLst/>
                        </a:rPr>
                        <a:t>A proposition that could be either true or false, depending on how the world actually is</a:t>
                      </a:r>
                      <a:endParaRPr lang="en-GB" sz="800" kern="1400" dirty="0">
                        <a:ln>
                          <a:noFill/>
                        </a:ln>
                        <a:solidFill>
                          <a:srgbClr val="000000"/>
                        </a:solidFill>
                        <a:effectLst/>
                        <a:latin typeface="Calibri" panose="020F0502020204030204" pitchFamily="34" charset="0"/>
                      </a:endParaRPr>
                    </a:p>
                  </a:txBody>
                  <a:tcPr marL="24198" marR="24198" marT="24198" marB="24198"/>
                </a:tc>
                <a:extLst>
                  <a:ext uri="{0D108BD9-81ED-4DB2-BD59-A6C34878D82A}">
                    <a16:rowId xmlns:a16="http://schemas.microsoft.com/office/drawing/2014/main" val="2975189432"/>
                  </a:ext>
                </a:extLst>
              </a:tr>
              <a:tr h="264960">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External world</a:t>
                      </a:r>
                    </a:p>
                  </a:txBody>
                  <a:tcPr marL="24198" marR="24198" marT="24198" marB="24198"/>
                </a:tc>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All that exists outside of or independently of the mind; the physical world.</a:t>
                      </a:r>
                    </a:p>
                  </a:txBody>
                  <a:tcPr marL="24198" marR="24198" marT="24198" marB="24198"/>
                </a:tc>
                <a:extLst>
                  <a:ext uri="{0D108BD9-81ED-4DB2-BD59-A6C34878D82A}">
                    <a16:rowId xmlns:a16="http://schemas.microsoft.com/office/drawing/2014/main" val="615769656"/>
                  </a:ext>
                </a:extLst>
              </a:tr>
              <a:tr h="383712">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Innate ideas</a:t>
                      </a:r>
                    </a:p>
                  </a:txBody>
                  <a:tcPr marL="24198" marR="24198" marT="24198" marB="24198"/>
                </a:tc>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Ideas that exist in the mind which are not acquired from experience. We are all born with innate knowledge which enable us to recognise individual concepts that we possess without experience. Plato, Leibniz and Descartes.</a:t>
                      </a:r>
                    </a:p>
                  </a:txBody>
                  <a:tcPr marL="24198" marR="24198" marT="24198" marB="24198"/>
                </a:tc>
                <a:extLst>
                  <a:ext uri="{0D108BD9-81ED-4DB2-BD59-A6C34878D82A}">
                    <a16:rowId xmlns:a16="http://schemas.microsoft.com/office/drawing/2014/main" val="589265186"/>
                  </a:ext>
                </a:extLst>
              </a:tr>
              <a:tr h="256444">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Scepticism</a:t>
                      </a:r>
                    </a:p>
                  </a:txBody>
                  <a:tcPr marL="24198" marR="24198" marT="24198" marB="24198"/>
                </a:tc>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Philosophical scepticism is raising doubt about our claims to know. Global scepticism is doubt of all knowledge claims and argues that we can know nothing. It can also be applied to some subset of knowledge claims for example religion, this would be classed as local scepticism. The purpose of sceptic is to test our knowledge claims and if they survive the attack then it can be classed as knowledge. </a:t>
                      </a:r>
                    </a:p>
                  </a:txBody>
                  <a:tcPr marL="24198" marR="24198" marT="24198" marB="24198"/>
                </a:tc>
                <a:extLst>
                  <a:ext uri="{0D108BD9-81ED-4DB2-BD59-A6C34878D82A}">
                    <a16:rowId xmlns:a16="http://schemas.microsoft.com/office/drawing/2014/main" val="3082132467"/>
                  </a:ext>
                </a:extLst>
              </a:tr>
              <a:tr h="256444">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Empiricism </a:t>
                      </a:r>
                    </a:p>
                  </a:txBody>
                  <a:tcPr marL="24198" marR="24198" marT="24198" marB="24198"/>
                </a:tc>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That our beliefs and knowledge must be based sole on experience and not reason. </a:t>
                      </a:r>
                    </a:p>
                  </a:txBody>
                  <a:tcPr marL="24198" marR="24198" marT="24198" marB="24198"/>
                </a:tc>
                <a:extLst>
                  <a:ext uri="{0D108BD9-81ED-4DB2-BD59-A6C34878D82A}">
                    <a16:rowId xmlns:a16="http://schemas.microsoft.com/office/drawing/2014/main" val="2901120679"/>
                  </a:ext>
                </a:extLst>
              </a:tr>
              <a:tr h="256444">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Induction</a:t>
                      </a:r>
                    </a:p>
                  </a:txBody>
                  <a:tcPr marL="24198" marR="24198" marT="24198" marB="24198"/>
                </a:tc>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An argument where the truth of the conclusion is not fully guaranteed by the truth of the premises, e.g. all the ravens I have seen are black, therefore all ravens must be black, this is a generalisation moving from experience to a prediction about the future.</a:t>
                      </a:r>
                    </a:p>
                  </a:txBody>
                  <a:tcPr marL="24198" marR="24198" marT="24198" marB="24198"/>
                </a:tc>
                <a:extLst>
                  <a:ext uri="{0D108BD9-81ED-4DB2-BD59-A6C34878D82A}">
                    <a16:rowId xmlns:a16="http://schemas.microsoft.com/office/drawing/2014/main" val="3452962589"/>
                  </a:ext>
                </a:extLst>
              </a:tr>
            </a:tbl>
          </a:graphicData>
        </a:graphic>
      </p:graphicFrame>
      <p:sp>
        <p:nvSpPr>
          <p:cNvPr id="16" name="Rectangle 15"/>
          <p:cNvSpPr/>
          <p:nvPr/>
        </p:nvSpPr>
        <p:spPr>
          <a:xfrm>
            <a:off x="8366807" y="503154"/>
            <a:ext cx="3706925" cy="2640096"/>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fontAlgn="base"/>
            <a:r>
              <a:rPr lang="en-GB" sz="1050" dirty="0"/>
              <a:t>What is tabula rasa? 3 marks What is a synthetic proposition? 3 marks  what is an analytic proposition? 3 marks  What is a priori? 3 marks What is a posterior? 3 marks What is rationalism 3 marks   What is innatism? 3 marks  What is solipsism? 3 marks</a:t>
            </a:r>
          </a:p>
          <a:p>
            <a:pPr fontAlgn="base"/>
            <a:endParaRPr lang="en-GB" sz="1050" b="1" u="sng" dirty="0"/>
          </a:p>
          <a:p>
            <a:pPr fontAlgn="base"/>
            <a:r>
              <a:rPr lang="en-GB" sz="1050" dirty="0"/>
              <a:t>Explain the empiricist distinction between simple and complex concepts. 5 marks  Briefly explain Locke’s argument against innatism 5 marks.  Explain Hume’s fork. 5 marks  Explain Locke’s argument against innatism. 5 marks</a:t>
            </a:r>
          </a:p>
          <a:p>
            <a:pPr fontAlgn="base"/>
            <a:r>
              <a:rPr lang="en-GB" sz="1050" dirty="0"/>
              <a:t>Explain Descartes trademark argument</a:t>
            </a:r>
          </a:p>
          <a:p>
            <a:pPr fontAlgn="base"/>
            <a:endParaRPr lang="en-GB" sz="1050" dirty="0"/>
          </a:p>
          <a:p>
            <a:pPr fontAlgn="base"/>
            <a:r>
              <a:rPr lang="en-GB" sz="1050" dirty="0"/>
              <a:t>Explain how Descartes argues that we can gain a priori knowledge through intuition and deduction 12 marks. </a:t>
            </a:r>
          </a:p>
          <a:p>
            <a:pPr fontAlgn="base"/>
            <a:endParaRPr lang="en-GB" sz="1050" dirty="0"/>
          </a:p>
          <a:p>
            <a:pPr fontAlgn="base"/>
            <a:r>
              <a:rPr lang="en-GB" sz="1050" dirty="0"/>
              <a:t>Is knowledge known a priori? 25 marks Is innate knowledge known a priori? 25 marks</a:t>
            </a:r>
          </a:p>
        </p:txBody>
      </p:sp>
      <p:graphicFrame>
        <p:nvGraphicFramePr>
          <p:cNvPr id="13" name="Table 12"/>
          <p:cNvGraphicFramePr>
            <a:graphicFrameLocks noGrp="1"/>
          </p:cNvGraphicFramePr>
          <p:nvPr>
            <p:extLst>
              <p:ext uri="{D42A27DB-BD31-4B8C-83A1-F6EECF244321}">
                <p14:modId xmlns:p14="http://schemas.microsoft.com/office/powerpoint/2010/main" val="3390304034"/>
              </p:ext>
            </p:extLst>
          </p:nvPr>
        </p:nvGraphicFramePr>
        <p:xfrm>
          <a:off x="8198645" y="3525809"/>
          <a:ext cx="3875087" cy="3198024"/>
        </p:xfrm>
        <a:graphic>
          <a:graphicData uri="http://schemas.openxmlformats.org/drawingml/2006/table">
            <a:tbl>
              <a:tblPr>
                <a:tableStyleId>{BC89EF96-8CEA-46FF-86C4-4CE0E7609802}</a:tableStyleId>
              </a:tblPr>
              <a:tblGrid>
                <a:gridCol w="753328">
                  <a:extLst>
                    <a:ext uri="{9D8B030D-6E8A-4147-A177-3AD203B41FA5}">
                      <a16:colId xmlns:a16="http://schemas.microsoft.com/office/drawing/2014/main" val="1133854248"/>
                    </a:ext>
                  </a:extLst>
                </a:gridCol>
                <a:gridCol w="3121759">
                  <a:extLst>
                    <a:ext uri="{9D8B030D-6E8A-4147-A177-3AD203B41FA5}">
                      <a16:colId xmlns:a16="http://schemas.microsoft.com/office/drawing/2014/main" val="1940825950"/>
                    </a:ext>
                  </a:extLst>
                </a:gridCol>
              </a:tblGrid>
              <a:tr h="1474816">
                <a:tc>
                  <a:txBody>
                    <a:bodyPr/>
                    <a:lstStyle/>
                    <a:p>
                      <a:pPr marR="0" indent="0" algn="l" rtl="0">
                        <a:lnSpc>
                          <a:spcPct val="119000"/>
                        </a:lnSpc>
                        <a:spcBef>
                          <a:spcPts val="0"/>
                        </a:spcBef>
                        <a:spcAft>
                          <a:spcPts val="600"/>
                        </a:spcAft>
                      </a:pPr>
                      <a:r>
                        <a:rPr lang="en-GB" sz="900" kern="1400" dirty="0">
                          <a:ln>
                            <a:noFill/>
                          </a:ln>
                          <a:effectLst/>
                        </a:rPr>
                        <a:t>Deductive argument </a:t>
                      </a:r>
                      <a:endParaRPr lang="en-GB" sz="800" kern="1400" dirty="0">
                        <a:ln>
                          <a:noFill/>
                        </a:ln>
                        <a:solidFill>
                          <a:srgbClr val="000000"/>
                        </a:solidFill>
                        <a:effectLst/>
                        <a:latin typeface="Calibri" panose="020F0502020204030204" pitchFamily="34" charset="0"/>
                      </a:endParaRPr>
                    </a:p>
                  </a:txBody>
                  <a:tcPr marL="24198" marR="24198" marT="24198" marB="24198"/>
                </a:tc>
                <a:tc>
                  <a:txBody>
                    <a:bodyPr/>
                    <a:lstStyle/>
                    <a:p>
                      <a:pPr marR="0" indent="0" algn="l" rtl="0">
                        <a:lnSpc>
                          <a:spcPct val="119000"/>
                        </a:lnSpc>
                        <a:spcBef>
                          <a:spcPts val="0"/>
                        </a:spcBef>
                        <a:spcAft>
                          <a:spcPts val="600"/>
                        </a:spcAft>
                      </a:pPr>
                      <a:r>
                        <a:rPr lang="en-GB" sz="900" kern="1400" dirty="0">
                          <a:ln>
                            <a:noFill/>
                          </a:ln>
                          <a:effectLst/>
                        </a:rPr>
                        <a:t>An argument where the truth of the conclusion is guaranteed by the truth of the premises. An argument in which the premises entail the conclusion. </a:t>
                      </a:r>
                    </a:p>
                    <a:p>
                      <a:pPr marR="0" indent="0" algn="l" rtl="0">
                        <a:lnSpc>
                          <a:spcPct val="119000"/>
                        </a:lnSpc>
                        <a:spcBef>
                          <a:spcPts val="0"/>
                        </a:spcBef>
                        <a:spcAft>
                          <a:spcPts val="600"/>
                        </a:spcAft>
                      </a:pPr>
                      <a:r>
                        <a:rPr lang="en-GB" sz="900" kern="1400" dirty="0">
                          <a:ln>
                            <a:noFill/>
                          </a:ln>
                          <a:effectLst/>
                        </a:rPr>
                        <a:t>If the premises are true, then the conclusion must be true.</a:t>
                      </a:r>
                      <a:endParaRPr lang="en-GB" sz="800" kern="1400" dirty="0">
                        <a:ln>
                          <a:noFill/>
                        </a:ln>
                        <a:effectLst/>
                      </a:endParaRPr>
                    </a:p>
                    <a:p>
                      <a:pPr marR="0" indent="0" algn="l" rtl="0">
                        <a:lnSpc>
                          <a:spcPct val="119000"/>
                        </a:lnSpc>
                        <a:spcBef>
                          <a:spcPts val="0"/>
                        </a:spcBef>
                        <a:spcAft>
                          <a:spcPts val="600"/>
                        </a:spcAft>
                      </a:pPr>
                      <a:r>
                        <a:rPr lang="en-GB" sz="900" kern="1400" dirty="0">
                          <a:ln>
                            <a:noFill/>
                          </a:ln>
                          <a:effectLst/>
                        </a:rPr>
                        <a:t>P1: Socrates is a man</a:t>
                      </a:r>
                      <a:endParaRPr lang="en-GB" sz="800" kern="1400" dirty="0">
                        <a:ln>
                          <a:noFill/>
                        </a:ln>
                        <a:effectLst/>
                      </a:endParaRPr>
                    </a:p>
                    <a:p>
                      <a:pPr marR="0" indent="0" algn="l" rtl="0">
                        <a:lnSpc>
                          <a:spcPct val="119000"/>
                        </a:lnSpc>
                        <a:spcBef>
                          <a:spcPts val="0"/>
                        </a:spcBef>
                        <a:spcAft>
                          <a:spcPts val="600"/>
                        </a:spcAft>
                      </a:pPr>
                      <a:r>
                        <a:rPr lang="en-GB" sz="900" kern="1400" dirty="0">
                          <a:ln>
                            <a:noFill/>
                          </a:ln>
                          <a:effectLst/>
                        </a:rPr>
                        <a:t>P2: All men are mortal</a:t>
                      </a:r>
                      <a:endParaRPr lang="en-GB" sz="800" kern="1400" dirty="0">
                        <a:ln>
                          <a:noFill/>
                        </a:ln>
                        <a:effectLst/>
                      </a:endParaRPr>
                    </a:p>
                    <a:p>
                      <a:pPr marR="0" indent="0" algn="l" rtl="0">
                        <a:lnSpc>
                          <a:spcPct val="119000"/>
                        </a:lnSpc>
                        <a:spcBef>
                          <a:spcPts val="0"/>
                        </a:spcBef>
                        <a:spcAft>
                          <a:spcPts val="600"/>
                        </a:spcAft>
                      </a:pPr>
                      <a:r>
                        <a:rPr lang="en-GB" sz="900" kern="1400" dirty="0">
                          <a:ln>
                            <a:noFill/>
                          </a:ln>
                          <a:effectLst/>
                        </a:rPr>
                        <a:t>C: Socrates is mortal</a:t>
                      </a:r>
                      <a:endParaRPr lang="en-GB" sz="800" kern="1400" dirty="0">
                        <a:ln>
                          <a:noFill/>
                        </a:ln>
                        <a:solidFill>
                          <a:srgbClr val="000000"/>
                        </a:solidFill>
                        <a:effectLst/>
                        <a:latin typeface="Calibri" panose="020F0502020204030204" pitchFamily="34" charset="0"/>
                      </a:endParaRPr>
                    </a:p>
                  </a:txBody>
                  <a:tcPr marL="24198" marR="24198" marT="24198" marB="24198"/>
                </a:tc>
                <a:extLst>
                  <a:ext uri="{0D108BD9-81ED-4DB2-BD59-A6C34878D82A}">
                    <a16:rowId xmlns:a16="http://schemas.microsoft.com/office/drawing/2014/main" val="621816388"/>
                  </a:ext>
                </a:extLst>
              </a:tr>
              <a:tr h="599179">
                <a:tc>
                  <a:txBody>
                    <a:bodyPr/>
                    <a:lstStyle/>
                    <a:p>
                      <a:pPr marR="0" indent="0" algn="l" rtl="0">
                        <a:lnSpc>
                          <a:spcPct val="119000"/>
                        </a:lnSpc>
                        <a:spcBef>
                          <a:spcPts val="0"/>
                        </a:spcBef>
                        <a:spcAft>
                          <a:spcPts val="600"/>
                        </a:spcAft>
                      </a:pPr>
                      <a:r>
                        <a:rPr lang="en-GB" sz="900" kern="1400" dirty="0">
                          <a:ln>
                            <a:noFill/>
                          </a:ln>
                          <a:effectLst/>
                        </a:rPr>
                        <a:t>Rationalism</a:t>
                      </a:r>
                      <a:endParaRPr lang="en-GB" sz="800" kern="1400" dirty="0">
                        <a:ln>
                          <a:noFill/>
                        </a:ln>
                        <a:solidFill>
                          <a:srgbClr val="000000"/>
                        </a:solidFill>
                        <a:effectLst/>
                        <a:latin typeface="Calibri" panose="020F0502020204030204" pitchFamily="34" charset="0"/>
                      </a:endParaRPr>
                    </a:p>
                  </a:txBody>
                  <a:tcPr marL="24198" marR="24198" marT="24198" marB="24198"/>
                </a:tc>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Reason as opposed to sense experiences is the primary source of the important knowledge we are capable of. Using mathematics as the ideal of how knowledge should be, rationalist use this to extend this type of knowledge into other areas such as knowledge of the external world.</a:t>
                      </a:r>
                    </a:p>
                  </a:txBody>
                  <a:tcPr marL="24198" marR="24198" marT="24198" marB="24198"/>
                </a:tc>
                <a:extLst>
                  <a:ext uri="{0D108BD9-81ED-4DB2-BD59-A6C34878D82A}">
                    <a16:rowId xmlns:a16="http://schemas.microsoft.com/office/drawing/2014/main" val="4018392300"/>
                  </a:ext>
                </a:extLst>
              </a:tr>
              <a:tr h="599179">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Clear and distinct ideas</a:t>
                      </a:r>
                    </a:p>
                  </a:txBody>
                  <a:tcPr marL="24198" marR="24198" marT="24198" marB="24198"/>
                </a:tc>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Self-justifying beliefs that Descartes uses for his foundation for knowledge. They are ones that can be intuited by the mind via reason alone. This intuition leaves no room for doubt or error, there is no further evidence needed to justify such knowledge.</a:t>
                      </a:r>
                    </a:p>
                  </a:txBody>
                  <a:tcPr marL="24198" marR="24198" marT="24198" marB="24198"/>
                </a:tc>
                <a:extLst>
                  <a:ext uri="{0D108BD9-81ED-4DB2-BD59-A6C34878D82A}">
                    <a16:rowId xmlns:a16="http://schemas.microsoft.com/office/drawing/2014/main" val="4059024030"/>
                  </a:ext>
                </a:extLst>
              </a:tr>
              <a:tr h="366464">
                <a:tc>
                  <a:txBody>
                    <a:bodyPr/>
                    <a:lstStyle/>
                    <a:p>
                      <a:pPr marR="0" indent="0" algn="l" rtl="0">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Intuition</a:t>
                      </a:r>
                    </a:p>
                  </a:txBody>
                  <a:tcPr marL="24198" marR="24198" marT="24198" marB="24198"/>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800" kern="1400" dirty="0">
                          <a:ln>
                            <a:noFill/>
                          </a:ln>
                          <a:solidFill>
                            <a:srgbClr val="000000"/>
                          </a:solidFill>
                          <a:effectLst/>
                          <a:latin typeface="Calibri" panose="020F0502020204030204" pitchFamily="34" charset="0"/>
                        </a:rPr>
                        <a:t>A mental seeing by which rational truths can be recognised. For Descartes, the mind deploys the faculty of intuition through reason, e.g. 2+2=4</a:t>
                      </a:r>
                    </a:p>
                  </a:txBody>
                  <a:tcPr marL="24198" marR="24198" marT="24198" marB="24198"/>
                </a:tc>
                <a:extLst>
                  <a:ext uri="{0D108BD9-81ED-4DB2-BD59-A6C34878D82A}">
                    <a16:rowId xmlns:a16="http://schemas.microsoft.com/office/drawing/2014/main" val="905725565"/>
                  </a:ext>
                </a:extLst>
              </a:tr>
            </a:tbl>
          </a:graphicData>
        </a:graphic>
      </p:graphicFrame>
      <p:sp>
        <p:nvSpPr>
          <p:cNvPr id="14" name="Rectangle 13"/>
          <p:cNvSpPr/>
          <p:nvPr/>
        </p:nvSpPr>
        <p:spPr>
          <a:xfrm>
            <a:off x="8339671" y="3170610"/>
            <a:ext cx="3752551" cy="280718"/>
          </a:xfrm>
          <a:prstGeom prst="rect">
            <a:avLst/>
          </a:prstGeom>
          <a:ln>
            <a:solidFill>
              <a:srgbClr val="00B0F0"/>
            </a:solidFill>
          </a:ln>
        </p:spPr>
        <p:txBody>
          <a:bodyPr wrap="square">
            <a:spAutoFit/>
          </a:bodyPr>
          <a:lstStyle/>
          <a:p>
            <a:pPr algn="ctr">
              <a:lnSpc>
                <a:spcPct val="119000"/>
              </a:lnSpc>
              <a:spcAft>
                <a:spcPts val="600"/>
              </a:spcAft>
            </a:pPr>
            <a:r>
              <a:rPr lang="en-GB" sz="1100" b="1" u="sng" kern="1400" dirty="0"/>
              <a:t>Types of knowledge and key terms</a:t>
            </a:r>
            <a:endParaRPr lang="en-GB" sz="1050" b="1" u="sng" kern="1400" dirty="0">
              <a:latin typeface="Calibri" panose="020F0502020204030204" pitchFamily="34" charset="0"/>
            </a:endParaRPr>
          </a:p>
        </p:txBody>
      </p:sp>
      <p:pic>
        <p:nvPicPr>
          <p:cNvPr id="17" name="Picture 16"/>
          <p:cNvPicPr>
            <a:picLocks noChangeAspect="1"/>
          </p:cNvPicPr>
          <p:nvPr/>
        </p:nvPicPr>
        <p:blipFill>
          <a:blip r:embed="rId2"/>
          <a:stretch>
            <a:fillRect/>
          </a:stretch>
        </p:blipFill>
        <p:spPr>
          <a:xfrm>
            <a:off x="7068603" y="1087312"/>
            <a:ext cx="1062253" cy="17904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451" y="72934"/>
            <a:ext cx="11525841" cy="3448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hewy" panose="02000000000000000000" pitchFamily="2" charset="0"/>
                <a:ea typeface="Chewy" panose="02000000000000000000" pitchFamily="2" charset="0"/>
              </a:rPr>
              <a:t>Reason as a source of knowledge </a:t>
            </a:r>
          </a:p>
        </p:txBody>
      </p:sp>
      <p:sp>
        <p:nvSpPr>
          <p:cNvPr id="7" name="Control 1"/>
          <p:cNvSpPr>
            <a:spLocks noChangeArrowheads="1" noChangeShapeType="1"/>
          </p:cNvSpPr>
          <p:nvPr/>
        </p:nvSpPr>
        <p:spPr bwMode="auto">
          <a:xfrm>
            <a:off x="8689975" y="2700338"/>
            <a:ext cx="5837238" cy="616743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ext uri="{D42A27DB-BD31-4B8C-83A1-F6EECF244321}">
                <p14:modId xmlns:p14="http://schemas.microsoft.com/office/powerpoint/2010/main" val="1597677249"/>
              </p:ext>
            </p:extLst>
          </p:nvPr>
        </p:nvGraphicFramePr>
        <p:xfrm>
          <a:off x="136525" y="473900"/>
          <a:ext cx="3885883" cy="4495090"/>
        </p:xfrm>
        <a:graphic>
          <a:graphicData uri="http://schemas.openxmlformats.org/drawingml/2006/table">
            <a:tbl>
              <a:tblPr>
                <a:tableStyleId>{BC89EF96-8CEA-46FF-86C4-4CE0E7609802}</a:tableStyleId>
              </a:tblPr>
              <a:tblGrid>
                <a:gridCol w="663288">
                  <a:extLst>
                    <a:ext uri="{9D8B030D-6E8A-4147-A177-3AD203B41FA5}">
                      <a16:colId xmlns:a16="http://schemas.microsoft.com/office/drawing/2014/main" val="362779763"/>
                    </a:ext>
                  </a:extLst>
                </a:gridCol>
                <a:gridCol w="3222595">
                  <a:extLst>
                    <a:ext uri="{9D8B030D-6E8A-4147-A177-3AD203B41FA5}">
                      <a16:colId xmlns:a16="http://schemas.microsoft.com/office/drawing/2014/main" val="2147362227"/>
                    </a:ext>
                  </a:extLst>
                </a:gridCol>
              </a:tblGrid>
              <a:tr h="315813">
                <a:tc gridSpan="2">
                  <a:txBody>
                    <a:bodyPr/>
                    <a:lstStyle/>
                    <a:p>
                      <a:pPr marR="0" indent="0" algn="ctr" rtl="0">
                        <a:lnSpc>
                          <a:spcPct val="119000"/>
                        </a:lnSpc>
                        <a:spcBef>
                          <a:spcPts val="0"/>
                        </a:spcBef>
                        <a:spcAft>
                          <a:spcPts val="600"/>
                        </a:spcAft>
                      </a:pPr>
                      <a:r>
                        <a:rPr lang="en-GB" sz="1100" b="1" u="sng" kern="1400" dirty="0">
                          <a:ln>
                            <a:noFill/>
                          </a:ln>
                          <a:effectLst/>
                        </a:rPr>
                        <a:t>Knowledge empiricism (Against rationalism and </a:t>
                      </a:r>
                      <a:r>
                        <a:rPr lang="en-GB" sz="1100" b="1" u="sng" kern="1400" dirty="0" err="1">
                          <a:ln>
                            <a:noFill/>
                          </a:ln>
                          <a:effectLst/>
                        </a:rPr>
                        <a:t>innatism</a:t>
                      </a:r>
                      <a:r>
                        <a:rPr lang="en-GB" sz="1100" b="1" u="sng" kern="1400" dirty="0">
                          <a:ln>
                            <a:noFill/>
                          </a:ln>
                          <a:effectLst/>
                        </a:rPr>
                        <a:t>)</a:t>
                      </a:r>
                      <a:endParaRPr lang="en-GB" sz="1100" b="1" u="sng" kern="1400" dirty="0">
                        <a:ln>
                          <a:noFill/>
                        </a:ln>
                        <a:solidFill>
                          <a:srgbClr val="000000"/>
                        </a:solidFill>
                        <a:effectLst/>
                        <a:latin typeface="Calibri" panose="020F0502020204030204" pitchFamily="34" charset="0"/>
                      </a:endParaRPr>
                    </a:p>
                  </a:txBody>
                  <a:tcPr marL="33610" marR="33610" marT="33610" marB="33610"/>
                </a:tc>
                <a:tc hMerge="1">
                  <a:txBody>
                    <a:bodyPr/>
                    <a:lstStyle/>
                    <a:p>
                      <a:endParaRPr lang="en-GB"/>
                    </a:p>
                  </a:txBody>
                  <a:tcPr/>
                </a:tc>
                <a:extLst>
                  <a:ext uri="{0D108BD9-81ED-4DB2-BD59-A6C34878D82A}">
                    <a16:rowId xmlns:a16="http://schemas.microsoft.com/office/drawing/2014/main" val="1054676775"/>
                  </a:ext>
                </a:extLst>
              </a:tr>
              <a:tr h="551739">
                <a:tc gridSpan="2">
                  <a:txBody>
                    <a:bodyPr/>
                    <a:lstStyle/>
                    <a:p>
                      <a:pPr marR="0" indent="0" algn="l" rtl="0">
                        <a:lnSpc>
                          <a:spcPct val="119000"/>
                        </a:lnSpc>
                        <a:spcBef>
                          <a:spcPts val="0"/>
                        </a:spcBef>
                        <a:spcAft>
                          <a:spcPts val="600"/>
                        </a:spcAft>
                      </a:pPr>
                      <a:r>
                        <a:rPr lang="en-GB" sz="1100" kern="1400">
                          <a:ln>
                            <a:noFill/>
                          </a:ln>
                          <a:effectLst/>
                        </a:rPr>
                        <a:t>All knowledge of synthetic propositions is a posteriori, while all a priori knowledge is of analytic propositions.</a:t>
                      </a:r>
                      <a:endParaRPr lang="en-GB" sz="1100" kern="1400">
                        <a:ln>
                          <a:noFill/>
                        </a:ln>
                        <a:solidFill>
                          <a:srgbClr val="000000"/>
                        </a:solidFill>
                        <a:effectLst/>
                        <a:latin typeface="Calibri" panose="020F0502020204030204" pitchFamily="34" charset="0"/>
                      </a:endParaRPr>
                    </a:p>
                  </a:txBody>
                  <a:tcPr marL="33610" marR="33610" marT="33610" marB="33610"/>
                </a:tc>
                <a:tc hMerge="1">
                  <a:txBody>
                    <a:bodyPr/>
                    <a:lstStyle/>
                    <a:p>
                      <a:endParaRPr lang="en-GB"/>
                    </a:p>
                  </a:txBody>
                  <a:tcPr/>
                </a:tc>
                <a:extLst>
                  <a:ext uri="{0D108BD9-81ED-4DB2-BD59-A6C34878D82A}">
                    <a16:rowId xmlns:a16="http://schemas.microsoft.com/office/drawing/2014/main" val="2689992063"/>
                  </a:ext>
                </a:extLst>
              </a:tr>
              <a:tr h="3611179">
                <a:tc>
                  <a:txBody>
                    <a:bodyPr/>
                    <a:lstStyle/>
                    <a:p>
                      <a:pPr marR="0" indent="0" algn="l" rtl="0">
                        <a:lnSpc>
                          <a:spcPct val="119000"/>
                        </a:lnSpc>
                        <a:spcBef>
                          <a:spcPts val="0"/>
                        </a:spcBef>
                        <a:spcAft>
                          <a:spcPts val="600"/>
                        </a:spcAft>
                      </a:pPr>
                      <a:r>
                        <a:rPr lang="en-GB" sz="1100" kern="1400" dirty="0">
                          <a:ln>
                            <a:noFill/>
                          </a:ln>
                          <a:effectLst/>
                        </a:rPr>
                        <a:t>Hume</a:t>
                      </a:r>
                    </a:p>
                    <a:p>
                      <a:pPr marR="0" indent="0" algn="l" rtl="0">
                        <a:lnSpc>
                          <a:spcPct val="119000"/>
                        </a:lnSpc>
                        <a:spcBef>
                          <a:spcPts val="0"/>
                        </a:spcBef>
                        <a:spcAft>
                          <a:spcPts val="600"/>
                        </a:spcAft>
                      </a:pPr>
                      <a:r>
                        <a:rPr lang="en-GB" sz="1100" kern="1400" dirty="0">
                          <a:ln>
                            <a:noFill/>
                          </a:ln>
                          <a:effectLst/>
                        </a:rPr>
                        <a:t>(Hume’s fork)</a:t>
                      </a:r>
                    </a:p>
                  </a:txBody>
                  <a:tcPr marL="33610" marR="33610" marT="33610" marB="33610"/>
                </a:tc>
                <a:tc>
                  <a:txBody>
                    <a:bodyPr/>
                    <a:lstStyle/>
                    <a:p>
                      <a:pPr marR="0" indent="0" algn="l" rtl="0">
                        <a:lnSpc>
                          <a:spcPct val="119000"/>
                        </a:lnSpc>
                        <a:spcBef>
                          <a:spcPts val="0"/>
                        </a:spcBef>
                        <a:spcAft>
                          <a:spcPts val="600"/>
                        </a:spcAft>
                      </a:pPr>
                      <a:r>
                        <a:rPr lang="en-GB" sz="1100" u="sng" kern="1400" dirty="0">
                          <a:ln>
                            <a:noFill/>
                          </a:ln>
                          <a:effectLst/>
                        </a:rPr>
                        <a:t>Relation of ideas</a:t>
                      </a:r>
                      <a:endParaRPr lang="en-GB" sz="1100" kern="1400" dirty="0">
                        <a:ln>
                          <a:noFill/>
                        </a:ln>
                        <a:effectLst/>
                      </a:endParaRPr>
                    </a:p>
                    <a:p>
                      <a:pPr marR="0" indent="0" algn="l" rtl="0">
                        <a:lnSpc>
                          <a:spcPct val="119000"/>
                        </a:lnSpc>
                        <a:spcBef>
                          <a:spcPts val="0"/>
                        </a:spcBef>
                        <a:spcAft>
                          <a:spcPts val="600"/>
                        </a:spcAft>
                      </a:pPr>
                      <a:r>
                        <a:rPr lang="en-GB" sz="1100" kern="1400" dirty="0">
                          <a:ln>
                            <a:noFill/>
                          </a:ln>
                          <a:effectLst/>
                        </a:rPr>
                        <a:t>A priori / Analytic propositions / Reason / Concepts and ideas rather than physical / Absolutely certain/ True by definition / Known by deduction</a:t>
                      </a:r>
                    </a:p>
                    <a:p>
                      <a:pPr marR="0" indent="0" algn="l" rtl="0">
                        <a:lnSpc>
                          <a:spcPct val="119000"/>
                        </a:lnSpc>
                        <a:spcBef>
                          <a:spcPts val="0"/>
                        </a:spcBef>
                        <a:spcAft>
                          <a:spcPts val="600"/>
                        </a:spcAft>
                      </a:pPr>
                      <a:r>
                        <a:rPr lang="en-GB" sz="1100" u="sng" kern="1400" dirty="0">
                          <a:ln>
                            <a:noFill/>
                          </a:ln>
                          <a:effectLst/>
                        </a:rPr>
                        <a:t>Matters of fact</a:t>
                      </a:r>
                      <a:endParaRPr lang="en-GB" sz="1100" kern="1400" dirty="0">
                        <a:ln>
                          <a:noFill/>
                        </a:ln>
                        <a:effectLst/>
                      </a:endParaRPr>
                    </a:p>
                    <a:p>
                      <a:pPr marR="0" indent="0" algn="l" rtl="0">
                        <a:lnSpc>
                          <a:spcPct val="119000"/>
                        </a:lnSpc>
                        <a:spcBef>
                          <a:spcPts val="0"/>
                        </a:spcBef>
                        <a:spcAft>
                          <a:spcPts val="600"/>
                        </a:spcAft>
                      </a:pPr>
                      <a:r>
                        <a:rPr lang="en-GB" sz="1100" kern="1400" dirty="0">
                          <a:ln>
                            <a:noFill/>
                          </a:ln>
                          <a:effectLst/>
                        </a:rPr>
                        <a:t>A posteriori / Synthetic propositions / Facts and generalisations about the world / Not 100% certain / Reliant on how the world is / Can be denied without contradiction / Not known by deduction</a:t>
                      </a:r>
                    </a:p>
                    <a:p>
                      <a:pPr marR="0" indent="0" algn="l" rtl="0">
                        <a:lnSpc>
                          <a:spcPct val="119000"/>
                        </a:lnSpc>
                        <a:spcBef>
                          <a:spcPts val="0"/>
                        </a:spcBef>
                        <a:spcAft>
                          <a:spcPts val="600"/>
                        </a:spcAft>
                      </a:pPr>
                      <a:r>
                        <a:rPr lang="en-GB" sz="1100" u="sng" kern="1400" dirty="0">
                          <a:ln>
                            <a:noFill/>
                          </a:ln>
                          <a:effectLst/>
                        </a:rPr>
                        <a:t>Causal inference</a:t>
                      </a:r>
                      <a:endParaRPr lang="en-GB" sz="1100" kern="1400" dirty="0">
                        <a:ln>
                          <a:noFill/>
                        </a:ln>
                        <a:effectLst/>
                      </a:endParaRPr>
                    </a:p>
                    <a:p>
                      <a:pPr marR="0" indent="0" algn="l" rtl="0">
                        <a:lnSpc>
                          <a:spcPct val="119000"/>
                        </a:lnSpc>
                        <a:spcBef>
                          <a:spcPts val="0"/>
                        </a:spcBef>
                        <a:spcAft>
                          <a:spcPts val="600"/>
                        </a:spcAft>
                      </a:pPr>
                      <a:r>
                        <a:rPr lang="en-GB" sz="1100" kern="1400" dirty="0">
                          <a:ln>
                            <a:noFill/>
                          </a:ln>
                          <a:effectLst/>
                        </a:rPr>
                        <a:t>Knowledge comes from observation and experience, and what is in our memory / Anything beyond that rests on causal inference. / If we don’t have the experience then we can’t make the causal inference. / Knowledge only comes from a posteriori experience. / Reason only imposes order on causal relationships.</a:t>
                      </a:r>
                      <a:endParaRPr lang="en-GB" sz="1100" kern="1400" dirty="0">
                        <a:ln>
                          <a:noFill/>
                        </a:ln>
                        <a:solidFill>
                          <a:srgbClr val="000000"/>
                        </a:solidFill>
                        <a:effectLst/>
                        <a:latin typeface="Calibri" panose="020F0502020204030204" pitchFamily="34" charset="0"/>
                      </a:endParaRPr>
                    </a:p>
                  </a:txBody>
                  <a:tcPr marL="33610" marR="33610" marT="33610" marB="33610"/>
                </a:tc>
                <a:extLst>
                  <a:ext uri="{0D108BD9-81ED-4DB2-BD59-A6C34878D82A}">
                    <a16:rowId xmlns:a16="http://schemas.microsoft.com/office/drawing/2014/main" val="549337013"/>
                  </a:ext>
                </a:extLst>
              </a:tr>
            </a:tbl>
          </a:graphicData>
        </a:graphic>
      </p:graphicFrame>
      <p:sp>
        <p:nvSpPr>
          <p:cNvPr id="18" name="Control 4"/>
          <p:cNvSpPr>
            <a:spLocks noChangeArrowheads="1" noChangeShapeType="1"/>
          </p:cNvSpPr>
          <p:nvPr/>
        </p:nvSpPr>
        <p:spPr bwMode="auto">
          <a:xfrm>
            <a:off x="659167" y="1469231"/>
            <a:ext cx="4843463" cy="4324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0" name="Control 5"/>
          <p:cNvSpPr>
            <a:spLocks noChangeArrowheads="1" noChangeShapeType="1"/>
          </p:cNvSpPr>
          <p:nvPr/>
        </p:nvSpPr>
        <p:spPr bwMode="auto">
          <a:xfrm>
            <a:off x="4127500" y="8347075"/>
            <a:ext cx="4849813" cy="178276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21" name="Table 20"/>
          <p:cNvGraphicFramePr>
            <a:graphicFrameLocks noGrp="1"/>
          </p:cNvGraphicFramePr>
          <p:nvPr>
            <p:extLst>
              <p:ext uri="{D42A27DB-BD31-4B8C-83A1-F6EECF244321}">
                <p14:modId xmlns:p14="http://schemas.microsoft.com/office/powerpoint/2010/main" val="813548281"/>
              </p:ext>
            </p:extLst>
          </p:nvPr>
        </p:nvGraphicFramePr>
        <p:xfrm>
          <a:off x="4162927" y="609488"/>
          <a:ext cx="4167875" cy="6175578"/>
        </p:xfrm>
        <a:graphic>
          <a:graphicData uri="http://schemas.openxmlformats.org/drawingml/2006/table">
            <a:tbl>
              <a:tblPr>
                <a:tableStyleId>{BC89EF96-8CEA-46FF-86C4-4CE0E7609802}</a:tableStyleId>
              </a:tblPr>
              <a:tblGrid>
                <a:gridCol w="643627">
                  <a:extLst>
                    <a:ext uri="{9D8B030D-6E8A-4147-A177-3AD203B41FA5}">
                      <a16:colId xmlns:a16="http://schemas.microsoft.com/office/drawing/2014/main" val="22118524"/>
                    </a:ext>
                  </a:extLst>
                </a:gridCol>
                <a:gridCol w="3524248">
                  <a:extLst>
                    <a:ext uri="{9D8B030D-6E8A-4147-A177-3AD203B41FA5}">
                      <a16:colId xmlns:a16="http://schemas.microsoft.com/office/drawing/2014/main" val="202129007"/>
                    </a:ext>
                  </a:extLst>
                </a:gridCol>
              </a:tblGrid>
              <a:tr h="225564">
                <a:tc gridSpan="2">
                  <a:txBody>
                    <a:bodyPr/>
                    <a:lstStyle/>
                    <a:p>
                      <a:pPr marR="0" indent="0" algn="ctr" rtl="0">
                        <a:lnSpc>
                          <a:spcPct val="119000"/>
                        </a:lnSpc>
                        <a:spcBef>
                          <a:spcPts val="0"/>
                        </a:spcBef>
                        <a:spcAft>
                          <a:spcPts val="600"/>
                        </a:spcAft>
                      </a:pPr>
                      <a:r>
                        <a:rPr lang="en-GB" sz="1100" b="1" u="sng" kern="1400" dirty="0">
                          <a:ln>
                            <a:noFill/>
                          </a:ln>
                          <a:effectLst/>
                        </a:rPr>
                        <a:t>Knowledge </a:t>
                      </a:r>
                      <a:r>
                        <a:rPr lang="en-GB" sz="1100" b="1" u="sng" kern="1400" dirty="0" err="1">
                          <a:ln>
                            <a:noFill/>
                          </a:ln>
                          <a:effectLst/>
                        </a:rPr>
                        <a:t>innatism</a:t>
                      </a:r>
                      <a:r>
                        <a:rPr lang="en-GB" sz="1100" b="1" u="sng" kern="1400">
                          <a:ln>
                            <a:noFill/>
                          </a:ln>
                          <a:effectLst/>
                        </a:rPr>
                        <a:t> (rationalists) </a:t>
                      </a:r>
                      <a:endParaRPr lang="en-GB" sz="1050" b="1" u="sng" kern="1400" dirty="0">
                        <a:ln>
                          <a:noFill/>
                        </a:ln>
                        <a:solidFill>
                          <a:srgbClr val="000000"/>
                        </a:solidFill>
                        <a:effectLst/>
                        <a:latin typeface="Calibri" panose="020F0502020204030204" pitchFamily="34" charset="0"/>
                      </a:endParaRPr>
                    </a:p>
                  </a:txBody>
                  <a:tcPr marL="24822" marR="24822" marT="24822" marB="24822"/>
                </a:tc>
                <a:tc hMerge="1">
                  <a:txBody>
                    <a:bodyPr/>
                    <a:lstStyle/>
                    <a:p>
                      <a:endParaRPr lang="en-GB"/>
                    </a:p>
                  </a:txBody>
                  <a:tcPr/>
                </a:tc>
                <a:extLst>
                  <a:ext uri="{0D108BD9-81ED-4DB2-BD59-A6C34878D82A}">
                    <a16:rowId xmlns:a16="http://schemas.microsoft.com/office/drawing/2014/main" val="1741316467"/>
                  </a:ext>
                </a:extLst>
              </a:tr>
              <a:tr h="217438">
                <a:tc gridSpan="2">
                  <a:txBody>
                    <a:bodyPr/>
                    <a:lstStyle/>
                    <a:p>
                      <a:pPr marR="0" indent="0" algn="l" rtl="0">
                        <a:lnSpc>
                          <a:spcPct val="119000"/>
                        </a:lnSpc>
                        <a:spcBef>
                          <a:spcPts val="0"/>
                        </a:spcBef>
                        <a:spcAft>
                          <a:spcPts val="600"/>
                        </a:spcAft>
                      </a:pPr>
                      <a:r>
                        <a:rPr lang="en-GB" sz="1050" kern="1400">
                          <a:ln>
                            <a:noFill/>
                          </a:ln>
                          <a:effectLst/>
                        </a:rPr>
                        <a:t>There is at least some innate knowledge</a:t>
                      </a:r>
                      <a:endParaRPr lang="en-GB" sz="1000" kern="1400">
                        <a:ln>
                          <a:noFill/>
                        </a:ln>
                        <a:solidFill>
                          <a:srgbClr val="000000"/>
                        </a:solidFill>
                        <a:effectLst/>
                        <a:latin typeface="Calibri" panose="020F0502020204030204" pitchFamily="34" charset="0"/>
                      </a:endParaRPr>
                    </a:p>
                  </a:txBody>
                  <a:tcPr marL="24822" marR="24822" marT="24822" marB="24822"/>
                </a:tc>
                <a:tc hMerge="1">
                  <a:txBody>
                    <a:bodyPr/>
                    <a:lstStyle/>
                    <a:p>
                      <a:endParaRPr lang="en-GB"/>
                    </a:p>
                  </a:txBody>
                  <a:tcPr/>
                </a:tc>
                <a:extLst>
                  <a:ext uri="{0D108BD9-81ED-4DB2-BD59-A6C34878D82A}">
                    <a16:rowId xmlns:a16="http://schemas.microsoft.com/office/drawing/2014/main" val="2983208196"/>
                  </a:ext>
                </a:extLst>
              </a:tr>
              <a:tr h="1805126">
                <a:tc>
                  <a:txBody>
                    <a:bodyPr/>
                    <a:lstStyle/>
                    <a:p>
                      <a:pPr marR="0" indent="0" algn="l" rtl="0">
                        <a:lnSpc>
                          <a:spcPct val="119000"/>
                        </a:lnSpc>
                        <a:spcBef>
                          <a:spcPts val="0"/>
                        </a:spcBef>
                        <a:spcAft>
                          <a:spcPts val="600"/>
                        </a:spcAft>
                      </a:pPr>
                      <a:r>
                        <a:rPr lang="en-GB" sz="1050" kern="1400">
                          <a:ln>
                            <a:noFill/>
                          </a:ln>
                          <a:effectLst/>
                        </a:rPr>
                        <a:t>Leibniz</a:t>
                      </a:r>
                      <a:endParaRPr lang="en-GB" sz="1000" kern="1400">
                        <a:ln>
                          <a:noFill/>
                        </a:ln>
                        <a:solidFill>
                          <a:srgbClr val="000000"/>
                        </a:solidFill>
                        <a:effectLst/>
                        <a:latin typeface="Calibri" panose="020F0502020204030204" pitchFamily="34" charset="0"/>
                      </a:endParaRPr>
                    </a:p>
                  </a:txBody>
                  <a:tcPr marL="24822" marR="24822" marT="24822" marB="24822"/>
                </a:tc>
                <a:tc>
                  <a:txBody>
                    <a:bodyPr/>
                    <a:lstStyle/>
                    <a:p>
                      <a:pPr marR="0" indent="0" algn="l" rtl="0">
                        <a:lnSpc>
                          <a:spcPct val="119000"/>
                        </a:lnSpc>
                        <a:spcBef>
                          <a:spcPts val="0"/>
                        </a:spcBef>
                        <a:spcAft>
                          <a:spcPts val="600"/>
                        </a:spcAft>
                      </a:pPr>
                      <a:r>
                        <a:rPr lang="en-GB" sz="1050" kern="1400" dirty="0">
                          <a:ln>
                            <a:noFill/>
                          </a:ln>
                          <a:effectLst/>
                        </a:rPr>
                        <a:t>Sense experiences provide us with knowledge of specific instances.</a:t>
                      </a:r>
                      <a:endParaRPr lang="en-GB" sz="1000" kern="1400" dirty="0">
                        <a:ln>
                          <a:noFill/>
                        </a:ln>
                        <a:effectLst/>
                      </a:endParaRPr>
                    </a:p>
                    <a:p>
                      <a:pPr marR="0" indent="0" algn="l" rtl="0">
                        <a:lnSpc>
                          <a:spcPct val="119000"/>
                        </a:lnSpc>
                        <a:spcBef>
                          <a:spcPts val="0"/>
                        </a:spcBef>
                        <a:spcAft>
                          <a:spcPts val="600"/>
                        </a:spcAft>
                      </a:pPr>
                      <a:r>
                        <a:rPr lang="en-GB" sz="1050" kern="1400" dirty="0">
                          <a:ln>
                            <a:noFill/>
                          </a:ln>
                          <a:effectLst/>
                        </a:rPr>
                        <a:t>Many instances only confirm a general, rather than universal, truth. Therefore we can’t establish universal, necessary truths.</a:t>
                      </a:r>
                      <a:endParaRPr lang="en-GB" sz="1000" kern="1400" dirty="0">
                        <a:ln>
                          <a:noFill/>
                        </a:ln>
                        <a:effectLst/>
                      </a:endParaRPr>
                    </a:p>
                    <a:p>
                      <a:pPr marR="0" indent="0" algn="l" rtl="0">
                        <a:lnSpc>
                          <a:spcPct val="119000"/>
                        </a:lnSpc>
                        <a:spcBef>
                          <a:spcPts val="0"/>
                        </a:spcBef>
                        <a:spcAft>
                          <a:spcPts val="600"/>
                        </a:spcAft>
                      </a:pPr>
                      <a:r>
                        <a:rPr lang="en-GB" sz="1050" kern="1400" dirty="0">
                          <a:ln>
                            <a:noFill/>
                          </a:ln>
                          <a:effectLst/>
                        </a:rPr>
                        <a:t>Some a priori knowledge can be doubted.</a:t>
                      </a:r>
                      <a:endParaRPr lang="en-GB" sz="1000" kern="1400" dirty="0">
                        <a:ln>
                          <a:noFill/>
                        </a:ln>
                        <a:effectLst/>
                      </a:endParaRPr>
                    </a:p>
                    <a:p>
                      <a:pPr marR="0" indent="0" algn="l" rtl="0">
                        <a:lnSpc>
                          <a:spcPct val="119000"/>
                        </a:lnSpc>
                        <a:spcBef>
                          <a:spcPts val="0"/>
                        </a:spcBef>
                        <a:spcAft>
                          <a:spcPts val="600"/>
                        </a:spcAft>
                      </a:pPr>
                      <a:r>
                        <a:rPr lang="en-GB" sz="1050" kern="1400" dirty="0">
                          <a:ln>
                            <a:noFill/>
                          </a:ln>
                          <a:effectLst/>
                        </a:rPr>
                        <a:t>Therefore some a priori knowledge must be contingent truths.</a:t>
                      </a:r>
                      <a:endParaRPr lang="en-GB" sz="1000" kern="1400" dirty="0">
                        <a:ln>
                          <a:noFill/>
                        </a:ln>
                        <a:effectLst/>
                      </a:endParaRPr>
                    </a:p>
                    <a:p>
                      <a:pPr marR="0" indent="0" algn="l" rtl="0">
                        <a:lnSpc>
                          <a:spcPct val="119000"/>
                        </a:lnSpc>
                        <a:spcBef>
                          <a:spcPts val="0"/>
                        </a:spcBef>
                        <a:spcAft>
                          <a:spcPts val="600"/>
                        </a:spcAft>
                      </a:pPr>
                      <a:r>
                        <a:rPr lang="en-GB" sz="1050" kern="1400" dirty="0">
                          <a:ln>
                            <a:noFill/>
                          </a:ln>
                          <a:effectLst/>
                        </a:rPr>
                        <a:t>Therefore not all a priori knowledge is analytic, so there must be some innate knowledge</a:t>
                      </a:r>
                      <a:endParaRPr lang="en-GB" sz="1000" kern="1400" dirty="0">
                        <a:ln>
                          <a:noFill/>
                        </a:ln>
                        <a:solidFill>
                          <a:srgbClr val="000000"/>
                        </a:solidFill>
                        <a:effectLst/>
                        <a:latin typeface="Calibri" panose="020F0502020204030204" pitchFamily="34" charset="0"/>
                      </a:endParaRPr>
                    </a:p>
                  </a:txBody>
                  <a:tcPr marL="24822" marR="24822" marT="24822" marB="24822"/>
                </a:tc>
                <a:extLst>
                  <a:ext uri="{0D108BD9-81ED-4DB2-BD59-A6C34878D82A}">
                    <a16:rowId xmlns:a16="http://schemas.microsoft.com/office/drawing/2014/main" val="1291438238"/>
                  </a:ext>
                </a:extLst>
              </a:tr>
              <a:tr h="3706493">
                <a:tc>
                  <a:txBody>
                    <a:bodyPr/>
                    <a:lstStyle/>
                    <a:p>
                      <a:pPr marR="0" indent="0" algn="l" rtl="0">
                        <a:lnSpc>
                          <a:spcPct val="119000"/>
                        </a:lnSpc>
                        <a:spcBef>
                          <a:spcPts val="0"/>
                        </a:spcBef>
                        <a:spcAft>
                          <a:spcPts val="600"/>
                        </a:spcAft>
                      </a:pPr>
                      <a:r>
                        <a:rPr lang="en-GB" sz="1050" kern="1400" dirty="0">
                          <a:ln>
                            <a:noFill/>
                          </a:ln>
                          <a:effectLst/>
                        </a:rPr>
                        <a:t>Descartes</a:t>
                      </a:r>
                      <a:endParaRPr lang="en-GB" sz="1000" kern="1400" dirty="0">
                        <a:ln>
                          <a:noFill/>
                        </a:ln>
                        <a:solidFill>
                          <a:srgbClr val="000000"/>
                        </a:solidFill>
                        <a:effectLst/>
                        <a:latin typeface="Calibri" panose="020F0502020204030204" pitchFamily="34" charset="0"/>
                      </a:endParaRPr>
                    </a:p>
                  </a:txBody>
                  <a:tcPr marL="24822" marR="24822" marT="24822" marB="24822"/>
                </a:tc>
                <a:tc>
                  <a:txBody>
                    <a:bodyPr/>
                    <a:lstStyle/>
                    <a:p>
                      <a:pPr marR="0" indent="0" algn="l" rtl="0">
                        <a:lnSpc>
                          <a:spcPct val="119000"/>
                        </a:lnSpc>
                        <a:spcBef>
                          <a:spcPts val="0"/>
                        </a:spcBef>
                        <a:spcAft>
                          <a:spcPts val="600"/>
                        </a:spcAft>
                      </a:pPr>
                      <a:r>
                        <a:rPr lang="en-GB" sz="1050" kern="1400" dirty="0">
                          <a:ln>
                            <a:noFill/>
                          </a:ln>
                          <a:effectLst/>
                        </a:rPr>
                        <a:t>Uses deductive arguments based on a priori reasoning to prove synthetic propositions: The Cogito: Descartes doubts his beliefs until he reaches a point of certainty, the cogito. </a:t>
                      </a:r>
                    </a:p>
                    <a:p>
                      <a:pPr marR="0" indent="0" algn="l" rtl="0">
                        <a:lnSpc>
                          <a:spcPct val="119000"/>
                        </a:lnSpc>
                        <a:spcBef>
                          <a:spcPts val="0"/>
                        </a:spcBef>
                        <a:spcAft>
                          <a:spcPts val="600"/>
                        </a:spcAft>
                      </a:pPr>
                      <a:r>
                        <a:rPr lang="en-GB" sz="1050" kern="1400" dirty="0">
                          <a:ln>
                            <a:noFill/>
                          </a:ln>
                          <a:effectLst/>
                        </a:rPr>
                        <a:t>P1: I am thinking</a:t>
                      </a:r>
                    </a:p>
                    <a:p>
                      <a:pPr marR="0" indent="0" algn="l" rtl="0">
                        <a:lnSpc>
                          <a:spcPct val="119000"/>
                        </a:lnSpc>
                        <a:spcBef>
                          <a:spcPts val="0"/>
                        </a:spcBef>
                        <a:spcAft>
                          <a:spcPts val="600"/>
                        </a:spcAft>
                      </a:pPr>
                      <a:r>
                        <a:rPr lang="en-GB" sz="1050" kern="1400" dirty="0">
                          <a:ln>
                            <a:noFill/>
                          </a:ln>
                          <a:effectLst/>
                        </a:rPr>
                        <a:t>P2: All thinking things exist</a:t>
                      </a:r>
                    </a:p>
                    <a:p>
                      <a:pPr marR="0" indent="0" algn="l" rtl="0">
                        <a:lnSpc>
                          <a:spcPct val="119000"/>
                        </a:lnSpc>
                        <a:spcBef>
                          <a:spcPts val="0"/>
                        </a:spcBef>
                        <a:spcAft>
                          <a:spcPts val="600"/>
                        </a:spcAft>
                      </a:pPr>
                      <a:r>
                        <a:rPr lang="en-GB" sz="1050" kern="1400" dirty="0">
                          <a:ln>
                            <a:noFill/>
                          </a:ln>
                          <a:effectLst/>
                        </a:rPr>
                        <a:t>C: Therefore I exist.</a:t>
                      </a:r>
                    </a:p>
                    <a:p>
                      <a:pPr marR="0" indent="0" algn="l" rtl="0">
                        <a:lnSpc>
                          <a:spcPct val="119000"/>
                        </a:lnSpc>
                        <a:spcBef>
                          <a:spcPts val="0"/>
                        </a:spcBef>
                        <a:spcAft>
                          <a:spcPts val="600"/>
                        </a:spcAft>
                      </a:pPr>
                      <a:r>
                        <a:rPr lang="en-GB" sz="1050" kern="1400" dirty="0">
                          <a:ln>
                            <a:noFill/>
                          </a:ln>
                          <a:effectLst/>
                        </a:rPr>
                        <a:t>Descartes denies this is a deductive argument, and says it is an intuition of the mind as to him it is self-evident. You can only be doubting if you are thinking. He needs it to be an intuition as he is still working under the assumption that a demon may deceive him. I am I exist must be true whenever I assert it or think it, so the truth of the cogito is revealed in performing it as the thought that I do not exist is self-defeating.</a:t>
                      </a:r>
                    </a:p>
                    <a:p>
                      <a:pPr marR="0" indent="0" algn="l" rtl="0">
                        <a:lnSpc>
                          <a:spcPct val="119000"/>
                        </a:lnSpc>
                        <a:spcBef>
                          <a:spcPts val="0"/>
                        </a:spcBef>
                        <a:spcAft>
                          <a:spcPts val="600"/>
                        </a:spcAft>
                      </a:pPr>
                      <a:r>
                        <a:rPr lang="en-GB" sz="1050" kern="1400" dirty="0">
                          <a:ln>
                            <a:noFill/>
                          </a:ln>
                          <a:effectLst/>
                        </a:rPr>
                        <a:t>The cogito seems to be based on reason alone, but it could be said that Descartes learns the cogito by experiencing his own thinking and that it is not possible to think without existing, but if it is a self-justifying thought and can be known independently of experience then it must be a priori.</a:t>
                      </a:r>
                    </a:p>
                  </a:txBody>
                  <a:tcPr marL="24822" marR="24822" marT="24822" marB="24822"/>
                </a:tc>
                <a:extLst>
                  <a:ext uri="{0D108BD9-81ED-4DB2-BD59-A6C34878D82A}">
                    <a16:rowId xmlns:a16="http://schemas.microsoft.com/office/drawing/2014/main" val="791310953"/>
                  </a:ext>
                </a:extLst>
              </a:tr>
            </a:tbl>
          </a:graphicData>
        </a:graphic>
      </p:graphicFrame>
      <p:sp>
        <p:nvSpPr>
          <p:cNvPr id="22" name="Control 6"/>
          <p:cNvSpPr>
            <a:spLocks noChangeArrowheads="1" noChangeShapeType="1"/>
          </p:cNvSpPr>
          <p:nvPr/>
        </p:nvSpPr>
        <p:spPr bwMode="auto">
          <a:xfrm>
            <a:off x="4910138" y="2636838"/>
            <a:ext cx="4843462" cy="61483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23" name="Table 22"/>
          <p:cNvGraphicFramePr>
            <a:graphicFrameLocks noGrp="1"/>
          </p:cNvGraphicFramePr>
          <p:nvPr/>
        </p:nvGraphicFramePr>
        <p:xfrm>
          <a:off x="8378664" y="512817"/>
          <a:ext cx="3593054" cy="5731312"/>
        </p:xfrm>
        <a:graphic>
          <a:graphicData uri="http://schemas.openxmlformats.org/drawingml/2006/table">
            <a:tbl>
              <a:tblPr>
                <a:tableStyleId>{BC89EF96-8CEA-46FF-86C4-4CE0E7609802}</a:tableStyleId>
              </a:tblPr>
              <a:tblGrid>
                <a:gridCol w="390770">
                  <a:extLst>
                    <a:ext uri="{9D8B030D-6E8A-4147-A177-3AD203B41FA5}">
                      <a16:colId xmlns:a16="http://schemas.microsoft.com/office/drawing/2014/main" val="3787195681"/>
                    </a:ext>
                  </a:extLst>
                </a:gridCol>
                <a:gridCol w="3202284">
                  <a:extLst>
                    <a:ext uri="{9D8B030D-6E8A-4147-A177-3AD203B41FA5}">
                      <a16:colId xmlns:a16="http://schemas.microsoft.com/office/drawing/2014/main" val="2940262915"/>
                    </a:ext>
                  </a:extLst>
                </a:gridCol>
              </a:tblGrid>
              <a:tr h="233495">
                <a:tc gridSpan="2">
                  <a:txBody>
                    <a:bodyPr/>
                    <a:lstStyle/>
                    <a:p>
                      <a:pPr marR="0" indent="0" algn="ctr" rtl="0">
                        <a:lnSpc>
                          <a:spcPct val="119000"/>
                        </a:lnSpc>
                        <a:spcBef>
                          <a:spcPts val="0"/>
                        </a:spcBef>
                        <a:spcAft>
                          <a:spcPts val="600"/>
                        </a:spcAft>
                      </a:pPr>
                      <a:r>
                        <a:rPr lang="en-GB" sz="1050" b="1" u="sng" kern="1400" dirty="0">
                          <a:ln>
                            <a:noFill/>
                          </a:ln>
                          <a:effectLst/>
                        </a:rPr>
                        <a:t>Criticism</a:t>
                      </a:r>
                      <a:r>
                        <a:rPr lang="en-GB" sz="1050" b="1" u="sng" kern="1400" baseline="0" dirty="0">
                          <a:ln>
                            <a:noFill/>
                          </a:ln>
                          <a:effectLst/>
                        </a:rPr>
                        <a:t> of </a:t>
                      </a:r>
                      <a:r>
                        <a:rPr lang="en-GB" sz="1050" b="1" u="sng" kern="1400" baseline="0" dirty="0" err="1">
                          <a:ln>
                            <a:noFill/>
                          </a:ln>
                          <a:effectLst/>
                        </a:rPr>
                        <a:t>innatism</a:t>
                      </a:r>
                      <a:r>
                        <a:rPr lang="en-GB" sz="1050" b="1" u="sng" kern="1400" baseline="0" dirty="0">
                          <a:ln>
                            <a:noFill/>
                          </a:ln>
                          <a:effectLst/>
                        </a:rPr>
                        <a:t> (</a:t>
                      </a:r>
                      <a:r>
                        <a:rPr lang="en-GB" sz="1050" b="1" u="sng" kern="1400" dirty="0">
                          <a:ln>
                            <a:noFill/>
                          </a:ln>
                          <a:effectLst/>
                        </a:rPr>
                        <a:t> empiricism)</a:t>
                      </a:r>
                      <a:endParaRPr lang="en-GB" sz="900" b="1" u="sng" kern="1400" dirty="0">
                        <a:ln>
                          <a:noFill/>
                        </a:ln>
                        <a:solidFill>
                          <a:srgbClr val="000000"/>
                        </a:solidFill>
                        <a:effectLst/>
                        <a:latin typeface="Calibri" panose="020F0502020204030204" pitchFamily="34" charset="0"/>
                      </a:endParaRPr>
                    </a:p>
                  </a:txBody>
                  <a:tcPr marL="23443" marR="23443" marT="23443" marB="23443"/>
                </a:tc>
                <a:tc hMerge="1">
                  <a:txBody>
                    <a:bodyPr/>
                    <a:lstStyle/>
                    <a:p>
                      <a:endParaRPr lang="en-GB"/>
                    </a:p>
                  </a:txBody>
                  <a:tcPr/>
                </a:tc>
                <a:extLst>
                  <a:ext uri="{0D108BD9-81ED-4DB2-BD59-A6C34878D82A}">
                    <a16:rowId xmlns:a16="http://schemas.microsoft.com/office/drawing/2014/main" val="4120491673"/>
                  </a:ext>
                </a:extLst>
              </a:tr>
              <a:tr h="236923">
                <a:tc gridSpan="2">
                  <a:txBody>
                    <a:bodyPr/>
                    <a:lstStyle/>
                    <a:p>
                      <a:pPr marR="0" indent="0" algn="l" rtl="0">
                        <a:lnSpc>
                          <a:spcPct val="119000"/>
                        </a:lnSpc>
                        <a:spcBef>
                          <a:spcPts val="0"/>
                        </a:spcBef>
                        <a:spcAft>
                          <a:spcPts val="600"/>
                        </a:spcAft>
                      </a:pPr>
                      <a:r>
                        <a:rPr lang="en-GB" sz="1000" kern="1400">
                          <a:ln>
                            <a:noFill/>
                          </a:ln>
                          <a:effectLst/>
                        </a:rPr>
                        <a:t>All concepts are derived from experience </a:t>
                      </a:r>
                      <a:endParaRPr lang="en-GB" sz="800" kern="1400">
                        <a:ln>
                          <a:noFill/>
                        </a:ln>
                        <a:solidFill>
                          <a:srgbClr val="000000"/>
                        </a:solidFill>
                        <a:effectLst/>
                        <a:latin typeface="Calibri" panose="020F0502020204030204" pitchFamily="34" charset="0"/>
                      </a:endParaRPr>
                    </a:p>
                  </a:txBody>
                  <a:tcPr marL="23443" marR="23443" marT="23443" marB="23443"/>
                </a:tc>
                <a:tc hMerge="1">
                  <a:txBody>
                    <a:bodyPr/>
                    <a:lstStyle/>
                    <a:p>
                      <a:endParaRPr lang="en-GB"/>
                    </a:p>
                  </a:txBody>
                  <a:tcPr/>
                </a:tc>
                <a:extLst>
                  <a:ext uri="{0D108BD9-81ED-4DB2-BD59-A6C34878D82A}">
                    <a16:rowId xmlns:a16="http://schemas.microsoft.com/office/drawing/2014/main" val="2310399539"/>
                  </a:ext>
                </a:extLst>
              </a:tr>
              <a:tr h="3237909">
                <a:tc>
                  <a:txBody>
                    <a:bodyPr/>
                    <a:lstStyle/>
                    <a:p>
                      <a:pPr marR="0" indent="0" algn="l" rtl="0">
                        <a:lnSpc>
                          <a:spcPct val="119000"/>
                        </a:lnSpc>
                        <a:spcBef>
                          <a:spcPts val="0"/>
                        </a:spcBef>
                        <a:spcAft>
                          <a:spcPts val="600"/>
                        </a:spcAft>
                      </a:pPr>
                      <a:r>
                        <a:rPr lang="en-GB" sz="1000" kern="1400">
                          <a:ln>
                            <a:noFill/>
                          </a:ln>
                          <a:effectLst/>
                        </a:rPr>
                        <a:t>Locke</a:t>
                      </a:r>
                      <a:endParaRPr lang="en-GB" sz="800" kern="1400">
                        <a:ln>
                          <a:noFill/>
                        </a:ln>
                        <a:solidFill>
                          <a:srgbClr val="000000"/>
                        </a:solidFill>
                        <a:effectLst/>
                        <a:latin typeface="Calibri" panose="020F0502020204030204" pitchFamily="34" charset="0"/>
                      </a:endParaRPr>
                    </a:p>
                  </a:txBody>
                  <a:tcPr marL="23443" marR="23443" marT="23443" marB="23443"/>
                </a:tc>
                <a:tc>
                  <a:txBody>
                    <a:bodyPr/>
                    <a:lstStyle/>
                    <a:p>
                      <a:pPr marR="0" indent="0" algn="l" rtl="0">
                        <a:lnSpc>
                          <a:spcPct val="119000"/>
                        </a:lnSpc>
                        <a:spcBef>
                          <a:spcPts val="0"/>
                        </a:spcBef>
                        <a:spcAft>
                          <a:spcPts val="600"/>
                        </a:spcAft>
                      </a:pPr>
                      <a:r>
                        <a:rPr lang="en-GB" sz="1000" u="sng" kern="1400">
                          <a:ln>
                            <a:noFill/>
                          </a:ln>
                          <a:effectLst/>
                        </a:rPr>
                        <a:t>Tabla Rasa (blank slate) argument</a:t>
                      </a:r>
                      <a:endParaRPr lang="en-GB" sz="800" kern="1400">
                        <a:ln>
                          <a:noFill/>
                        </a:ln>
                        <a:effectLst/>
                      </a:endParaRPr>
                    </a:p>
                    <a:p>
                      <a:pPr marR="0" indent="0" algn="l" rtl="0">
                        <a:lnSpc>
                          <a:spcPct val="119000"/>
                        </a:lnSpc>
                        <a:spcBef>
                          <a:spcPts val="0"/>
                        </a:spcBef>
                        <a:spcAft>
                          <a:spcPts val="600"/>
                        </a:spcAft>
                      </a:pPr>
                      <a:r>
                        <a:rPr lang="en-GB" sz="1000" kern="1400">
                          <a:ln>
                            <a:noFill/>
                          </a:ln>
                          <a:effectLst/>
                        </a:rPr>
                        <a:t>Before we experience something we have no ideas, thoughts or concepts.</a:t>
                      </a:r>
                      <a:endParaRPr lang="en-GB" sz="800" kern="1400">
                        <a:ln>
                          <a:noFill/>
                        </a:ln>
                        <a:effectLst/>
                      </a:endParaRPr>
                    </a:p>
                    <a:p>
                      <a:pPr marR="0" indent="0" algn="l" rtl="0">
                        <a:lnSpc>
                          <a:spcPct val="119000"/>
                        </a:lnSpc>
                        <a:spcBef>
                          <a:spcPts val="0"/>
                        </a:spcBef>
                        <a:spcAft>
                          <a:spcPts val="600"/>
                        </a:spcAft>
                      </a:pPr>
                      <a:r>
                        <a:rPr lang="en-GB" sz="1000" kern="1400">
                          <a:ln>
                            <a:noFill/>
                          </a:ln>
                          <a:effectLst/>
                        </a:rPr>
                        <a:t>Our ideas come from:</a:t>
                      </a:r>
                      <a:endParaRPr lang="en-GB" sz="800" kern="1400">
                        <a:ln>
                          <a:noFill/>
                        </a:ln>
                        <a:effectLst/>
                      </a:endParaRPr>
                    </a:p>
                    <a:p>
                      <a:pPr marR="0" indent="0" algn="l" rtl="0">
                        <a:lnSpc>
                          <a:spcPct val="119000"/>
                        </a:lnSpc>
                        <a:spcBef>
                          <a:spcPts val="0"/>
                        </a:spcBef>
                        <a:spcAft>
                          <a:spcPts val="600"/>
                        </a:spcAft>
                      </a:pPr>
                      <a:r>
                        <a:rPr lang="en-GB" sz="1000" kern="1400">
                          <a:ln>
                            <a:noFill/>
                          </a:ln>
                          <a:effectLst/>
                        </a:rPr>
                        <a:t>1)Sensation – we experience objects outside the mind using our senses. This gives us ideas of ‘sensible’ or secondary qualities.</a:t>
                      </a:r>
                      <a:endParaRPr lang="en-GB" sz="800" kern="1400">
                        <a:ln>
                          <a:noFill/>
                        </a:ln>
                        <a:effectLst/>
                      </a:endParaRPr>
                    </a:p>
                    <a:p>
                      <a:pPr marR="0" indent="0" algn="l" rtl="0">
                        <a:lnSpc>
                          <a:spcPct val="119000"/>
                        </a:lnSpc>
                        <a:spcBef>
                          <a:spcPts val="0"/>
                        </a:spcBef>
                        <a:spcAft>
                          <a:spcPts val="600"/>
                        </a:spcAft>
                      </a:pPr>
                      <a:r>
                        <a:rPr lang="en-GB" sz="1000" kern="1400">
                          <a:ln>
                            <a:noFill/>
                          </a:ln>
                          <a:effectLst/>
                        </a:rPr>
                        <a:t>2)Reflection – we experience our own mind through introspection or awareness of what our mind is doing. This gives us perception, thinking, willing etc.</a:t>
                      </a:r>
                      <a:endParaRPr lang="en-GB" sz="800" kern="1400">
                        <a:ln>
                          <a:noFill/>
                        </a:ln>
                        <a:effectLst/>
                      </a:endParaRPr>
                    </a:p>
                    <a:p>
                      <a:pPr marR="0" indent="0" algn="l" rtl="0">
                        <a:lnSpc>
                          <a:spcPct val="119000"/>
                        </a:lnSpc>
                        <a:spcBef>
                          <a:spcPts val="0"/>
                        </a:spcBef>
                        <a:spcAft>
                          <a:spcPts val="600"/>
                        </a:spcAft>
                      </a:pPr>
                      <a:r>
                        <a:rPr lang="en-GB" sz="1000" u="sng" kern="1400">
                          <a:ln>
                            <a:noFill/>
                          </a:ln>
                          <a:effectLst/>
                        </a:rPr>
                        <a:t>Also:</a:t>
                      </a:r>
                      <a:endParaRPr lang="en-GB" sz="800" kern="1400">
                        <a:ln>
                          <a:noFill/>
                        </a:ln>
                        <a:effectLst/>
                      </a:endParaRPr>
                    </a:p>
                    <a:p>
                      <a:pPr marR="0" indent="0" algn="l" rtl="0">
                        <a:lnSpc>
                          <a:spcPct val="119000"/>
                        </a:lnSpc>
                        <a:spcBef>
                          <a:spcPts val="0"/>
                        </a:spcBef>
                        <a:spcAft>
                          <a:spcPts val="600"/>
                        </a:spcAft>
                      </a:pPr>
                      <a:r>
                        <a:rPr lang="en-GB" sz="1000" kern="1400">
                          <a:ln>
                            <a:noFill/>
                          </a:ln>
                          <a:effectLst/>
                        </a:rPr>
                        <a:t>Sensation (seeing) yellow isn’t the same as the concept (notion or idea) of YELLOW.</a:t>
                      </a:r>
                      <a:endParaRPr lang="en-GB" sz="800" kern="1400">
                        <a:ln>
                          <a:noFill/>
                        </a:ln>
                        <a:effectLst/>
                      </a:endParaRPr>
                    </a:p>
                    <a:p>
                      <a:pPr marR="0" indent="0" algn="l" rtl="0">
                        <a:lnSpc>
                          <a:spcPct val="119000"/>
                        </a:lnSpc>
                        <a:spcBef>
                          <a:spcPts val="0"/>
                        </a:spcBef>
                        <a:spcAft>
                          <a:spcPts val="600"/>
                        </a:spcAft>
                      </a:pPr>
                      <a:r>
                        <a:rPr lang="en-GB" sz="1000" kern="1400">
                          <a:ln>
                            <a:noFill/>
                          </a:ln>
                          <a:effectLst/>
                        </a:rPr>
                        <a:t>Seeing (experiencing yellow) is different to the role YELLOW plays in the thought (concept) ‘If it is yellow it is coloured’.</a:t>
                      </a:r>
                      <a:endParaRPr lang="en-GB" sz="800" kern="1400">
                        <a:ln>
                          <a:noFill/>
                        </a:ln>
                        <a:solidFill>
                          <a:srgbClr val="000000"/>
                        </a:solidFill>
                        <a:effectLst/>
                        <a:latin typeface="Calibri" panose="020F0502020204030204" pitchFamily="34" charset="0"/>
                      </a:endParaRPr>
                    </a:p>
                  </a:txBody>
                  <a:tcPr marL="23443" marR="23443" marT="23443" marB="23443"/>
                </a:tc>
                <a:extLst>
                  <a:ext uri="{0D108BD9-81ED-4DB2-BD59-A6C34878D82A}">
                    <a16:rowId xmlns:a16="http://schemas.microsoft.com/office/drawing/2014/main" val="821680048"/>
                  </a:ext>
                </a:extLst>
              </a:tr>
              <a:tr h="1871092">
                <a:tc>
                  <a:txBody>
                    <a:bodyPr/>
                    <a:lstStyle/>
                    <a:p>
                      <a:pPr marR="0" indent="0" algn="l" rtl="0">
                        <a:lnSpc>
                          <a:spcPct val="119000"/>
                        </a:lnSpc>
                        <a:spcBef>
                          <a:spcPts val="0"/>
                        </a:spcBef>
                        <a:spcAft>
                          <a:spcPts val="600"/>
                        </a:spcAft>
                      </a:pPr>
                      <a:r>
                        <a:rPr lang="en-GB" sz="1000" kern="1400">
                          <a:ln>
                            <a:noFill/>
                          </a:ln>
                          <a:effectLst/>
                        </a:rPr>
                        <a:t>Hume</a:t>
                      </a:r>
                      <a:endParaRPr lang="en-GB" sz="800" kern="1400">
                        <a:ln>
                          <a:noFill/>
                        </a:ln>
                        <a:solidFill>
                          <a:srgbClr val="000000"/>
                        </a:solidFill>
                        <a:effectLst/>
                        <a:latin typeface="Calibri" panose="020F0502020204030204" pitchFamily="34" charset="0"/>
                      </a:endParaRPr>
                    </a:p>
                  </a:txBody>
                  <a:tcPr marL="23443" marR="23443" marT="23443" marB="23443"/>
                </a:tc>
                <a:tc>
                  <a:txBody>
                    <a:bodyPr/>
                    <a:lstStyle/>
                    <a:p>
                      <a:pPr marR="0" indent="0" algn="l" rtl="0">
                        <a:lnSpc>
                          <a:spcPct val="119000"/>
                        </a:lnSpc>
                        <a:spcBef>
                          <a:spcPts val="0"/>
                        </a:spcBef>
                        <a:spcAft>
                          <a:spcPts val="600"/>
                        </a:spcAft>
                      </a:pPr>
                      <a:r>
                        <a:rPr lang="en-GB" sz="1000" kern="1400" dirty="0">
                          <a:ln>
                            <a:noFill/>
                          </a:ln>
                          <a:effectLst/>
                        </a:rPr>
                        <a:t>What we are immediately aware of in perception can be divided into impressions (sensing or feeling) and ideas (thinking).</a:t>
                      </a:r>
                      <a:endParaRPr lang="en-GB" sz="800" kern="1400" dirty="0">
                        <a:ln>
                          <a:noFill/>
                        </a:ln>
                        <a:effectLst/>
                      </a:endParaRPr>
                    </a:p>
                    <a:p>
                      <a:pPr marR="0" indent="0" algn="l" rtl="0">
                        <a:lnSpc>
                          <a:spcPct val="119000"/>
                        </a:lnSpc>
                        <a:spcBef>
                          <a:spcPts val="0"/>
                        </a:spcBef>
                        <a:spcAft>
                          <a:spcPts val="600"/>
                        </a:spcAft>
                      </a:pPr>
                      <a:r>
                        <a:rPr lang="en-GB" sz="1000" kern="1400" dirty="0">
                          <a:ln>
                            <a:noFill/>
                          </a:ln>
                          <a:effectLst/>
                        </a:rPr>
                        <a:t>Both can be divided into sensation (coming from the senses) and reflection (coming from ourselves).</a:t>
                      </a:r>
                      <a:endParaRPr lang="en-GB" sz="800" kern="1400" dirty="0">
                        <a:ln>
                          <a:noFill/>
                        </a:ln>
                        <a:effectLst/>
                      </a:endParaRPr>
                    </a:p>
                    <a:p>
                      <a:pPr marR="0" indent="0" algn="l" rtl="0">
                        <a:lnSpc>
                          <a:spcPct val="119000"/>
                        </a:lnSpc>
                        <a:spcBef>
                          <a:spcPts val="0"/>
                        </a:spcBef>
                        <a:spcAft>
                          <a:spcPts val="600"/>
                        </a:spcAft>
                      </a:pPr>
                      <a:r>
                        <a:rPr lang="en-GB" sz="1000" kern="1400" dirty="0">
                          <a:ln>
                            <a:noFill/>
                          </a:ln>
                          <a:effectLst/>
                        </a:rPr>
                        <a:t>Ideas are acquired by copying from impressions.</a:t>
                      </a:r>
                      <a:endParaRPr lang="en-GB" sz="800" kern="1400" dirty="0">
                        <a:ln>
                          <a:noFill/>
                        </a:ln>
                        <a:effectLst/>
                      </a:endParaRPr>
                    </a:p>
                    <a:p>
                      <a:pPr marR="0" indent="0" algn="l" rtl="0">
                        <a:lnSpc>
                          <a:spcPct val="119000"/>
                        </a:lnSpc>
                        <a:spcBef>
                          <a:spcPts val="0"/>
                        </a:spcBef>
                        <a:spcAft>
                          <a:spcPts val="600"/>
                        </a:spcAft>
                      </a:pPr>
                      <a:r>
                        <a:rPr lang="en-GB" sz="1000" kern="1400" dirty="0">
                          <a:ln>
                            <a:noFill/>
                          </a:ln>
                          <a:effectLst/>
                        </a:rPr>
                        <a:t>Impressions:</a:t>
                      </a:r>
                      <a:endParaRPr lang="en-GB" sz="800" kern="1400" dirty="0">
                        <a:ln>
                          <a:noFill/>
                        </a:ln>
                        <a:effectLst/>
                      </a:endParaRPr>
                    </a:p>
                    <a:p>
                      <a:pPr marR="0" indent="0" algn="l" rtl="0">
                        <a:lnSpc>
                          <a:spcPct val="119000"/>
                        </a:lnSpc>
                        <a:spcBef>
                          <a:spcPts val="0"/>
                        </a:spcBef>
                        <a:spcAft>
                          <a:spcPts val="600"/>
                        </a:spcAft>
                      </a:pPr>
                      <a:r>
                        <a:rPr lang="en-GB" sz="1000" kern="1400" dirty="0">
                          <a:ln>
                            <a:noFill/>
                          </a:ln>
                          <a:effectLst/>
                        </a:rPr>
                        <a:t>We experience them directly / More forceful and vivid than ideas / Difficult to confuse impressions</a:t>
                      </a:r>
                      <a:endParaRPr lang="en-GB" sz="800" kern="1400" dirty="0">
                        <a:ln>
                          <a:noFill/>
                        </a:ln>
                        <a:solidFill>
                          <a:srgbClr val="000000"/>
                        </a:solidFill>
                        <a:effectLst/>
                        <a:latin typeface="Calibri" panose="020F0502020204030204" pitchFamily="34" charset="0"/>
                      </a:endParaRPr>
                    </a:p>
                  </a:txBody>
                  <a:tcPr marL="23443" marR="23443" marT="23443" marB="23443"/>
                </a:tc>
                <a:extLst>
                  <a:ext uri="{0D108BD9-81ED-4DB2-BD59-A6C34878D82A}">
                    <a16:rowId xmlns:a16="http://schemas.microsoft.com/office/drawing/2014/main" val="1137608128"/>
                  </a:ext>
                </a:extLst>
              </a:tr>
            </a:tbl>
          </a:graphicData>
        </a:graphic>
      </p:graphicFrame>
      <p:sp>
        <p:nvSpPr>
          <p:cNvPr id="24" name="Control 7"/>
          <p:cNvSpPr>
            <a:spLocks noChangeArrowheads="1" noChangeShapeType="1"/>
          </p:cNvSpPr>
          <p:nvPr/>
        </p:nvSpPr>
        <p:spPr bwMode="auto">
          <a:xfrm>
            <a:off x="5000625" y="2486025"/>
            <a:ext cx="4843463" cy="61976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7" name="Picture 26"/>
          <p:cNvPicPr>
            <a:picLocks noChangeAspect="1"/>
          </p:cNvPicPr>
          <p:nvPr/>
        </p:nvPicPr>
        <p:blipFill>
          <a:blip r:embed="rId2"/>
          <a:stretch>
            <a:fillRect/>
          </a:stretch>
        </p:blipFill>
        <p:spPr>
          <a:xfrm>
            <a:off x="179457" y="5070247"/>
            <a:ext cx="1185987" cy="1592176"/>
          </a:xfrm>
          <a:prstGeom prst="rect">
            <a:avLst/>
          </a:prstGeom>
        </p:spPr>
      </p:pic>
      <p:pic>
        <p:nvPicPr>
          <p:cNvPr id="29" name="Picture 28"/>
          <p:cNvPicPr>
            <a:picLocks noChangeAspect="1"/>
          </p:cNvPicPr>
          <p:nvPr/>
        </p:nvPicPr>
        <p:blipFill rotWithShape="1">
          <a:blip r:embed="rId3"/>
          <a:srcRect r="55553"/>
          <a:stretch/>
        </p:blipFill>
        <p:spPr>
          <a:xfrm>
            <a:off x="1387702" y="5139340"/>
            <a:ext cx="1418697" cy="1453990"/>
          </a:xfrm>
          <a:prstGeom prst="rect">
            <a:avLst/>
          </a:prstGeom>
        </p:spPr>
      </p:pic>
      <p:pic>
        <p:nvPicPr>
          <p:cNvPr id="30" name="Picture 29"/>
          <p:cNvPicPr>
            <a:picLocks noChangeAspect="1"/>
          </p:cNvPicPr>
          <p:nvPr/>
        </p:nvPicPr>
        <p:blipFill>
          <a:blip r:embed="rId4"/>
          <a:stretch>
            <a:fillRect/>
          </a:stretch>
        </p:blipFill>
        <p:spPr>
          <a:xfrm>
            <a:off x="2793508" y="5083201"/>
            <a:ext cx="1307986" cy="15101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451" y="72934"/>
            <a:ext cx="11525841" cy="3448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hewy" panose="02000000000000000000" pitchFamily="2" charset="0"/>
                <a:ea typeface="Chewy" panose="02000000000000000000" pitchFamily="2" charset="0"/>
              </a:rPr>
              <a:t>Reason as a source of knowledge </a:t>
            </a:r>
          </a:p>
        </p:txBody>
      </p:sp>
      <p:sp>
        <p:nvSpPr>
          <p:cNvPr id="7" name="Control 1"/>
          <p:cNvSpPr>
            <a:spLocks noChangeArrowheads="1" noChangeShapeType="1"/>
          </p:cNvSpPr>
          <p:nvPr/>
        </p:nvSpPr>
        <p:spPr bwMode="auto">
          <a:xfrm>
            <a:off x="8689975" y="2700338"/>
            <a:ext cx="5837238" cy="616743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8" name="Control 4"/>
          <p:cNvSpPr>
            <a:spLocks noChangeArrowheads="1" noChangeShapeType="1"/>
          </p:cNvSpPr>
          <p:nvPr/>
        </p:nvSpPr>
        <p:spPr bwMode="auto">
          <a:xfrm>
            <a:off x="659167" y="1469231"/>
            <a:ext cx="4843463" cy="4324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0" name="Control 5"/>
          <p:cNvSpPr>
            <a:spLocks noChangeArrowheads="1" noChangeShapeType="1"/>
          </p:cNvSpPr>
          <p:nvPr/>
        </p:nvSpPr>
        <p:spPr bwMode="auto">
          <a:xfrm>
            <a:off x="4127500" y="8347075"/>
            <a:ext cx="4849813" cy="178276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21" name="Table 20"/>
          <p:cNvGraphicFramePr>
            <a:graphicFrameLocks noGrp="1"/>
          </p:cNvGraphicFramePr>
          <p:nvPr>
            <p:extLst>
              <p:ext uri="{D42A27DB-BD31-4B8C-83A1-F6EECF244321}">
                <p14:modId xmlns:p14="http://schemas.microsoft.com/office/powerpoint/2010/main" val="1349689594"/>
              </p:ext>
            </p:extLst>
          </p:nvPr>
        </p:nvGraphicFramePr>
        <p:xfrm>
          <a:off x="203554" y="496027"/>
          <a:ext cx="4393465" cy="6332433"/>
        </p:xfrm>
        <a:graphic>
          <a:graphicData uri="http://schemas.openxmlformats.org/drawingml/2006/table">
            <a:tbl>
              <a:tblPr>
                <a:tableStyleId>{BC89EF96-8CEA-46FF-86C4-4CE0E7609802}</a:tableStyleId>
              </a:tblPr>
              <a:tblGrid>
                <a:gridCol w="902714">
                  <a:extLst>
                    <a:ext uri="{9D8B030D-6E8A-4147-A177-3AD203B41FA5}">
                      <a16:colId xmlns:a16="http://schemas.microsoft.com/office/drawing/2014/main" val="22118524"/>
                    </a:ext>
                  </a:extLst>
                </a:gridCol>
                <a:gridCol w="3490751">
                  <a:extLst>
                    <a:ext uri="{9D8B030D-6E8A-4147-A177-3AD203B41FA5}">
                      <a16:colId xmlns:a16="http://schemas.microsoft.com/office/drawing/2014/main" val="202129007"/>
                    </a:ext>
                  </a:extLst>
                </a:gridCol>
              </a:tblGrid>
              <a:tr h="246882">
                <a:tc gridSpan="2">
                  <a:txBody>
                    <a:bodyPr/>
                    <a:lstStyle/>
                    <a:p>
                      <a:pPr marR="0" indent="0" algn="ctr" rtl="0">
                        <a:lnSpc>
                          <a:spcPct val="119000"/>
                        </a:lnSpc>
                        <a:spcBef>
                          <a:spcPts val="0"/>
                        </a:spcBef>
                        <a:spcAft>
                          <a:spcPts val="600"/>
                        </a:spcAft>
                      </a:pPr>
                      <a:r>
                        <a:rPr lang="en-GB" sz="1050" b="1" u="sng" kern="1400" dirty="0">
                          <a:ln>
                            <a:noFill/>
                          </a:ln>
                          <a:solidFill>
                            <a:srgbClr val="000000"/>
                          </a:solidFill>
                          <a:effectLst/>
                          <a:latin typeface="Calibri" panose="020F0502020204030204" pitchFamily="34" charset="0"/>
                        </a:rPr>
                        <a:t>Descartes arguments for the existence of God</a:t>
                      </a:r>
                    </a:p>
                  </a:txBody>
                  <a:tcPr marL="24822" marR="24822" marT="24822" marB="24822"/>
                </a:tc>
                <a:tc hMerge="1">
                  <a:txBody>
                    <a:bodyPr/>
                    <a:lstStyle/>
                    <a:p>
                      <a:endParaRPr lang="en-GB"/>
                    </a:p>
                  </a:txBody>
                  <a:tcPr/>
                </a:tc>
                <a:extLst>
                  <a:ext uri="{0D108BD9-81ED-4DB2-BD59-A6C34878D82A}">
                    <a16:rowId xmlns:a16="http://schemas.microsoft.com/office/drawing/2014/main" val="1741316467"/>
                  </a:ext>
                </a:extLst>
              </a:tr>
              <a:tr h="1871463">
                <a:tc>
                  <a:txBody>
                    <a:bodyPr/>
                    <a:lstStyle/>
                    <a:p>
                      <a:pPr marR="0" indent="0" algn="l" rtl="0">
                        <a:lnSpc>
                          <a:spcPct val="119000"/>
                        </a:lnSpc>
                        <a:spcBef>
                          <a:spcPts val="0"/>
                        </a:spcBef>
                        <a:spcAft>
                          <a:spcPts val="600"/>
                        </a:spcAft>
                      </a:pPr>
                      <a:r>
                        <a:rPr lang="en-GB" sz="1050" kern="1400" dirty="0">
                          <a:ln>
                            <a:noFill/>
                          </a:ln>
                          <a:solidFill>
                            <a:srgbClr val="000000"/>
                          </a:solidFill>
                          <a:effectLst/>
                          <a:latin typeface="Calibri" panose="020F0502020204030204" pitchFamily="34" charset="0"/>
                        </a:rPr>
                        <a:t>The Trademark argument</a:t>
                      </a:r>
                      <a:endParaRPr lang="en-GB" sz="1000" kern="1400" dirty="0">
                        <a:ln>
                          <a:noFill/>
                        </a:ln>
                        <a:solidFill>
                          <a:srgbClr val="000000"/>
                        </a:solidFill>
                        <a:effectLst/>
                        <a:latin typeface="Calibri" panose="020F0502020204030204" pitchFamily="34" charset="0"/>
                      </a:endParaRPr>
                    </a:p>
                  </a:txBody>
                  <a:tcPr marL="24822" marR="24822" marT="24822" marB="24822"/>
                </a:tc>
                <a:tc>
                  <a:txBody>
                    <a:bodyPr/>
                    <a:lstStyle/>
                    <a:p>
                      <a:pPr marL="0" indent="0">
                        <a:buNone/>
                      </a:pPr>
                      <a:r>
                        <a:rPr lang="en-GB" sz="1000" dirty="0"/>
                        <a:t>P1: The cause of anything must be at least as perfect as its effect. </a:t>
                      </a:r>
                    </a:p>
                    <a:p>
                      <a:pPr marL="0" indent="0">
                        <a:buNone/>
                      </a:pPr>
                      <a:r>
                        <a:rPr lang="en-GB" sz="1000" dirty="0"/>
                        <a:t>P2: My ideas must be caused by something.</a:t>
                      </a:r>
                    </a:p>
                    <a:p>
                      <a:pPr marL="0" indent="0">
                        <a:buNone/>
                      </a:pPr>
                      <a:r>
                        <a:rPr lang="en-GB" sz="1000" dirty="0"/>
                        <a:t>P3: I am imperfect.</a:t>
                      </a:r>
                    </a:p>
                    <a:p>
                      <a:pPr marL="0" indent="0">
                        <a:buNone/>
                      </a:pPr>
                      <a:r>
                        <a:rPr lang="en-GB" sz="1000" dirty="0"/>
                        <a:t>P4: I have the idea of God, which is that of a perfect being.</a:t>
                      </a:r>
                    </a:p>
                    <a:p>
                      <a:pPr marL="0" indent="0">
                        <a:buNone/>
                      </a:pPr>
                      <a:endParaRPr lang="en-GB" sz="1000" dirty="0"/>
                    </a:p>
                    <a:p>
                      <a:pPr marL="0" indent="0">
                        <a:buNone/>
                      </a:pPr>
                      <a:r>
                        <a:rPr lang="en-GB" sz="1000" dirty="0"/>
                        <a:t>C1: I cannot be the cause of my idea of God</a:t>
                      </a:r>
                    </a:p>
                    <a:p>
                      <a:pPr marL="0" indent="0">
                        <a:buNone/>
                      </a:pPr>
                      <a:r>
                        <a:rPr lang="en-GB" sz="1000" dirty="0"/>
                        <a:t>C2: Only perfect beings can be the cause of my idea of God. </a:t>
                      </a:r>
                    </a:p>
                    <a:p>
                      <a:pPr marL="0" indent="0">
                        <a:buNone/>
                      </a:pPr>
                      <a:endParaRPr lang="en-GB" sz="1000" dirty="0"/>
                    </a:p>
                    <a:p>
                      <a:pPr marL="0" indent="0">
                        <a:buNone/>
                      </a:pPr>
                      <a:r>
                        <a:rPr lang="en-GB" sz="1000" dirty="0"/>
                        <a:t>Main C: God must exist. </a:t>
                      </a:r>
                    </a:p>
                    <a:p>
                      <a:pPr marL="0" indent="0">
                        <a:buNone/>
                      </a:pPr>
                      <a:endParaRPr lang="en-GB" sz="1000" dirty="0"/>
                    </a:p>
                    <a:p>
                      <a:pPr marL="0" indent="0">
                        <a:buNone/>
                      </a:pPr>
                      <a:r>
                        <a:rPr lang="en-GB" altLang="en-US" sz="1000" dirty="0"/>
                        <a:t>He can see this clearly and distinctly – It passes the truth test.</a:t>
                      </a:r>
                    </a:p>
                  </a:txBody>
                  <a:tcPr marL="24822" marR="24822" marT="24822" marB="24822"/>
                </a:tc>
                <a:extLst>
                  <a:ext uri="{0D108BD9-81ED-4DB2-BD59-A6C34878D82A}">
                    <a16:rowId xmlns:a16="http://schemas.microsoft.com/office/drawing/2014/main" val="791310953"/>
                  </a:ext>
                </a:extLst>
              </a:tr>
              <a:tr h="2247999">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The ontological argument </a:t>
                      </a:r>
                    </a:p>
                  </a:txBody>
                  <a:tcPr marL="24822" marR="24822" marT="24822" marB="24822"/>
                </a:tc>
                <a:tc>
                  <a:txBody>
                    <a:bodyPr/>
                    <a:lstStyle/>
                    <a:p>
                      <a:r>
                        <a:rPr lang="en-GB" sz="1000" dirty="0"/>
                        <a:t>Descartes considers whether his own existence is enough to show that God must exist.</a:t>
                      </a:r>
                    </a:p>
                    <a:p>
                      <a:endParaRPr lang="en-GB" sz="1000" dirty="0"/>
                    </a:p>
                    <a:p>
                      <a:r>
                        <a:rPr lang="en-GB" sz="1000" dirty="0"/>
                        <a:t>To try and prove this he tries to investigate where his own existence has come from. </a:t>
                      </a:r>
                    </a:p>
                    <a:p>
                      <a:endParaRPr lang="en-GB" sz="1000" dirty="0"/>
                    </a:p>
                    <a:p>
                      <a:pPr marL="0" indent="0">
                        <a:buNone/>
                      </a:pPr>
                      <a:r>
                        <a:rPr lang="en-GB" sz="1000" dirty="0"/>
                        <a:t>P1: The cause of my existence as a thinking thing must be either A) Myself, B) I have always existed, C) My parents or D) God. </a:t>
                      </a:r>
                    </a:p>
                    <a:p>
                      <a:pPr marL="0" indent="0">
                        <a:buNone/>
                      </a:pPr>
                      <a:r>
                        <a:rPr lang="en-GB" sz="1000" dirty="0"/>
                        <a:t>P2: I cannot have caused myself to exist for then I would have created myself perfect.</a:t>
                      </a:r>
                    </a:p>
                    <a:p>
                      <a:pPr marL="0" indent="0">
                        <a:buNone/>
                      </a:pPr>
                      <a:r>
                        <a:rPr lang="en-GB" sz="1000" dirty="0"/>
                        <a:t>P3: Neither have I always existed, for then I would be aware of this.</a:t>
                      </a:r>
                    </a:p>
                    <a:p>
                      <a:pPr marL="0" indent="0">
                        <a:buNone/>
                      </a:pPr>
                      <a:r>
                        <a:rPr lang="en-GB" sz="1000" dirty="0"/>
                        <a:t>P4: My parents may be the cause of my physical existence, but not of me as a thinking mind.</a:t>
                      </a:r>
                    </a:p>
                    <a:p>
                      <a:pPr marL="0" indent="0">
                        <a:buNone/>
                      </a:pPr>
                      <a:r>
                        <a:rPr lang="en-GB" sz="1000" dirty="0"/>
                        <a:t>C (by elimination) Therefore, only God could have created me.</a:t>
                      </a:r>
                    </a:p>
                  </a:txBody>
                  <a:tcPr marL="24822" marR="24822" marT="24822" marB="24822"/>
                </a:tc>
                <a:extLst>
                  <a:ext uri="{0D108BD9-81ED-4DB2-BD59-A6C34878D82A}">
                    <a16:rowId xmlns:a16="http://schemas.microsoft.com/office/drawing/2014/main" val="2595404531"/>
                  </a:ext>
                </a:extLst>
              </a:tr>
              <a:tr h="1831256">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The contingency argument </a:t>
                      </a:r>
                    </a:p>
                  </a:txBody>
                  <a:tcPr marL="24822" marR="24822" marT="24822" marB="24822"/>
                </a:tc>
                <a:tc>
                  <a:txBody>
                    <a:bodyPr/>
                    <a:lstStyle/>
                    <a:p>
                      <a:r>
                        <a:rPr lang="en-GB" sz="1000" dirty="0"/>
                        <a:t>Descartes argues that his intellect can take any intelligible object and work out which features are essential to it. </a:t>
                      </a:r>
                    </a:p>
                    <a:p>
                      <a:endParaRPr lang="en-GB" sz="1000" dirty="0"/>
                    </a:p>
                    <a:p>
                      <a:r>
                        <a:rPr lang="en-GB" sz="1000" dirty="0"/>
                        <a:t>He attempts this with his idea of God, which is the idea of a supremely perfect being. To be perfect God must have all perfections, this includes the property of existence. Therefore, God must exist.</a:t>
                      </a:r>
                    </a:p>
                    <a:p>
                      <a:endParaRPr lang="en-GB" sz="1000" dirty="0"/>
                    </a:p>
                    <a:p>
                      <a:pPr marL="0" indent="0">
                        <a:buNone/>
                      </a:pPr>
                      <a:r>
                        <a:rPr lang="en-GB" sz="1000" dirty="0"/>
                        <a:t>P1: I have an idea of God, as a perfect being.</a:t>
                      </a:r>
                    </a:p>
                    <a:p>
                      <a:pPr marL="0" indent="0">
                        <a:buNone/>
                      </a:pPr>
                      <a:r>
                        <a:rPr lang="en-GB" sz="1000" dirty="0"/>
                        <a:t>P2: A perfect being must have all perfections</a:t>
                      </a:r>
                    </a:p>
                    <a:p>
                      <a:pPr marL="0" indent="0">
                        <a:buNone/>
                      </a:pPr>
                      <a:r>
                        <a:rPr lang="en-GB" sz="1000" dirty="0"/>
                        <a:t>P3: Existence is a perfection</a:t>
                      </a:r>
                    </a:p>
                    <a:p>
                      <a:pPr marL="0" indent="0">
                        <a:buNone/>
                      </a:pPr>
                      <a:r>
                        <a:rPr lang="en-GB" sz="1000" dirty="0"/>
                        <a:t>C: God exists</a:t>
                      </a:r>
                    </a:p>
                  </a:txBody>
                  <a:tcPr marL="24822" marR="24822" marT="24822" marB="24822"/>
                </a:tc>
                <a:extLst>
                  <a:ext uri="{0D108BD9-81ED-4DB2-BD59-A6C34878D82A}">
                    <a16:rowId xmlns:a16="http://schemas.microsoft.com/office/drawing/2014/main" val="53942292"/>
                  </a:ext>
                </a:extLst>
              </a:tr>
            </a:tbl>
          </a:graphicData>
        </a:graphic>
      </p:graphicFrame>
      <p:sp>
        <p:nvSpPr>
          <p:cNvPr id="22" name="Control 6"/>
          <p:cNvSpPr>
            <a:spLocks noChangeArrowheads="1" noChangeShapeType="1"/>
          </p:cNvSpPr>
          <p:nvPr/>
        </p:nvSpPr>
        <p:spPr bwMode="auto">
          <a:xfrm>
            <a:off x="4910138" y="2636838"/>
            <a:ext cx="4843462" cy="61483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4" name="Control 7"/>
          <p:cNvSpPr>
            <a:spLocks noChangeArrowheads="1" noChangeShapeType="1"/>
          </p:cNvSpPr>
          <p:nvPr/>
        </p:nvSpPr>
        <p:spPr bwMode="auto">
          <a:xfrm>
            <a:off x="5000625" y="2486025"/>
            <a:ext cx="4843463" cy="61976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7" name="Picture 26"/>
          <p:cNvPicPr>
            <a:picLocks noChangeAspect="1"/>
          </p:cNvPicPr>
          <p:nvPr/>
        </p:nvPicPr>
        <p:blipFill>
          <a:blip r:embed="rId2"/>
          <a:stretch>
            <a:fillRect/>
          </a:stretch>
        </p:blipFill>
        <p:spPr>
          <a:xfrm>
            <a:off x="9472111" y="5230182"/>
            <a:ext cx="1185987" cy="1592176"/>
          </a:xfrm>
          <a:prstGeom prst="rect">
            <a:avLst/>
          </a:prstGeom>
        </p:spPr>
      </p:pic>
      <p:pic>
        <p:nvPicPr>
          <p:cNvPr id="29" name="Picture 28"/>
          <p:cNvPicPr>
            <a:picLocks noChangeAspect="1"/>
          </p:cNvPicPr>
          <p:nvPr/>
        </p:nvPicPr>
        <p:blipFill rotWithShape="1">
          <a:blip r:embed="rId3"/>
          <a:srcRect r="55553"/>
          <a:stretch/>
        </p:blipFill>
        <p:spPr>
          <a:xfrm>
            <a:off x="10642161" y="5299275"/>
            <a:ext cx="1418697" cy="1453990"/>
          </a:xfrm>
          <a:prstGeom prst="rect">
            <a:avLst/>
          </a:prstGeom>
        </p:spPr>
      </p:pic>
      <p:graphicFrame>
        <p:nvGraphicFramePr>
          <p:cNvPr id="14" name="Table 13">
            <a:extLst>
              <a:ext uri="{FF2B5EF4-FFF2-40B4-BE49-F238E27FC236}">
                <a16:creationId xmlns:a16="http://schemas.microsoft.com/office/drawing/2014/main" id="{4A013740-11F1-4DF9-B647-058EC8969224}"/>
              </a:ext>
            </a:extLst>
          </p:cNvPr>
          <p:cNvGraphicFramePr>
            <a:graphicFrameLocks noGrp="1"/>
          </p:cNvGraphicFramePr>
          <p:nvPr>
            <p:extLst>
              <p:ext uri="{D42A27DB-BD31-4B8C-83A1-F6EECF244321}">
                <p14:modId xmlns:p14="http://schemas.microsoft.com/office/powerpoint/2010/main" val="2599312994"/>
              </p:ext>
            </p:extLst>
          </p:nvPr>
        </p:nvGraphicFramePr>
        <p:xfrm>
          <a:off x="4747814" y="496027"/>
          <a:ext cx="4634311" cy="6397733"/>
        </p:xfrm>
        <a:graphic>
          <a:graphicData uri="http://schemas.openxmlformats.org/drawingml/2006/table">
            <a:tbl>
              <a:tblPr>
                <a:tableStyleId>{BC89EF96-8CEA-46FF-86C4-4CE0E7609802}</a:tableStyleId>
              </a:tblPr>
              <a:tblGrid>
                <a:gridCol w="952201">
                  <a:extLst>
                    <a:ext uri="{9D8B030D-6E8A-4147-A177-3AD203B41FA5}">
                      <a16:colId xmlns:a16="http://schemas.microsoft.com/office/drawing/2014/main" val="22118524"/>
                    </a:ext>
                  </a:extLst>
                </a:gridCol>
                <a:gridCol w="3682110">
                  <a:extLst>
                    <a:ext uri="{9D8B030D-6E8A-4147-A177-3AD203B41FA5}">
                      <a16:colId xmlns:a16="http://schemas.microsoft.com/office/drawing/2014/main" val="202129007"/>
                    </a:ext>
                  </a:extLst>
                </a:gridCol>
              </a:tblGrid>
              <a:tr h="252278">
                <a:tc gridSpan="2">
                  <a:txBody>
                    <a:bodyPr/>
                    <a:lstStyle/>
                    <a:p>
                      <a:pPr marR="0" indent="0" algn="ctr" rtl="0">
                        <a:lnSpc>
                          <a:spcPct val="119000"/>
                        </a:lnSpc>
                        <a:spcBef>
                          <a:spcPts val="0"/>
                        </a:spcBef>
                        <a:spcAft>
                          <a:spcPts val="600"/>
                        </a:spcAft>
                      </a:pPr>
                      <a:r>
                        <a:rPr lang="en-GB" sz="1050" b="1" u="sng" kern="1400" dirty="0">
                          <a:ln>
                            <a:noFill/>
                          </a:ln>
                          <a:solidFill>
                            <a:srgbClr val="000000"/>
                          </a:solidFill>
                          <a:effectLst/>
                          <a:latin typeface="Calibri" panose="020F0502020204030204" pitchFamily="34" charset="0"/>
                        </a:rPr>
                        <a:t>Criticisms</a:t>
                      </a:r>
                    </a:p>
                  </a:txBody>
                  <a:tcPr marL="24822" marR="24822" marT="24822" marB="24822"/>
                </a:tc>
                <a:tc hMerge="1">
                  <a:txBody>
                    <a:bodyPr/>
                    <a:lstStyle/>
                    <a:p>
                      <a:endParaRPr lang="en-GB"/>
                    </a:p>
                  </a:txBody>
                  <a:tcPr/>
                </a:tc>
                <a:extLst>
                  <a:ext uri="{0D108BD9-81ED-4DB2-BD59-A6C34878D82A}">
                    <a16:rowId xmlns:a16="http://schemas.microsoft.com/office/drawing/2014/main" val="1741316467"/>
                  </a:ext>
                </a:extLst>
              </a:tr>
              <a:tr h="2081223">
                <a:tc>
                  <a:txBody>
                    <a:bodyPr/>
                    <a:lstStyle/>
                    <a:p>
                      <a:pPr marR="0" indent="0" algn="l" rtl="0">
                        <a:lnSpc>
                          <a:spcPct val="119000"/>
                        </a:lnSpc>
                        <a:spcBef>
                          <a:spcPts val="0"/>
                        </a:spcBef>
                        <a:spcAft>
                          <a:spcPts val="600"/>
                        </a:spcAft>
                      </a:pPr>
                      <a:r>
                        <a:rPr lang="en-GB" sz="1050" kern="1400" dirty="0">
                          <a:ln>
                            <a:noFill/>
                          </a:ln>
                          <a:solidFill>
                            <a:srgbClr val="000000"/>
                          </a:solidFill>
                          <a:effectLst/>
                          <a:latin typeface="Calibri" panose="020F0502020204030204" pitchFamily="34" charset="0"/>
                        </a:rPr>
                        <a:t>The Trademark argument</a:t>
                      </a:r>
                      <a:endParaRPr lang="en-GB" sz="1000" kern="1400" dirty="0">
                        <a:ln>
                          <a:noFill/>
                        </a:ln>
                        <a:solidFill>
                          <a:srgbClr val="000000"/>
                        </a:solidFill>
                        <a:effectLst/>
                        <a:latin typeface="Calibri" panose="020F0502020204030204" pitchFamily="34" charset="0"/>
                      </a:endParaRPr>
                    </a:p>
                  </a:txBody>
                  <a:tcPr marL="24822" marR="24822" marT="24822" marB="24822"/>
                </a:tc>
                <a:tc>
                  <a:txBody>
                    <a:bodyPr/>
                    <a:lstStyle/>
                    <a:p>
                      <a:r>
                        <a:rPr lang="en-GB" sz="1000" dirty="0"/>
                        <a:t>Our minds can easily create better versions of real objects. Hume argued that our idea of God is derived from considering virtues in other people (you experience these virtues, so come up with the idea that there must be a God, hence how we can come up with better versions of things ourselves.) </a:t>
                      </a:r>
                    </a:p>
                    <a:p>
                      <a:endParaRPr lang="en-GB" sz="1000" dirty="0"/>
                    </a:p>
                    <a:p>
                      <a:r>
                        <a:rPr lang="en-GB" sz="1000" dirty="0"/>
                        <a:t>Hume says we need experience of causes and effects conjoined before we can learn of their connection, so, from, knowing the effect, idea of God, we cannot deduce what might have caused God.</a:t>
                      </a:r>
                    </a:p>
                    <a:p>
                      <a:r>
                        <a:rPr lang="en-GB" sz="1000" dirty="0"/>
                        <a:t>But can God be too great for us to understand.</a:t>
                      </a:r>
                    </a:p>
                    <a:p>
                      <a:endParaRPr lang="en-GB" sz="1000" dirty="0"/>
                    </a:p>
                    <a:p>
                      <a:r>
                        <a:rPr lang="en-GB" sz="1000" dirty="0"/>
                        <a:t>Some would argue that we do not have a clear idea of a perfect God or of infinity. If these concepts are not present in our minds, then how can we possibly have an idea of God in our minds?</a:t>
                      </a:r>
                    </a:p>
                  </a:txBody>
                  <a:tcPr marL="24822" marR="24822" marT="24822" marB="24822"/>
                </a:tc>
                <a:extLst>
                  <a:ext uri="{0D108BD9-81ED-4DB2-BD59-A6C34878D82A}">
                    <a16:rowId xmlns:a16="http://schemas.microsoft.com/office/drawing/2014/main" val="791310953"/>
                  </a:ext>
                </a:extLst>
              </a:tr>
              <a:tr h="2024172">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The contingency argument </a:t>
                      </a:r>
                    </a:p>
                  </a:txBody>
                  <a:tcPr marL="24822" marR="24822" marT="24822" marB="24822"/>
                </a:tc>
                <a:tc>
                  <a:txBody>
                    <a:bodyPr/>
                    <a:lstStyle/>
                    <a:p>
                      <a:r>
                        <a:rPr lang="en-GB" sz="1000" dirty="0"/>
                        <a:t>Why must we have been created by a perfect being?</a:t>
                      </a:r>
                    </a:p>
                    <a:p>
                      <a:endParaRPr lang="en-GB" sz="1000" dirty="0"/>
                    </a:p>
                    <a:p>
                      <a:r>
                        <a:rPr lang="en-GB" sz="1000" dirty="0"/>
                        <a:t>I may have been created by an evil scientist or an angel or even the process of evolution?</a:t>
                      </a:r>
                    </a:p>
                    <a:p>
                      <a:endParaRPr lang="en-GB" sz="1000" dirty="0"/>
                    </a:p>
                    <a:p>
                      <a:r>
                        <a:rPr lang="en-GB" sz="1000" dirty="0"/>
                        <a:t>Why does our author have to be myself, my parents, or a perfect being? These options are not the only ones!</a:t>
                      </a:r>
                    </a:p>
                    <a:p>
                      <a:r>
                        <a:rPr lang="en-GB" sz="1000" dirty="0"/>
                        <a:t>Both of the arguments Descartes presents to prove the existence of God both start from observations about the world, e.g. having an idea of God, so they are a posteriori deductions. </a:t>
                      </a:r>
                    </a:p>
                    <a:p>
                      <a:endParaRPr lang="en-GB" sz="1000" dirty="0"/>
                    </a:p>
                    <a:p>
                      <a:r>
                        <a:rPr lang="en-GB" sz="1000" dirty="0"/>
                        <a:t>They are abductive, this means that the arguments eliminate all other possibilities, they attempt to ‘deduce’ the only possible cause. </a:t>
                      </a:r>
                    </a:p>
                  </a:txBody>
                  <a:tcPr marL="24822" marR="24822" marT="24822" marB="24822"/>
                </a:tc>
                <a:extLst>
                  <a:ext uri="{0D108BD9-81ED-4DB2-BD59-A6C34878D82A}">
                    <a16:rowId xmlns:a16="http://schemas.microsoft.com/office/drawing/2014/main" val="3108295276"/>
                  </a:ext>
                </a:extLst>
              </a:tr>
              <a:tr h="1931367">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The ontological argument </a:t>
                      </a:r>
                    </a:p>
                  </a:txBody>
                  <a:tcPr marL="24822" marR="24822" marT="24822" marB="24822"/>
                </a:tc>
                <a:tc>
                  <a:txBody>
                    <a:bodyPr/>
                    <a:lstStyle/>
                    <a:p>
                      <a:r>
                        <a:rPr lang="en-GB" sz="1000" dirty="0"/>
                        <a:t>Gaunillo: we can imagine things that are perfect e.g. an island. Everyone has different perceptions of perfection. So anyone can prove anything is perfect.</a:t>
                      </a:r>
                    </a:p>
                    <a:p>
                      <a:endParaRPr lang="en-GB" sz="1000" dirty="0"/>
                    </a:p>
                    <a:p>
                      <a:r>
                        <a:rPr lang="en-GB" sz="1000" dirty="0"/>
                        <a:t>Kant: Existence is not a property of something. We are not describing God when we say he exists, we are not adding to the idea of God by saying this. The idea of God does not change whether he exists or not.</a:t>
                      </a:r>
                    </a:p>
                    <a:p>
                      <a:endParaRPr lang="en-GB" sz="1000" dirty="0"/>
                    </a:p>
                    <a:p>
                      <a:r>
                        <a:rPr lang="en-GB" sz="1000" dirty="0"/>
                        <a:t>Hume: Can only establish the existence of God through experience. The existence of objects is only true through experience. Objects can contain existence but that does not mean they will always exist.</a:t>
                      </a:r>
                    </a:p>
                  </a:txBody>
                  <a:tcPr marL="24822" marR="24822" marT="24822" marB="24822"/>
                </a:tc>
                <a:extLst>
                  <a:ext uri="{0D108BD9-81ED-4DB2-BD59-A6C34878D82A}">
                    <a16:rowId xmlns:a16="http://schemas.microsoft.com/office/drawing/2014/main" val="3934328826"/>
                  </a:ext>
                </a:extLst>
              </a:tr>
            </a:tbl>
          </a:graphicData>
        </a:graphic>
      </p:graphicFrame>
      <p:sp>
        <p:nvSpPr>
          <p:cNvPr id="3" name="TextBox 2">
            <a:extLst>
              <a:ext uri="{FF2B5EF4-FFF2-40B4-BE49-F238E27FC236}">
                <a16:creationId xmlns:a16="http://schemas.microsoft.com/office/drawing/2014/main" id="{7A8556E3-5F67-48B4-B6C1-2BA5D2496D3C}"/>
              </a:ext>
            </a:extLst>
          </p:cNvPr>
          <p:cNvSpPr txBox="1"/>
          <p:nvPr/>
        </p:nvSpPr>
        <p:spPr>
          <a:xfrm>
            <a:off x="9563100" y="1434555"/>
            <a:ext cx="2497758" cy="3539430"/>
          </a:xfrm>
          <a:prstGeom prst="rect">
            <a:avLst/>
          </a:prstGeom>
          <a:noFill/>
          <a:ln>
            <a:solidFill>
              <a:schemeClr val="accent1"/>
            </a:solidFill>
          </a:ln>
        </p:spPr>
        <p:txBody>
          <a:bodyPr wrap="square" rtlCol="0">
            <a:spAutoFit/>
          </a:bodyPr>
          <a:lstStyle/>
          <a:p>
            <a:endParaRPr lang="en-GB" sz="1400" dirty="0"/>
          </a:p>
          <a:p>
            <a:r>
              <a:rPr lang="en-GB" sz="1400" dirty="0"/>
              <a:t>The idea of an island is not like the idea of God.</a:t>
            </a:r>
          </a:p>
          <a:p>
            <a:endParaRPr lang="en-GB" sz="1400" dirty="0"/>
          </a:p>
          <a:p>
            <a:r>
              <a:rPr lang="en-GB" sz="1400" dirty="0"/>
              <a:t>An island is not an intelligible object in the same way a triangle is, so we cannot discover its features just by thinking.</a:t>
            </a:r>
          </a:p>
          <a:p>
            <a:endParaRPr lang="en-GB" sz="1400" dirty="0"/>
          </a:p>
          <a:p>
            <a:r>
              <a:rPr lang="en-GB" sz="1400" dirty="0"/>
              <a:t>The idea of a perfect island will differ between minds. </a:t>
            </a:r>
          </a:p>
          <a:p>
            <a:endParaRPr lang="en-GB" sz="1400" dirty="0"/>
          </a:p>
          <a:p>
            <a:r>
              <a:rPr lang="en-GB" sz="1400" dirty="0"/>
              <a:t>CRITICISM: But it can also be argued that the idea of God can differ between minds.</a:t>
            </a:r>
            <a:endParaRPr lang="en-US" sz="1400" dirty="0"/>
          </a:p>
        </p:txBody>
      </p:sp>
      <p:sp>
        <p:nvSpPr>
          <p:cNvPr id="4" name="Rectangle 3">
            <a:extLst>
              <a:ext uri="{FF2B5EF4-FFF2-40B4-BE49-F238E27FC236}">
                <a16:creationId xmlns:a16="http://schemas.microsoft.com/office/drawing/2014/main" id="{14C3E7A6-FC9D-4A5E-8FCF-0B10632425C3}"/>
              </a:ext>
            </a:extLst>
          </p:cNvPr>
          <p:cNvSpPr/>
          <p:nvPr/>
        </p:nvSpPr>
        <p:spPr>
          <a:xfrm>
            <a:off x="9532920" y="720735"/>
            <a:ext cx="2527938" cy="738664"/>
          </a:xfrm>
          <a:prstGeom prst="rect">
            <a:avLst/>
          </a:prstGeom>
          <a:ln>
            <a:solidFill>
              <a:schemeClr val="accent1"/>
            </a:solidFill>
          </a:ln>
        </p:spPr>
        <p:txBody>
          <a:bodyPr wrap="square">
            <a:spAutoFit/>
          </a:bodyPr>
          <a:lstStyle/>
          <a:p>
            <a:r>
              <a:rPr lang="en-GB" sz="1400" dirty="0"/>
              <a:t>Descartes responses to the criticisms of the </a:t>
            </a:r>
            <a:r>
              <a:rPr lang="en-GB" sz="1400"/>
              <a:t>ontological argument </a:t>
            </a:r>
            <a:endParaRPr lang="en-GB" sz="1400" dirty="0"/>
          </a:p>
        </p:txBody>
      </p:sp>
    </p:spTree>
    <p:extLst>
      <p:ext uri="{BB962C8B-B14F-4D97-AF65-F5344CB8AC3E}">
        <p14:creationId xmlns:p14="http://schemas.microsoft.com/office/powerpoint/2010/main" val="120275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75F9F3-0176-47CA-B041-190ED99EF24F}"/>
              </a:ext>
            </a:extLst>
          </p:cNvPr>
          <p:cNvSpPr/>
          <p:nvPr/>
        </p:nvSpPr>
        <p:spPr>
          <a:xfrm>
            <a:off x="165100" y="0"/>
            <a:ext cx="11525841" cy="238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solidFill>
                  <a:schemeClr val="tx1"/>
                </a:solidFill>
                <a:latin typeface="Chewy" panose="02000000000000000000" pitchFamily="2" charset="0"/>
                <a:ea typeface="Chewy" panose="02000000000000000000" pitchFamily="2" charset="0"/>
              </a:rPr>
              <a:t>The existence of the external world </a:t>
            </a:r>
          </a:p>
        </p:txBody>
      </p:sp>
      <p:graphicFrame>
        <p:nvGraphicFramePr>
          <p:cNvPr id="3" name="Table 3">
            <a:extLst>
              <a:ext uri="{FF2B5EF4-FFF2-40B4-BE49-F238E27FC236}">
                <a16:creationId xmlns:a16="http://schemas.microsoft.com/office/drawing/2014/main" id="{1A138062-E082-4715-99B6-543741CF020A}"/>
              </a:ext>
            </a:extLst>
          </p:cNvPr>
          <p:cNvGraphicFramePr>
            <a:graphicFrameLocks noGrp="1"/>
          </p:cNvGraphicFramePr>
          <p:nvPr>
            <p:extLst>
              <p:ext uri="{D42A27DB-BD31-4B8C-83A1-F6EECF244321}">
                <p14:modId xmlns:p14="http://schemas.microsoft.com/office/powerpoint/2010/main" val="2423399325"/>
              </p:ext>
            </p:extLst>
          </p:nvPr>
        </p:nvGraphicFramePr>
        <p:xfrm>
          <a:off x="66675" y="238125"/>
          <a:ext cx="12125325" cy="6664114"/>
        </p:xfrm>
        <a:graphic>
          <a:graphicData uri="http://schemas.openxmlformats.org/drawingml/2006/table">
            <a:tbl>
              <a:tblPr firstRow="1" bandRow="1">
                <a:tableStyleId>{5940675A-B579-460E-94D1-54222C63F5DA}</a:tableStyleId>
              </a:tblPr>
              <a:tblGrid>
                <a:gridCol w="2704831">
                  <a:extLst>
                    <a:ext uri="{9D8B030D-6E8A-4147-A177-3AD203B41FA5}">
                      <a16:colId xmlns:a16="http://schemas.microsoft.com/office/drawing/2014/main" val="1417623034"/>
                    </a:ext>
                  </a:extLst>
                </a:gridCol>
                <a:gridCol w="2996120">
                  <a:extLst>
                    <a:ext uri="{9D8B030D-6E8A-4147-A177-3AD203B41FA5}">
                      <a16:colId xmlns:a16="http://schemas.microsoft.com/office/drawing/2014/main" val="3639197261"/>
                    </a:ext>
                  </a:extLst>
                </a:gridCol>
                <a:gridCol w="2880885">
                  <a:extLst>
                    <a:ext uri="{9D8B030D-6E8A-4147-A177-3AD203B41FA5}">
                      <a16:colId xmlns:a16="http://schemas.microsoft.com/office/drawing/2014/main" val="867719690"/>
                    </a:ext>
                  </a:extLst>
                </a:gridCol>
                <a:gridCol w="3543489">
                  <a:extLst>
                    <a:ext uri="{9D8B030D-6E8A-4147-A177-3AD203B41FA5}">
                      <a16:colId xmlns:a16="http://schemas.microsoft.com/office/drawing/2014/main" val="1369711664"/>
                    </a:ext>
                  </a:extLst>
                </a:gridCol>
              </a:tblGrid>
              <a:tr h="309034">
                <a:tc>
                  <a:txBody>
                    <a:bodyPr/>
                    <a:lstStyle/>
                    <a:p>
                      <a:r>
                        <a:rPr lang="en-GB" sz="1200" dirty="0"/>
                        <a:t>Russell</a:t>
                      </a:r>
                      <a:endParaRPr lang="en-US" sz="1200" dirty="0"/>
                    </a:p>
                  </a:txBody>
                  <a:tcPr/>
                </a:tc>
                <a:tc>
                  <a:txBody>
                    <a:bodyPr/>
                    <a:lstStyle/>
                    <a:p>
                      <a:r>
                        <a:rPr lang="en-GB" sz="1200" dirty="0"/>
                        <a:t>Locke </a:t>
                      </a:r>
                      <a:endParaRPr lang="en-US" sz="1200" dirty="0"/>
                    </a:p>
                  </a:txBody>
                  <a:tcPr/>
                </a:tc>
                <a:tc>
                  <a:txBody>
                    <a:bodyPr/>
                    <a:lstStyle/>
                    <a:p>
                      <a:r>
                        <a:rPr lang="en-GB" sz="1200" dirty="0"/>
                        <a:t>Descartes</a:t>
                      </a:r>
                      <a:endParaRPr lang="en-US" sz="1200" dirty="0"/>
                    </a:p>
                  </a:txBody>
                  <a:tcPr/>
                </a:tc>
                <a:tc>
                  <a:txBody>
                    <a:bodyPr/>
                    <a:lstStyle/>
                    <a:p>
                      <a:r>
                        <a:rPr lang="en-GB" sz="1200" dirty="0" err="1"/>
                        <a:t>Reliabilism</a:t>
                      </a:r>
                      <a:endParaRPr lang="en-US" sz="1200" dirty="0"/>
                    </a:p>
                  </a:txBody>
                  <a:tcPr/>
                </a:tc>
                <a:extLst>
                  <a:ext uri="{0D108BD9-81ED-4DB2-BD59-A6C34878D82A}">
                    <a16:rowId xmlns:a16="http://schemas.microsoft.com/office/drawing/2014/main" val="2486742454"/>
                  </a:ext>
                </a:extLst>
              </a:tr>
              <a:tr h="370840">
                <a:tc>
                  <a:txBody>
                    <a:bodyPr/>
                    <a:lstStyle/>
                    <a:p>
                      <a:r>
                        <a:rPr lang="en-GB" sz="1050" dirty="0"/>
                        <a:t>We cannot conclusively prove the existence of the external world, but we cannot prove it does not exist either. </a:t>
                      </a:r>
                    </a:p>
                    <a:p>
                      <a:r>
                        <a:rPr lang="en-GB" sz="1050" dirty="0"/>
                        <a:t>Russell says that there are too possibilities, (hypothesis), that the physical world exists and so do physical objects and they cause my sensations, or the physical world does not exist. He concludes it is better to believe that the external world exists.</a:t>
                      </a:r>
                    </a:p>
                    <a:p>
                      <a:endParaRPr lang="en-GB" sz="1050" dirty="0"/>
                    </a:p>
                    <a:p>
                      <a:r>
                        <a:rPr lang="en-GB" sz="1050" dirty="0"/>
                        <a:t>The physical world hypothesis is by far, for Russell, the best option. This is an abduction - an inference to the best explanation.</a:t>
                      </a:r>
                    </a:p>
                    <a:p>
                      <a:endParaRPr lang="en-GB" sz="1050" dirty="0"/>
                    </a:p>
                    <a:p>
                      <a:r>
                        <a:rPr lang="en-GB" sz="1050" dirty="0"/>
                        <a:t>The existence of the physical world can  explain why our sense experiences behave in regular and predictable ways. An apple in a draw that has been forgotten will be found months later rotten. This is because the apple physically exists and has transformed whilst not being observed. Therefore, it is reasonable to believe that the external world exists.</a:t>
                      </a:r>
                    </a:p>
                  </a:txBody>
                  <a:tcPr/>
                </a:tc>
                <a:tc>
                  <a:txBody>
                    <a:bodyPr/>
                    <a:lstStyle/>
                    <a:p>
                      <a:r>
                        <a:rPr lang="en-GB" sz="1050" dirty="0"/>
                        <a:t>Our knowledge is confined to the world as it appears to our senses, and we cannot penetrate through the veil of perception to reveal the essence of reality.</a:t>
                      </a:r>
                    </a:p>
                    <a:p>
                      <a:endParaRPr lang="en-GB" sz="1050" dirty="0"/>
                    </a:p>
                    <a:p>
                      <a:r>
                        <a:rPr lang="en-GB" sz="1050" dirty="0"/>
                        <a:t>We cannot conclusively prove the existence of the external world, the possibility of doubt is not a good reason for giving up on a set of beliefs.</a:t>
                      </a:r>
                    </a:p>
                    <a:p>
                      <a:endParaRPr lang="en-GB" sz="1050" dirty="0"/>
                    </a:p>
                    <a:p>
                      <a:r>
                        <a:rPr lang="en-GB" sz="1050" dirty="0"/>
                        <a:t>Scepticism about the external world is not possible on a practical level only on a theoretical level. </a:t>
                      </a:r>
                    </a:p>
                    <a:p>
                      <a:r>
                        <a:rPr lang="en-GB" sz="1050" dirty="0"/>
                        <a:t>The practical business of living is what really matters to us.</a:t>
                      </a:r>
                    </a:p>
                    <a:p>
                      <a:endParaRPr lang="en-GB" sz="1050" dirty="0"/>
                    </a:p>
                    <a:p>
                      <a:r>
                        <a:rPr lang="en-GB" sz="1050" dirty="0"/>
                        <a:t>Perceptions are not subject to my will and therefore it must come from an external source, the external world.</a:t>
                      </a:r>
                    </a:p>
                    <a:p>
                      <a:endParaRPr lang="en-GB" sz="1050" dirty="0"/>
                    </a:p>
                    <a:p>
                      <a:r>
                        <a:rPr lang="en-GB" sz="1050" dirty="0"/>
                        <a:t>Our sense cohere with each other, Cockburn says we learn to associate the way objects appear, feel etc to predict how things will look or what I will perceive next, if I am writing on paper I can predict what the words will say even if my eyes are shut. The sense suggest that there is one external world causing perceptions.</a:t>
                      </a:r>
                    </a:p>
                  </a:txBody>
                  <a:tcPr/>
                </a:tc>
                <a:tc>
                  <a:txBody>
                    <a:bodyPr/>
                    <a:lstStyle/>
                    <a:p>
                      <a:r>
                        <a:rPr lang="en-GB" sz="1050" dirty="0"/>
                        <a:t>Sensations of objects cannot come from inside him (internal) and must be caused by the external world.</a:t>
                      </a:r>
                    </a:p>
                    <a:p>
                      <a:r>
                        <a:rPr lang="en-GB" sz="1050" dirty="0"/>
                        <a:t>P1: The will is part of my essence</a:t>
                      </a:r>
                    </a:p>
                    <a:p>
                      <a:r>
                        <a:rPr lang="en-GB" sz="1050" dirty="0"/>
                        <a:t>P2: sensation is not subject to my will</a:t>
                      </a:r>
                    </a:p>
                    <a:p>
                      <a:r>
                        <a:rPr lang="en-GB" sz="1050" dirty="0"/>
                        <a:t>C: Sensations come from outside of me (external)</a:t>
                      </a:r>
                    </a:p>
                    <a:p>
                      <a:endParaRPr lang="en-GB" sz="1050" dirty="0"/>
                    </a:p>
                    <a:p>
                      <a:r>
                        <a:rPr lang="en-GB" sz="1050" dirty="0"/>
                        <a:t>P1: My nature or essence is </a:t>
                      </a:r>
                      <a:r>
                        <a:rPr lang="en-GB" sz="1050" dirty="0" err="1"/>
                        <a:t>unextended</a:t>
                      </a:r>
                      <a:r>
                        <a:rPr lang="en-GB" sz="1050" dirty="0"/>
                        <a:t> (not broad, stretched out) </a:t>
                      </a:r>
                    </a:p>
                    <a:p>
                      <a:r>
                        <a:rPr lang="en-GB" sz="1050" dirty="0"/>
                        <a:t>P2: Sensations are ideas of extended things (broad things)</a:t>
                      </a:r>
                    </a:p>
                    <a:p>
                      <a:r>
                        <a:rPr lang="en-GB" sz="1050" dirty="0"/>
                        <a:t>C: sensations come from outside of me.</a:t>
                      </a:r>
                    </a:p>
                    <a:p>
                      <a:endParaRPr lang="en-GB" sz="1050" dirty="0"/>
                    </a:p>
                    <a:p>
                      <a:r>
                        <a:rPr lang="en-GB" sz="1050" dirty="0"/>
                        <a:t>Sensations for Descartes therefore originate in matter. </a:t>
                      </a:r>
                    </a:p>
                    <a:p>
                      <a:r>
                        <a:rPr lang="en-GB" sz="1050" dirty="0"/>
                        <a:t>P1: Two possible sources for the origin of sensations, God or matter.</a:t>
                      </a:r>
                    </a:p>
                    <a:p>
                      <a:r>
                        <a:rPr lang="en-GB" sz="1050" dirty="0"/>
                        <a:t>P2: I have a strong natural inclination to believe they come from matter, and \</a:t>
                      </a:r>
                      <a:r>
                        <a:rPr lang="en-GB" sz="1050" dirty="0" err="1"/>
                        <a:t>i</a:t>
                      </a:r>
                      <a:r>
                        <a:rPr lang="en-GB" sz="1050" dirty="0"/>
                        <a:t> have no faculty by which to correct this belief. </a:t>
                      </a:r>
                    </a:p>
                    <a:p>
                      <a:r>
                        <a:rPr lang="en-GB" sz="1050" dirty="0"/>
                        <a:t>C1: So if their origin were in God, God would be a deceiver.</a:t>
                      </a:r>
                    </a:p>
                    <a:p>
                      <a:r>
                        <a:rPr lang="en-GB" sz="1050" dirty="0"/>
                        <a:t>P3 God is not a deceiver</a:t>
                      </a:r>
                    </a:p>
                    <a:p>
                      <a:r>
                        <a:rPr lang="en-GB" sz="1050" dirty="0"/>
                        <a:t>C: Sensations originate in matter</a:t>
                      </a:r>
                      <a:endParaRPr lang="en-US" sz="1050" dirty="0"/>
                    </a:p>
                  </a:txBody>
                  <a:tcPr/>
                </a:tc>
                <a:tc>
                  <a:txBody>
                    <a:bodyPr/>
                    <a:lstStyle/>
                    <a:p>
                      <a:r>
                        <a:rPr lang="en-GB" sz="1050" dirty="0"/>
                        <a:t>Knowledge is reliably produced true belief. So a person can have knowledge even if they cannot give justification for the belief</a:t>
                      </a:r>
                      <a:r>
                        <a:rPr lang="en-US" sz="1050" dirty="0"/>
                        <a:t>.</a:t>
                      </a:r>
                    </a:p>
                    <a:p>
                      <a:endParaRPr lang="en-US" sz="1050" dirty="0"/>
                    </a:p>
                    <a:p>
                      <a:r>
                        <a:rPr lang="en-US" sz="1050" dirty="0"/>
                        <a:t>Justification seems to be a weakness in most knowledge, as in, I see a red car, my justification for this is my eyes, but cant our eyes deceive us?  So the skeptical argument fails in regards to </a:t>
                      </a:r>
                      <a:r>
                        <a:rPr lang="en-US" sz="1050" dirty="0" err="1"/>
                        <a:t>reliablism</a:t>
                      </a:r>
                      <a:r>
                        <a:rPr lang="en-US" sz="1050" dirty="0"/>
                        <a:t> as we do not need a justification for our beliefs. If the belief is reliably produced then there is a car there. </a:t>
                      </a:r>
                    </a:p>
                    <a:p>
                      <a:endParaRPr lang="en-US" sz="1050" dirty="0"/>
                    </a:p>
                    <a:p>
                      <a:r>
                        <a:rPr lang="en-US" sz="1050" dirty="0"/>
                        <a:t>Beliefs can count as knowledge even if we cannot provide a </a:t>
                      </a:r>
                      <a:r>
                        <a:rPr lang="en-US" sz="1050" dirty="0" err="1"/>
                        <a:t>defence</a:t>
                      </a:r>
                      <a:r>
                        <a:rPr lang="en-US" sz="1050" dirty="0"/>
                        <a:t> of our belief.</a:t>
                      </a:r>
                    </a:p>
                    <a:p>
                      <a:endParaRPr lang="en-US" sz="1050" dirty="0"/>
                    </a:p>
                    <a:p>
                      <a:r>
                        <a:rPr lang="en-US" sz="1050" dirty="0"/>
                        <a:t>Even though I cannot tell that I may be a brain in a vat, this does not show that I do not have knowledge of the world, as if I am in the normal world, then my beliefs about it are produced by a reliable process and so are knowledge. If I know there is a red car in the road then it must be the case that the material world exists. So we can have knowledge of the world, despite global skepticism, but we may not be able to know that we have knowledge.</a:t>
                      </a:r>
                    </a:p>
                  </a:txBody>
                  <a:tcPr/>
                </a:tc>
                <a:extLst>
                  <a:ext uri="{0D108BD9-81ED-4DB2-BD59-A6C34878D82A}">
                    <a16:rowId xmlns:a16="http://schemas.microsoft.com/office/drawing/2014/main" val="102692752"/>
                  </a:ext>
                </a:extLst>
              </a:tr>
              <a:tr h="0">
                <a:tc>
                  <a:txBody>
                    <a:bodyPr/>
                    <a:lstStyle/>
                    <a:p>
                      <a:pPr algn="ctr"/>
                      <a:r>
                        <a:rPr lang="en-GB" sz="1050" dirty="0"/>
                        <a:t>Criticisms</a:t>
                      </a:r>
                      <a:endParaRPr lang="en-US" sz="1050" dirty="0"/>
                    </a:p>
                  </a:txBody>
                  <a:tcPr/>
                </a:tc>
                <a:tc>
                  <a:txBody>
                    <a:bodyPr/>
                    <a:lstStyle/>
                    <a:p>
                      <a:pPr algn="ctr"/>
                      <a:r>
                        <a:rPr lang="en-GB" sz="1050" dirty="0"/>
                        <a:t>Criticisms</a:t>
                      </a:r>
                      <a:endParaRPr lang="en-US" sz="1050" dirty="0"/>
                    </a:p>
                  </a:txBody>
                  <a:tcPr/>
                </a:tc>
                <a:tc>
                  <a:txBody>
                    <a:bodyPr/>
                    <a:lstStyle/>
                    <a:p>
                      <a:pPr algn="ctr"/>
                      <a:r>
                        <a:rPr lang="en-GB" sz="1050" dirty="0"/>
                        <a:t>Criticisms</a:t>
                      </a:r>
                      <a:endParaRPr lang="en-US" sz="1050" dirty="0"/>
                    </a:p>
                  </a:txBody>
                  <a:tcPr/>
                </a:tc>
                <a:tc>
                  <a:txBody>
                    <a:bodyPr/>
                    <a:lstStyle/>
                    <a:p>
                      <a:pPr algn="ctr"/>
                      <a:r>
                        <a:rPr lang="en-GB" sz="1050" dirty="0"/>
                        <a:t>Criticism </a:t>
                      </a:r>
                      <a:endParaRPr lang="en-US" sz="1050" dirty="0"/>
                    </a:p>
                  </a:txBody>
                  <a:tcPr/>
                </a:tc>
                <a:extLst>
                  <a:ext uri="{0D108BD9-81ED-4DB2-BD59-A6C34878D82A}">
                    <a16:rowId xmlns:a16="http://schemas.microsoft.com/office/drawing/2014/main" val="376029849"/>
                  </a:ext>
                </a:extLst>
              </a:tr>
              <a:tr h="370840">
                <a:tc>
                  <a:txBody>
                    <a:bodyPr/>
                    <a:lstStyle/>
                    <a:p>
                      <a:pPr algn="ctr"/>
                      <a:r>
                        <a:rPr lang="en-GB" sz="1050" dirty="0"/>
                        <a:t>Because it is a hypothesis we cannot be certain of the conclusion. There can be no deductive proof of the nature of a material reality.</a:t>
                      </a:r>
                    </a:p>
                    <a:p>
                      <a:pPr algn="ctr"/>
                      <a:r>
                        <a:rPr lang="en-GB" sz="1050" dirty="0"/>
                        <a:t>There maybe other explanations of the existence of the external world.</a:t>
                      </a:r>
                      <a:endParaRPr lang="en-US" sz="1050" dirty="0"/>
                    </a:p>
                  </a:txBody>
                  <a:tcPr/>
                </a:tc>
                <a:tc>
                  <a:txBody>
                    <a:bodyPr/>
                    <a:lstStyle/>
                    <a:p>
                      <a:pPr algn="ctr"/>
                      <a:r>
                        <a:rPr lang="en-GB" sz="1050" dirty="0"/>
                        <a:t>They are not deductively valid arguments. </a:t>
                      </a:r>
                    </a:p>
                    <a:p>
                      <a:pPr algn="ctr"/>
                      <a:r>
                        <a:rPr lang="en-GB" sz="1050" dirty="0"/>
                        <a:t>Just because I cannot control my sense experiences does not mean they are external caused.</a:t>
                      </a:r>
                    </a:p>
                    <a:p>
                      <a:pPr algn="ctr"/>
                      <a:r>
                        <a:rPr lang="en-GB" sz="1050" dirty="0"/>
                        <a:t>Dreams, I cannot always control my dreams, but they do not always correspond to a material world.</a:t>
                      </a:r>
                    </a:p>
                    <a:p>
                      <a:pPr algn="ctr"/>
                      <a:endParaRPr lang="en-US" sz="1050" dirty="0"/>
                    </a:p>
                  </a:txBody>
                  <a:tcPr/>
                </a:tc>
                <a:tc>
                  <a:txBody>
                    <a:bodyPr/>
                    <a:lstStyle/>
                    <a:p>
                      <a:pPr algn="l"/>
                      <a:r>
                        <a:rPr lang="en-GB" sz="1050" dirty="0"/>
                        <a:t>Sensations may come from a part of me I am not aware of, like dreams, they are within me even if they are not subject to my will.</a:t>
                      </a:r>
                    </a:p>
                    <a:p>
                      <a:pPr algn="l"/>
                      <a:r>
                        <a:rPr lang="en-US" sz="1050" dirty="0"/>
                        <a:t>Perhaps God feeds the ideas of material things into our minds (Berkeley's view) </a:t>
                      </a:r>
                    </a:p>
                    <a:p>
                      <a:pPr algn="l"/>
                      <a:r>
                        <a:rPr lang="en-US" sz="1050" dirty="0"/>
                        <a:t>It relies on his proof of the existence of God, if his arguments for the existence of God od not succeed then there is no guarantee that we are not being radically deceived, and the world may be very different from the way it appears. </a:t>
                      </a:r>
                    </a:p>
                    <a:p>
                      <a:pPr algn="l"/>
                      <a:r>
                        <a:rPr lang="en-US" sz="1050" dirty="0"/>
                        <a:t>Other philosophers theories on the existence of the external world.</a:t>
                      </a:r>
                    </a:p>
                  </a:txBody>
                  <a:tcPr/>
                </a:tc>
                <a:tc>
                  <a:txBody>
                    <a:bodyPr/>
                    <a:lstStyle/>
                    <a:p>
                      <a:pPr algn="l"/>
                      <a:r>
                        <a:rPr lang="en-GB" sz="1050" dirty="0"/>
                        <a:t>If I believe that I am holding a penis justified in the real world, then, given that the experience is exactly the same, it seems right to say that the belief I am holding a pen is justified in the brain in a vat scenario, it just wouldn't be true. In replacing justification with reliability, </a:t>
                      </a:r>
                      <a:r>
                        <a:rPr lang="en-GB" sz="1050" dirty="0" err="1"/>
                        <a:t>reliablism</a:t>
                      </a:r>
                      <a:r>
                        <a:rPr lang="en-GB" sz="1050" dirty="0"/>
                        <a:t> can account for our lack of knowledge in a  brain in a vat scenario, but, it does not seem to give an adequate account of the relationship between our beliefs and justifications.</a:t>
                      </a:r>
                      <a:endParaRPr lang="en-US" sz="1050" dirty="0"/>
                    </a:p>
                  </a:txBody>
                  <a:tcPr/>
                </a:tc>
                <a:extLst>
                  <a:ext uri="{0D108BD9-81ED-4DB2-BD59-A6C34878D82A}">
                    <a16:rowId xmlns:a16="http://schemas.microsoft.com/office/drawing/2014/main" val="2046984885"/>
                  </a:ext>
                </a:extLst>
              </a:tr>
            </a:tbl>
          </a:graphicData>
        </a:graphic>
      </p:graphicFrame>
    </p:spTree>
    <p:extLst>
      <p:ext uri="{BB962C8B-B14F-4D97-AF65-F5344CB8AC3E}">
        <p14:creationId xmlns:p14="http://schemas.microsoft.com/office/powerpoint/2010/main" val="2899201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TotalTime>
  <Words>3316</Words>
  <Application>Microsoft Office PowerPoint</Application>
  <PresentationFormat>Widescreen</PresentationFormat>
  <Paragraphs>228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Chewy</vt:lpstr>
      <vt:lpstr>Office Theme</vt:lpstr>
      <vt:lpstr>PowerPoint Presentation</vt:lpstr>
      <vt:lpstr>PowerPoint Presentation</vt:lpstr>
      <vt:lpstr>PowerPoint Presentation</vt:lpstr>
      <vt:lpstr>PowerPoint Presentation</vt:lpstr>
    </vt:vector>
  </TitlesOfParts>
  <Company>Meadowhead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Kocinski</dc:creator>
  <cp:lastModifiedBy>Katie Hyman</cp:lastModifiedBy>
  <cp:revision>73</cp:revision>
  <cp:lastPrinted>2019-06-12T08:39:13Z</cp:lastPrinted>
  <dcterms:created xsi:type="dcterms:W3CDTF">2019-06-12T08:21:52Z</dcterms:created>
  <dcterms:modified xsi:type="dcterms:W3CDTF">2020-07-09T09:20:49Z</dcterms:modified>
</cp:coreProperties>
</file>