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FF"/>
    <a:srgbClr val="CC6600"/>
    <a:srgbClr val="FF0000"/>
    <a:srgbClr val="FF00FF"/>
    <a:srgbClr val="CC00FF"/>
    <a:srgbClr val="6600FF"/>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063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42874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1213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896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D4F51A-FCF7-4234-AD7B-4A9B0426A1E4}"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91681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D4F51A-FCF7-4234-AD7B-4A9B0426A1E4}"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69430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D4F51A-FCF7-4234-AD7B-4A9B0426A1E4}" type="datetimeFigureOut">
              <a:rPr lang="en-GB" smtClean="0"/>
              <a:t>16/05/2023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0649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D4F51A-FCF7-4234-AD7B-4A9B0426A1E4}" type="datetimeFigureOut">
              <a:rPr lang="en-GB" smtClean="0"/>
              <a:t>16/05/2023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3458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F51A-FCF7-4234-AD7B-4A9B0426A1E4}" type="datetimeFigureOut">
              <a:rPr lang="en-GB" smtClean="0"/>
              <a:t>16/05/2023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824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3218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42007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F51A-FCF7-4234-AD7B-4A9B0426A1E4}" type="datetimeFigureOut">
              <a:rPr lang="en-GB" smtClean="0"/>
              <a:t>16/05/2023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8490-B254-4C5B-9C54-A2ADAFC26261}" type="slidenum">
              <a:rPr lang="en-GB" smtClean="0"/>
              <a:t>‹#›</a:t>
            </a:fld>
            <a:endParaRPr lang="en-GB"/>
          </a:p>
        </p:txBody>
      </p:sp>
    </p:spTree>
    <p:extLst>
      <p:ext uri="{BB962C8B-B14F-4D97-AF65-F5344CB8AC3E}">
        <p14:creationId xmlns:p14="http://schemas.microsoft.com/office/powerpoint/2010/main" val="263165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90" y="858982"/>
            <a:ext cx="5803143" cy="2819639"/>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dirty="0">
                <a:solidFill>
                  <a:schemeClr val="tx1"/>
                </a:solidFill>
                <a:latin typeface="Comic Sans MS" panose="030F0702030302020204" pitchFamily="66" charset="0"/>
              </a:rPr>
              <a:t>Immanuel Kant’s account of what is meant by a ‘good will’.</a:t>
            </a:r>
          </a:p>
          <a:p>
            <a:r>
              <a:rPr lang="en-GB" sz="1100" dirty="0">
                <a:solidFill>
                  <a:schemeClr val="tx1"/>
                </a:solidFill>
                <a:latin typeface="Comic Sans MS" panose="030F0702030302020204" pitchFamily="66" charset="0"/>
              </a:rPr>
              <a:t>The distinction between acting in accordance with duty and acting out of duty.</a:t>
            </a:r>
          </a:p>
          <a:p>
            <a:r>
              <a:rPr lang="en-GB" sz="1100" dirty="0">
                <a:solidFill>
                  <a:schemeClr val="tx1"/>
                </a:solidFill>
                <a:latin typeface="Comic Sans MS" panose="030F0702030302020204" pitchFamily="66" charset="0"/>
              </a:rPr>
              <a:t>The distinction between hypothetical imperatives and categorical imperatives.</a:t>
            </a:r>
          </a:p>
          <a:p>
            <a:r>
              <a:rPr lang="en-GB" sz="1100" dirty="0">
                <a:solidFill>
                  <a:schemeClr val="tx1"/>
                </a:solidFill>
                <a:latin typeface="Comic Sans MS" panose="030F0702030302020204" pitchFamily="66" charset="0"/>
              </a:rPr>
              <a:t>The first formulation of the categorical imperative (including the distinction between a contradiction in conception and a contradiction in will).</a:t>
            </a:r>
          </a:p>
          <a:p>
            <a:r>
              <a:rPr lang="en-GB" sz="1100" dirty="0">
                <a:solidFill>
                  <a:schemeClr val="tx1"/>
                </a:solidFill>
                <a:latin typeface="Comic Sans MS" panose="030F0702030302020204" pitchFamily="66" charset="0"/>
              </a:rPr>
              <a:t>The second formulation of the categorical imperative.</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Issues, including:</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clashing/competing duties</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not all </a:t>
            </a:r>
            <a:r>
              <a:rPr lang="en-GB" sz="1100" dirty="0" err="1">
                <a:solidFill>
                  <a:schemeClr val="tx1"/>
                </a:solidFill>
                <a:latin typeface="Comic Sans MS" panose="030F0702030302020204" pitchFamily="66" charset="0"/>
              </a:rPr>
              <a:t>universalisable</a:t>
            </a:r>
            <a:r>
              <a:rPr lang="en-GB" sz="1100" dirty="0">
                <a:solidFill>
                  <a:schemeClr val="tx1"/>
                </a:solidFill>
                <a:latin typeface="Comic Sans MS" panose="030F0702030302020204" pitchFamily="66" charset="0"/>
              </a:rPr>
              <a:t> maxims are distinctly moral; not all non-</a:t>
            </a:r>
            <a:r>
              <a:rPr lang="en-GB" sz="1100" dirty="0" err="1">
                <a:solidFill>
                  <a:schemeClr val="tx1"/>
                </a:solidFill>
                <a:latin typeface="Comic Sans MS" panose="030F0702030302020204" pitchFamily="66" charset="0"/>
              </a:rPr>
              <a:t>universalisable</a:t>
            </a:r>
            <a:r>
              <a:rPr lang="en-GB" sz="1100" dirty="0">
                <a:solidFill>
                  <a:schemeClr val="tx1"/>
                </a:solidFill>
                <a:latin typeface="Comic Sans MS" panose="030F0702030302020204" pitchFamily="66" charset="0"/>
              </a:rPr>
              <a:t> maxims are immoral</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the view that consequences of actions determine their moral value </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Kant ignores the value of certain motives, </a:t>
            </a:r>
            <a:r>
              <a:rPr lang="en-GB" sz="1100" dirty="0" err="1">
                <a:solidFill>
                  <a:schemeClr val="tx1"/>
                </a:solidFill>
                <a:latin typeface="Comic Sans MS" panose="030F0702030302020204" pitchFamily="66" charset="0"/>
              </a:rPr>
              <a:t>eg</a:t>
            </a:r>
            <a:r>
              <a:rPr lang="en-GB" sz="1100" dirty="0">
                <a:solidFill>
                  <a:schemeClr val="tx1"/>
                </a:solidFill>
                <a:latin typeface="Comic Sans MS" panose="030F0702030302020204" pitchFamily="66" charset="0"/>
              </a:rPr>
              <a:t> love, friendship, kindness</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morality is a system of hypothetical, rather than categorical, imperatives (Philippa Foot).</a:t>
            </a:r>
          </a:p>
        </p:txBody>
      </p:sp>
      <p:sp>
        <p:nvSpPr>
          <p:cNvPr id="2" name="Rectangle 1"/>
          <p:cNvSpPr/>
          <p:nvPr/>
        </p:nvSpPr>
        <p:spPr>
          <a:xfrm>
            <a:off x="124691" y="97516"/>
            <a:ext cx="11903825" cy="455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tx1"/>
                </a:solidFill>
                <a:latin typeface="Chewy" panose="02000000000000000000" pitchFamily="2" charset="0"/>
                <a:ea typeface="Chewy" panose="02000000000000000000" pitchFamily="2" charset="0"/>
              </a:rPr>
              <a:t>Kant’s Deontological Ethics</a:t>
            </a:r>
          </a:p>
        </p:txBody>
      </p:sp>
      <p:sp>
        <p:nvSpPr>
          <p:cNvPr id="3" name="Rectangle 2"/>
          <p:cNvSpPr/>
          <p:nvPr/>
        </p:nvSpPr>
        <p:spPr>
          <a:xfrm>
            <a:off x="124691" y="604059"/>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solidFill>
                  <a:schemeClr val="tx1"/>
                </a:solidFill>
                <a:latin typeface="Chewy" panose="02000000000000000000" pitchFamily="2" charset="0"/>
                <a:ea typeface="Chewy" panose="02000000000000000000" pitchFamily="2" charset="0"/>
              </a:rPr>
              <a:t>What you need to know: </a:t>
            </a:r>
          </a:p>
        </p:txBody>
      </p:sp>
      <p:sp>
        <p:nvSpPr>
          <p:cNvPr id="10" name="Rectangle 9"/>
          <p:cNvSpPr/>
          <p:nvPr/>
        </p:nvSpPr>
        <p:spPr>
          <a:xfrm>
            <a:off x="6127532" y="911920"/>
            <a:ext cx="5900984" cy="167362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u="sng" dirty="0">
                <a:latin typeface="Comic Sans MS" panose="030F0702030302020204" pitchFamily="66" charset="0"/>
              </a:rPr>
              <a:t>Deontological ethics:</a:t>
            </a:r>
            <a:r>
              <a:rPr lang="en-GB" sz="1100" dirty="0">
                <a:latin typeface="Comic Sans MS" panose="030F0702030302020204" pitchFamily="66" charset="0"/>
              </a:rPr>
              <a:t> a type of ethical theory that views the moral value of an action as having dutiful motives.  Generally, deontologists propose certain rules, which guide us as to which actions are right and which are wrong.</a:t>
            </a:r>
          </a:p>
          <a:p>
            <a:r>
              <a:rPr lang="en-GB" sz="1100" b="1" u="sng" dirty="0">
                <a:latin typeface="Comic Sans MS" panose="030F0702030302020204" pitchFamily="66" charset="0"/>
              </a:rPr>
              <a:t>Acting out of duty:</a:t>
            </a:r>
            <a:r>
              <a:rPr lang="en-GB" sz="1100" dirty="0">
                <a:latin typeface="Comic Sans MS" panose="030F0702030302020204" pitchFamily="66" charset="0"/>
              </a:rPr>
              <a:t> doing something because it is the right thing to do.</a:t>
            </a:r>
          </a:p>
          <a:p>
            <a:r>
              <a:rPr lang="en-GB" sz="1100" b="1" u="sng" dirty="0">
                <a:latin typeface="Comic Sans MS" panose="030F0702030302020204" pitchFamily="66" charset="0"/>
              </a:rPr>
              <a:t>Acting in accordance with duty:</a:t>
            </a:r>
            <a:r>
              <a:rPr lang="en-GB" sz="1100" dirty="0">
                <a:latin typeface="Comic Sans MS" panose="030F0702030302020204" pitchFamily="66" charset="0"/>
              </a:rPr>
              <a:t> doing the right thing</a:t>
            </a:r>
            <a:r>
              <a:rPr lang="en-GB" sz="1100">
                <a:latin typeface="Comic Sans MS" panose="030F0702030302020204" pitchFamily="66" charset="0"/>
              </a:rPr>
              <a:t>, but </a:t>
            </a:r>
            <a:r>
              <a:rPr lang="en-GB" sz="1100" dirty="0">
                <a:latin typeface="Comic Sans MS" panose="030F0702030302020204" pitchFamily="66" charset="0"/>
              </a:rPr>
              <a:t>from the wrong motive.</a:t>
            </a:r>
          </a:p>
          <a:p>
            <a:r>
              <a:rPr lang="en-GB" sz="1100" b="1" u="sng" dirty="0">
                <a:latin typeface="Comic Sans MS" panose="030F0702030302020204" pitchFamily="66" charset="0"/>
              </a:rPr>
              <a:t>Hypothetical imperatives:</a:t>
            </a:r>
            <a:r>
              <a:rPr lang="en-GB" sz="1100" dirty="0">
                <a:latin typeface="Comic Sans MS" panose="030F0702030302020204" pitchFamily="66" charset="0"/>
              </a:rPr>
              <a:t> a conditional, non-</a:t>
            </a:r>
            <a:r>
              <a:rPr lang="en-GB" sz="1100" dirty="0" err="1">
                <a:latin typeface="Comic Sans MS" panose="030F0702030302020204" pitchFamily="66" charset="0"/>
              </a:rPr>
              <a:t>universalisable</a:t>
            </a:r>
            <a:r>
              <a:rPr lang="en-GB" sz="1100" dirty="0">
                <a:latin typeface="Comic Sans MS" panose="030F0702030302020204" pitchFamily="66" charset="0"/>
              </a:rPr>
              <a:t> ‘ought’ (e.g. I ought to boil the kettle if I want to make a cup of tea)</a:t>
            </a:r>
          </a:p>
          <a:p>
            <a:r>
              <a:rPr lang="en-GB" sz="1100" b="1" u="sng" dirty="0">
                <a:latin typeface="Comic Sans MS" panose="030F0702030302020204" pitchFamily="66" charset="0"/>
              </a:rPr>
              <a:t>Categorical imperatives:</a:t>
            </a:r>
            <a:r>
              <a:rPr lang="en-GB" sz="1100" dirty="0">
                <a:latin typeface="Comic Sans MS" panose="030F0702030302020204" pitchFamily="66" charset="0"/>
              </a:rPr>
              <a:t> an unconditional, </a:t>
            </a:r>
            <a:r>
              <a:rPr lang="en-GB" sz="1100" dirty="0" err="1">
                <a:latin typeface="Comic Sans MS" panose="030F0702030302020204" pitchFamily="66" charset="0"/>
              </a:rPr>
              <a:t>universalisable</a:t>
            </a:r>
            <a:r>
              <a:rPr lang="en-GB" sz="1100" dirty="0">
                <a:latin typeface="Comic Sans MS" panose="030F0702030302020204" pitchFamily="66" charset="0"/>
              </a:rPr>
              <a:t> ‘ought’ (e.g. I to keep my promises)</a:t>
            </a:r>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dirty="0"/>
          </a:p>
          <a:p>
            <a:endParaRPr lang="en-GB" altLang="en-US" sz="1000" b="1" u="sng" dirty="0">
              <a:latin typeface="Comic Sans MS" panose="030F0702030302020204" pitchFamily="66" charset="0"/>
            </a:endParaRPr>
          </a:p>
          <a:p>
            <a:endParaRPr lang="en-GB" altLang="en-US" sz="1000" dirty="0">
              <a:latin typeface="Comic Sans MS" panose="030F0702030302020204" pitchFamily="66" charset="0"/>
            </a:endParaRPr>
          </a:p>
        </p:txBody>
      </p:sp>
      <p:sp>
        <p:nvSpPr>
          <p:cNvPr id="11" name="Rectangle 10"/>
          <p:cNvSpPr/>
          <p:nvPr/>
        </p:nvSpPr>
        <p:spPr>
          <a:xfrm>
            <a:off x="6136607" y="653744"/>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solidFill>
                  <a:schemeClr val="tx1"/>
                </a:solidFill>
                <a:latin typeface="Chewy" panose="02000000000000000000" pitchFamily="2" charset="0"/>
                <a:ea typeface="Chewy" panose="02000000000000000000" pitchFamily="2" charset="0"/>
              </a:rPr>
              <a:t>Key terms</a:t>
            </a:r>
          </a:p>
        </p:txBody>
      </p:sp>
      <p:sp>
        <p:nvSpPr>
          <p:cNvPr id="12" name="Rectangle 11"/>
          <p:cNvSpPr/>
          <p:nvPr/>
        </p:nvSpPr>
        <p:spPr>
          <a:xfrm>
            <a:off x="124691" y="3797769"/>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solidFill>
                  <a:schemeClr val="tx1"/>
                </a:solidFill>
                <a:latin typeface="Chewy" panose="02000000000000000000" pitchFamily="2" charset="0"/>
                <a:ea typeface="Chewy" panose="02000000000000000000" pitchFamily="2" charset="0"/>
              </a:rPr>
              <a:t>Possible Exam Questions</a:t>
            </a:r>
          </a:p>
        </p:txBody>
      </p:sp>
      <p:sp>
        <p:nvSpPr>
          <p:cNvPr id="13" name="Rectangle 12"/>
          <p:cNvSpPr/>
          <p:nvPr/>
        </p:nvSpPr>
        <p:spPr>
          <a:xfrm>
            <a:off x="124689" y="4078675"/>
            <a:ext cx="5803143" cy="2462213"/>
          </a:xfrm>
          <a:prstGeom prst="rect">
            <a:avLst/>
          </a:prstGeom>
          <a:ln>
            <a:solidFill>
              <a:schemeClr val="accent1"/>
            </a:solidFill>
          </a:ln>
        </p:spPr>
        <p:txBody>
          <a:bodyPr wrap="square">
            <a:spAutoFit/>
          </a:bodyPr>
          <a:lstStyle/>
          <a:p>
            <a:r>
              <a:rPr lang="en-GB" sz="1100" dirty="0">
                <a:latin typeface="Comic Sans MS" panose="030F0702030302020204" pitchFamily="66" charset="0"/>
              </a:rPr>
              <a:t>What does it mean to say that an ethical theory is deontological? (3 marks)</a:t>
            </a:r>
          </a:p>
          <a:p>
            <a:r>
              <a:rPr lang="en-GB" sz="1100" dirty="0">
                <a:latin typeface="Comic Sans MS" panose="030F0702030302020204" pitchFamily="66" charset="0"/>
              </a:rPr>
              <a:t>Explain the difference between acting out of duty and acting in accordance with duty. (5 marks)</a:t>
            </a:r>
          </a:p>
          <a:p>
            <a:r>
              <a:rPr lang="en-GB" sz="1100" dirty="0">
                <a:latin typeface="Comic Sans MS" panose="030F0702030302020204" pitchFamily="66" charset="0"/>
              </a:rPr>
              <a:t>What is the difference between hypothetical and categorical imperatives? (3 marks)</a:t>
            </a:r>
          </a:p>
          <a:p>
            <a:r>
              <a:rPr lang="en-GB" sz="1100" dirty="0">
                <a:latin typeface="Comic Sans MS" panose="030F0702030302020204" pitchFamily="66" charset="0"/>
              </a:rPr>
              <a:t>Outline the first formulation of the categorical imperative, including the distinction between a contradiction in conception and a contradiction in will.  (5 marks)</a:t>
            </a:r>
          </a:p>
          <a:p>
            <a:r>
              <a:rPr lang="en-GB" sz="1100" dirty="0">
                <a:latin typeface="Comic Sans MS" panose="030F0702030302020204" pitchFamily="66" charset="0"/>
              </a:rPr>
              <a:t>What is the difference between a contradiction in conception and a contradiction in will? (5 marks)</a:t>
            </a:r>
          </a:p>
          <a:p>
            <a:r>
              <a:rPr lang="en-GB" sz="1100" dirty="0">
                <a:latin typeface="Comic Sans MS" panose="030F0702030302020204" pitchFamily="66" charset="0"/>
              </a:rPr>
              <a:t>Outline the second formulation of the categorical imperative. (5 marks)</a:t>
            </a:r>
          </a:p>
          <a:p>
            <a:r>
              <a:rPr lang="en-GB" sz="1100" dirty="0">
                <a:latin typeface="Comic Sans MS" panose="030F0702030302020204" pitchFamily="66" charset="0"/>
              </a:rPr>
              <a:t>Explain Kant’s account of what he meant by ‘good will’. (5 marks)</a:t>
            </a:r>
          </a:p>
          <a:p>
            <a:r>
              <a:rPr lang="en-GB" sz="1100" dirty="0">
                <a:latin typeface="Comic Sans MS" panose="030F0702030302020204" pitchFamily="66" charset="0"/>
              </a:rPr>
              <a:t>Critically Evaluate Kant’s Moral Philosophy (25 marks)</a:t>
            </a:r>
          </a:p>
          <a:p>
            <a:r>
              <a:rPr lang="en-GB" sz="1100" dirty="0">
                <a:latin typeface="Comic Sans MS" panose="030F0702030302020204" pitchFamily="66" charset="0"/>
              </a:rPr>
              <a:t>Is Kant’s deontological ethics practical as an ethical theory? (25 marks)</a:t>
            </a:r>
          </a:p>
          <a:p>
            <a:r>
              <a:rPr lang="en-GB" sz="1100" dirty="0">
                <a:latin typeface="Comic Sans MS" panose="030F0702030302020204" pitchFamily="66" charset="0"/>
              </a:rPr>
              <a:t>Is Kant’s approach to moral ethics successful? (25 marks)</a:t>
            </a:r>
          </a:p>
          <a:p>
            <a:endParaRPr lang="en-GB" sz="1100" dirty="0">
              <a:latin typeface="Comic Sans MS" panose="030F0702030302020204" pitchFamily="66" charset="0"/>
            </a:endParaRPr>
          </a:p>
        </p:txBody>
      </p:sp>
      <p:sp>
        <p:nvSpPr>
          <p:cNvPr id="16" name="Rectangle 15"/>
          <p:cNvSpPr/>
          <p:nvPr/>
        </p:nvSpPr>
        <p:spPr>
          <a:xfrm>
            <a:off x="6136607" y="2683873"/>
            <a:ext cx="5891910" cy="1535777"/>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a:solidFill>
                  <a:schemeClr val="tx1"/>
                </a:solidFill>
                <a:latin typeface="Comic Sans MS" panose="030F0702030302020204" pitchFamily="66" charset="0"/>
              </a:rPr>
              <a:t>Good will</a:t>
            </a:r>
            <a:endParaRPr lang="en-GB" sz="1100" dirty="0">
              <a:solidFill>
                <a:schemeClr val="tx1"/>
              </a:solidFill>
              <a:latin typeface="Comic Sans MS" panose="030F0702030302020204" pitchFamily="66" charset="0"/>
            </a:endParaRPr>
          </a:p>
          <a:p>
            <a:endParaRPr lang="en-GB" sz="1100" b="1" dirty="0">
              <a:solidFill>
                <a:schemeClr val="tx1"/>
              </a:solidFill>
              <a:latin typeface="Comic Sans MS" panose="030F0702030302020204" pitchFamily="66" charset="0"/>
            </a:endParaRPr>
          </a:p>
          <a:p>
            <a:pPr marL="514350" indent="-514350">
              <a:lnSpc>
                <a:spcPct val="90000"/>
              </a:lnSpc>
              <a:buAutoNum type="arabicPeriod"/>
            </a:pPr>
            <a:r>
              <a:rPr lang="en-GB" altLang="en-US" sz="1100" dirty="0">
                <a:latin typeface="Comic Sans MS" panose="030F0702030302020204" pitchFamily="66" charset="0"/>
              </a:rPr>
              <a:t>Most people pursue ends that we think of as ‘good’ e.g. happiness, intelligence, money</a:t>
            </a:r>
          </a:p>
          <a:p>
            <a:pPr marL="514350" indent="-514350">
              <a:lnSpc>
                <a:spcPct val="90000"/>
              </a:lnSpc>
              <a:buAutoNum type="arabicPeriod"/>
            </a:pPr>
            <a:r>
              <a:rPr lang="en-GB" altLang="en-US" sz="1100" dirty="0">
                <a:latin typeface="Comic Sans MS" panose="030F0702030302020204" pitchFamily="66" charset="0"/>
              </a:rPr>
              <a:t>Each of these supposed ‘goods’ can sometimes be bad e.g. someone can gain happiness from torture.</a:t>
            </a:r>
          </a:p>
          <a:p>
            <a:pPr marL="514350" indent="-514350">
              <a:lnSpc>
                <a:spcPct val="90000"/>
              </a:lnSpc>
              <a:buAutoNum type="arabicPeriod"/>
            </a:pPr>
            <a:r>
              <a:rPr lang="en-GB" altLang="en-US" sz="1100" dirty="0">
                <a:latin typeface="Comic Sans MS" panose="030F0702030302020204" pitchFamily="66" charset="0"/>
              </a:rPr>
              <a:t>The only pure good is one that arises out of good will</a:t>
            </a:r>
          </a:p>
          <a:p>
            <a:pPr marL="514350" indent="-514350">
              <a:lnSpc>
                <a:spcPct val="90000"/>
              </a:lnSpc>
              <a:buAutoNum type="arabicPeriod"/>
            </a:pPr>
            <a:r>
              <a:rPr lang="en-GB" altLang="en-US" sz="1100" dirty="0">
                <a:latin typeface="Comic Sans MS" panose="030F0702030302020204" pitchFamily="66" charset="0"/>
              </a:rPr>
              <a:t>A good will is one which acts out of duty</a:t>
            </a:r>
          </a:p>
          <a:p>
            <a:endParaRPr lang="en-GB" sz="1100" b="1" dirty="0">
              <a:solidFill>
                <a:schemeClr val="tx1"/>
              </a:solidFill>
              <a:latin typeface="Comic Sans MS" panose="030F0702030302020204" pitchFamily="66" charset="0"/>
            </a:endParaRPr>
          </a:p>
        </p:txBody>
      </p:sp>
      <p:sp>
        <p:nvSpPr>
          <p:cNvPr id="14" name="Rectangle 13"/>
          <p:cNvSpPr/>
          <p:nvPr/>
        </p:nvSpPr>
        <p:spPr>
          <a:xfrm>
            <a:off x="6136607" y="4317977"/>
            <a:ext cx="5929269" cy="245550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050" b="1" dirty="0">
                <a:solidFill>
                  <a:schemeClr val="tx1"/>
                </a:solidFill>
                <a:latin typeface="Comic Sans MS" panose="030F0702030302020204" pitchFamily="66" charset="0"/>
              </a:rPr>
              <a:t>The first formulation of the categorical imperative: </a:t>
            </a:r>
            <a:r>
              <a:rPr lang="en-GB" sz="1050" b="1" dirty="0" err="1">
                <a:solidFill>
                  <a:schemeClr val="tx1"/>
                </a:solidFill>
                <a:latin typeface="Comic Sans MS" panose="030F0702030302020204" pitchFamily="66" charset="0"/>
              </a:rPr>
              <a:t>universalisability</a:t>
            </a:r>
            <a:endParaRPr lang="en-GB" sz="1050" b="1" dirty="0">
              <a:solidFill>
                <a:schemeClr val="tx1"/>
              </a:solidFill>
              <a:latin typeface="Comic Sans MS" panose="030F0702030302020204" pitchFamily="66" charset="0"/>
            </a:endParaRPr>
          </a:p>
          <a:p>
            <a:endParaRPr lang="en-GB" sz="1050" b="1" dirty="0">
              <a:solidFill>
                <a:schemeClr val="tx1"/>
              </a:solidFill>
              <a:latin typeface="Comic Sans MS" panose="030F0702030302020204" pitchFamily="66" charset="0"/>
            </a:endParaRPr>
          </a:p>
          <a:p>
            <a:r>
              <a:rPr lang="en-GB" sz="1050" dirty="0">
                <a:latin typeface="Comic Sans MS" panose="030F0702030302020204" pitchFamily="66" charset="0"/>
              </a:rPr>
              <a:t>“Act only according to that maxim by which you can at the same time will that it should become a universal law”</a:t>
            </a:r>
          </a:p>
          <a:p>
            <a:r>
              <a:rPr lang="en-GB" sz="1050" dirty="0">
                <a:latin typeface="Comic Sans MS" panose="030F0702030302020204" pitchFamily="66" charset="0"/>
              </a:rPr>
              <a:t>Acting on a maxim which does not pass this test (</a:t>
            </a:r>
            <a:r>
              <a:rPr lang="en-GB" sz="1050" dirty="0" err="1">
                <a:latin typeface="Comic Sans MS" panose="030F0702030302020204" pitchFamily="66" charset="0"/>
              </a:rPr>
              <a:t>ie</a:t>
            </a:r>
            <a:r>
              <a:rPr lang="en-GB" sz="1050" dirty="0">
                <a:latin typeface="Comic Sans MS" panose="030F0702030302020204" pitchFamily="66" charset="0"/>
              </a:rPr>
              <a:t> cannot be so willed) is morally wrong. </a:t>
            </a:r>
          </a:p>
          <a:p>
            <a:r>
              <a:rPr lang="en-GB" sz="1050" dirty="0">
                <a:latin typeface="Comic Sans MS" panose="030F0702030302020204" pitchFamily="66" charset="0"/>
              </a:rPr>
              <a:t>Maxims that pass this test (</a:t>
            </a:r>
            <a:r>
              <a:rPr lang="en-GB" sz="1050" dirty="0" err="1">
                <a:latin typeface="Comic Sans MS" panose="030F0702030302020204" pitchFamily="66" charset="0"/>
              </a:rPr>
              <a:t>ie</a:t>
            </a:r>
            <a:r>
              <a:rPr lang="en-GB" sz="1050" dirty="0">
                <a:latin typeface="Comic Sans MS" panose="030F0702030302020204" pitchFamily="66" charset="0"/>
              </a:rPr>
              <a:t> can be so willed) are morally permissible (NB: they are not morally obligatory). </a:t>
            </a:r>
          </a:p>
          <a:p>
            <a:r>
              <a:rPr lang="en-GB" sz="1050" dirty="0">
                <a:latin typeface="Comic Sans MS" panose="030F0702030302020204" pitchFamily="66" charset="0"/>
              </a:rPr>
              <a:t>A maxim fails the test of the Categorical Imperative if universalising it leads to a contradiction. </a:t>
            </a:r>
          </a:p>
          <a:p>
            <a:r>
              <a:rPr lang="en-GB" sz="1050" dirty="0">
                <a:latin typeface="Comic Sans MS" panose="030F0702030302020204" pitchFamily="66" charset="0"/>
              </a:rPr>
              <a:t>There are two types of contradictions that Kant discusses:</a:t>
            </a:r>
          </a:p>
          <a:p>
            <a:r>
              <a:rPr lang="en-GB" sz="1050" dirty="0">
                <a:latin typeface="Comic Sans MS" panose="030F0702030302020204" pitchFamily="66" charset="0"/>
              </a:rPr>
              <a:t>a contradiction in conception (a logical contradiction) which leads to perfect duties (which are duties to never X) </a:t>
            </a:r>
          </a:p>
          <a:p>
            <a:r>
              <a:rPr lang="en-GB" sz="1050" dirty="0">
                <a:latin typeface="Comic Sans MS" panose="030F0702030302020204" pitchFamily="66" charset="0"/>
              </a:rPr>
              <a:t>a contradiction in the will (i.e. they contradict something that we rationally must will) which leads to imperfect duties (which are duties to do Y to at least some extent).</a:t>
            </a:r>
          </a:p>
        </p:txBody>
      </p:sp>
    </p:spTree>
    <p:extLst>
      <p:ext uri="{BB962C8B-B14F-4D97-AF65-F5344CB8AC3E}">
        <p14:creationId xmlns:p14="http://schemas.microsoft.com/office/powerpoint/2010/main" val="387422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149630"/>
            <a:ext cx="11903825" cy="3653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tx1"/>
                </a:solidFill>
                <a:latin typeface="Chewy" panose="02000000000000000000" pitchFamily="2" charset="0"/>
                <a:ea typeface="Chewy" panose="02000000000000000000" pitchFamily="2" charset="0"/>
              </a:rPr>
              <a:t>Kant’s Deontological Ethics</a:t>
            </a:r>
          </a:p>
        </p:txBody>
      </p:sp>
      <p:sp>
        <p:nvSpPr>
          <p:cNvPr id="6" name="Rectangle 5"/>
          <p:cNvSpPr/>
          <p:nvPr/>
        </p:nvSpPr>
        <p:spPr>
          <a:xfrm>
            <a:off x="173996" y="594535"/>
            <a:ext cx="5879964" cy="245550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a:solidFill>
                  <a:schemeClr val="tx1"/>
                </a:solidFill>
                <a:latin typeface="Comic Sans MS" panose="030F0702030302020204" pitchFamily="66" charset="0"/>
              </a:rPr>
              <a:t>The second formulation of the categorical imperative: ‘Ends not Means’</a:t>
            </a:r>
          </a:p>
          <a:p>
            <a:endParaRPr lang="en-GB" sz="1100" b="1" dirty="0">
              <a:solidFill>
                <a:schemeClr val="tx1"/>
              </a:solidFill>
              <a:latin typeface="Comic Sans MS" panose="030F0702030302020204" pitchFamily="66" charset="0"/>
            </a:endParaRPr>
          </a:p>
          <a:p>
            <a:r>
              <a:rPr lang="en-GB" altLang="en-US" sz="1100" dirty="0">
                <a:latin typeface="Comic Sans MS" panose="030F0702030302020204" pitchFamily="66" charset="0"/>
              </a:rPr>
              <a:t>It is always wrong to treat a person in a way that involves them in an action that they do not to consent to.</a:t>
            </a:r>
          </a:p>
          <a:p>
            <a:endParaRPr lang="en-GB" altLang="en-US" sz="1100" dirty="0">
              <a:latin typeface="Comic Sans MS" panose="030F0702030302020204" pitchFamily="66" charset="0"/>
            </a:endParaRPr>
          </a:p>
          <a:p>
            <a:r>
              <a:rPr lang="en-GB" altLang="en-US" sz="1100" dirty="0">
                <a:latin typeface="Comic Sans MS" panose="030F0702030302020204" pitchFamily="66" charset="0"/>
              </a:rPr>
              <a:t>This doesn’t mean I can never use people as a means:</a:t>
            </a:r>
          </a:p>
          <a:p>
            <a:r>
              <a:rPr lang="en-GB" altLang="en-US" sz="1100" dirty="0">
                <a:latin typeface="Comic Sans MS" panose="030F0702030302020204" pitchFamily="66" charset="0"/>
              </a:rPr>
              <a:t>Every time I take a taxi or call a plumber, I use a person to further my ends.  However, this person has consented, and they are using me as a mean to an end (i.e. to make money)</a:t>
            </a:r>
          </a:p>
          <a:p>
            <a:endParaRPr lang="en-GB" altLang="en-US" sz="1100" dirty="0">
              <a:latin typeface="Comic Sans MS" panose="030F0702030302020204" pitchFamily="66" charset="0"/>
            </a:endParaRPr>
          </a:p>
          <a:p>
            <a:r>
              <a:rPr lang="en-GB" altLang="en-US" sz="1100" dirty="0">
                <a:latin typeface="Comic Sans MS" panose="030F0702030302020204" pitchFamily="66" charset="0"/>
              </a:rPr>
              <a:t>You use someone as a means to an end, when there is no consent.  For example:</a:t>
            </a:r>
          </a:p>
          <a:p>
            <a:r>
              <a:rPr lang="en-GB" altLang="en-US" sz="1100" dirty="0">
                <a:latin typeface="Comic Sans MS" panose="030F0702030302020204" pitchFamily="66" charset="0"/>
              </a:rPr>
              <a:t>A woman buys your old bass guitar with fake £20 notes.  Lying, deceit, drugging, kidnapping, slavery, murder are intrinsically wrong because they use people as means to an end.</a:t>
            </a:r>
          </a:p>
          <a:p>
            <a:endParaRPr lang="en-GB" altLang="en-US" sz="1100" dirty="0"/>
          </a:p>
          <a:p>
            <a:endParaRPr lang="en-GB" sz="1100" b="1" dirty="0">
              <a:solidFill>
                <a:schemeClr val="tx1"/>
              </a:solidFill>
              <a:latin typeface="Comic Sans MS" panose="030F0702030302020204" pitchFamily="66" charset="0"/>
            </a:endParaRPr>
          </a:p>
        </p:txBody>
      </p:sp>
      <p:sp>
        <p:nvSpPr>
          <p:cNvPr id="7" name="Rectangle 6"/>
          <p:cNvSpPr/>
          <p:nvPr/>
        </p:nvSpPr>
        <p:spPr>
          <a:xfrm>
            <a:off x="124691" y="3129567"/>
            <a:ext cx="5929269" cy="3655459"/>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050" b="1" dirty="0">
                <a:solidFill>
                  <a:schemeClr val="tx1"/>
                </a:solidFill>
                <a:latin typeface="Comic Sans MS" panose="030F0702030302020204" pitchFamily="66" charset="0"/>
              </a:rPr>
              <a:t>Issue 1: clashing/competing duties</a:t>
            </a:r>
          </a:p>
          <a:p>
            <a:endParaRPr lang="en-GB" sz="1050" b="1" dirty="0">
              <a:solidFill>
                <a:schemeClr val="tx1"/>
              </a:solidFill>
              <a:latin typeface="Comic Sans MS" panose="030F0702030302020204" pitchFamily="66" charset="0"/>
            </a:endParaRPr>
          </a:p>
          <a:p>
            <a:pPr>
              <a:defRPr/>
            </a:pPr>
            <a:r>
              <a:rPr lang="en-GB" altLang="en-US" sz="1050" dirty="0">
                <a:latin typeface="Comic Sans MS" panose="030F0702030302020204" pitchFamily="66" charset="0"/>
              </a:rPr>
              <a:t>Kant does not offer much guidance when duties conflict.  He believes that when imperfect duties clash with perfect duties, perfect duties should always take precedence.  He also does not believe perfect duties ever clash.  He believes to promise never to tell a lie is a promise that should never have been made.  However, imperfect duties can clash.  </a:t>
            </a:r>
            <a:r>
              <a:rPr lang="en-GB" altLang="en-US" sz="1050" dirty="0" err="1">
                <a:latin typeface="Comic Sans MS" panose="030F0702030302020204" pitchFamily="66" charset="0"/>
              </a:rPr>
              <a:t>Satre</a:t>
            </a:r>
            <a:r>
              <a:rPr lang="en-GB" altLang="en-US" sz="1050" dirty="0">
                <a:latin typeface="Comic Sans MS" panose="030F0702030302020204" pitchFamily="66" charset="0"/>
              </a:rPr>
              <a:t> gives the example of my duty to my country to fight in a war and my duty to stay at home to look after my elderly mother.  When obligations compete, utilitarianism has an advantage, as you simply apply the principle of utility.</a:t>
            </a:r>
          </a:p>
          <a:p>
            <a:pPr>
              <a:defRPr/>
            </a:pPr>
            <a:endParaRPr lang="en-GB" altLang="en-US" sz="1050" dirty="0">
              <a:latin typeface="Comic Sans MS" panose="030F0702030302020204" pitchFamily="66" charset="0"/>
            </a:endParaRPr>
          </a:p>
          <a:p>
            <a:pPr>
              <a:defRPr/>
            </a:pPr>
            <a:r>
              <a:rPr lang="en-GB" altLang="en-US" sz="1050" b="1" dirty="0">
                <a:latin typeface="Comic Sans MS" panose="030F0702030302020204" pitchFamily="66" charset="0"/>
              </a:rPr>
              <a:t>Issue 2: not all </a:t>
            </a:r>
            <a:r>
              <a:rPr lang="en-GB" altLang="en-US" sz="1050" b="1" dirty="0" err="1">
                <a:latin typeface="Comic Sans MS" panose="030F0702030302020204" pitchFamily="66" charset="0"/>
              </a:rPr>
              <a:t>universalisable</a:t>
            </a:r>
            <a:r>
              <a:rPr lang="en-GB" altLang="en-US" sz="1050" b="1" dirty="0">
                <a:latin typeface="Comic Sans MS" panose="030F0702030302020204" pitchFamily="66" charset="0"/>
              </a:rPr>
              <a:t> maxims are distinctly moral; not all non-</a:t>
            </a:r>
            <a:r>
              <a:rPr lang="en-GB" altLang="en-US" sz="1050" b="1" dirty="0" err="1">
                <a:latin typeface="Comic Sans MS" panose="030F0702030302020204" pitchFamily="66" charset="0"/>
              </a:rPr>
              <a:t>universalisable</a:t>
            </a:r>
            <a:r>
              <a:rPr lang="en-GB" altLang="en-US" sz="1050" b="1" dirty="0">
                <a:latin typeface="Comic Sans MS" panose="030F0702030302020204" pitchFamily="66" charset="0"/>
              </a:rPr>
              <a:t> maxims are immoral</a:t>
            </a:r>
          </a:p>
          <a:p>
            <a:pPr>
              <a:defRPr/>
            </a:pPr>
            <a:endParaRPr lang="en-GB" altLang="en-US" sz="1050" dirty="0">
              <a:latin typeface="Comic Sans MS" panose="030F0702030302020204" pitchFamily="66" charset="0"/>
            </a:endParaRPr>
          </a:p>
          <a:p>
            <a:pPr marL="171450" indent="-171450">
              <a:buFont typeface="Arial" panose="020B0604020202020204" pitchFamily="34" charset="0"/>
              <a:buChar char="•"/>
            </a:pPr>
            <a:r>
              <a:rPr lang="en-GB" altLang="en-US" sz="1050" dirty="0">
                <a:latin typeface="Comic Sans MS" panose="030F0702030302020204" pitchFamily="66" charset="0"/>
              </a:rPr>
              <a:t>not all </a:t>
            </a:r>
            <a:r>
              <a:rPr lang="en-GB" altLang="en-US" sz="1050" dirty="0" err="1">
                <a:latin typeface="Comic Sans MS" panose="030F0702030302020204" pitchFamily="66" charset="0"/>
              </a:rPr>
              <a:t>universalisable</a:t>
            </a:r>
            <a:r>
              <a:rPr lang="en-GB" altLang="en-US" sz="1050" dirty="0">
                <a:latin typeface="Comic Sans MS" panose="030F0702030302020204" pitchFamily="66" charset="0"/>
              </a:rPr>
              <a:t> maxims are moral  e.g. </a:t>
            </a:r>
            <a:r>
              <a:rPr lang="en-GB" altLang="en-US" sz="1050" i="1" dirty="0">
                <a:latin typeface="Comic Sans MS" panose="030F0702030302020204" pitchFamily="66" charset="0"/>
              </a:rPr>
              <a:t>‘I will chew food 32 times before eating, to aid digestion.’</a:t>
            </a:r>
          </a:p>
          <a:p>
            <a:endParaRPr lang="en-GB" altLang="en-US" sz="1050" i="1" dirty="0">
              <a:latin typeface="Comic Sans MS" panose="030F0702030302020204" pitchFamily="66" charset="0"/>
            </a:endParaRPr>
          </a:p>
          <a:p>
            <a:pPr marL="171450" indent="-171450">
              <a:buFont typeface="Arial" panose="020B0604020202020204" pitchFamily="34" charset="0"/>
              <a:buChar char="•"/>
              <a:defRPr/>
            </a:pPr>
            <a:r>
              <a:rPr lang="en-GB" altLang="en-US" sz="1050" dirty="0">
                <a:latin typeface="Comic Sans MS" panose="030F0702030302020204" pitchFamily="66" charset="0"/>
              </a:rPr>
              <a:t>not all non-</a:t>
            </a:r>
            <a:r>
              <a:rPr lang="en-GB" altLang="en-US" sz="1050" dirty="0" err="1">
                <a:latin typeface="Comic Sans MS" panose="030F0702030302020204" pitchFamily="66" charset="0"/>
              </a:rPr>
              <a:t>universalisable</a:t>
            </a:r>
            <a:r>
              <a:rPr lang="en-GB" altLang="en-US" sz="1050" dirty="0">
                <a:latin typeface="Comic Sans MS" panose="030F0702030302020204" pitchFamily="66" charset="0"/>
              </a:rPr>
              <a:t> maxims are immoral e.g. When taking an exam, I will come in the top 50%; I always help the poor when I can afford to, to ease their plight; On trick or treat nights, I will go and collect sweets, but will not provide any at my house, to save money.</a:t>
            </a:r>
          </a:p>
          <a:p>
            <a:pPr marL="171450" indent="-171450">
              <a:buFont typeface="Arial" panose="020B0604020202020204" pitchFamily="34" charset="0"/>
              <a:buChar char="•"/>
              <a:defRPr/>
            </a:pPr>
            <a:endParaRPr lang="en-GB" altLang="en-US" sz="1050" dirty="0">
              <a:latin typeface="Comic Sans MS" panose="030F0702030302020204" pitchFamily="66" charset="0"/>
            </a:endParaRPr>
          </a:p>
        </p:txBody>
      </p:sp>
      <p:sp>
        <p:nvSpPr>
          <p:cNvPr id="8" name="Rectangle 7"/>
          <p:cNvSpPr/>
          <p:nvPr/>
        </p:nvSpPr>
        <p:spPr>
          <a:xfrm>
            <a:off x="6099247" y="594535"/>
            <a:ext cx="5929269" cy="4713189"/>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defRPr/>
            </a:pPr>
            <a:r>
              <a:rPr lang="en-GB" altLang="en-US" sz="1100" b="1" dirty="0">
                <a:latin typeface="Comic Sans MS" panose="030F0702030302020204" pitchFamily="66" charset="0"/>
              </a:rPr>
              <a:t>Issue 3: morality is a system of hypothetical, rather than categorical, imperatives (Philippa Foot)</a:t>
            </a:r>
            <a:endParaRPr lang="en-GB" altLang="en-US" sz="1100" dirty="0">
              <a:latin typeface="Comic Sans MS" panose="030F0702030302020204" pitchFamily="66" charset="0"/>
            </a:endParaRPr>
          </a:p>
          <a:p>
            <a:pPr>
              <a:defRPr/>
            </a:pPr>
            <a:endParaRPr lang="en-GB" altLang="en-US" sz="1100" b="1" dirty="0">
              <a:latin typeface="Comic Sans MS" panose="030F0702030302020204" pitchFamily="66" charset="0"/>
            </a:endParaRPr>
          </a:p>
          <a:p>
            <a:r>
              <a:rPr lang="en-GB" altLang="en-US" sz="1100" dirty="0">
                <a:solidFill>
                  <a:schemeClr val="tx1"/>
                </a:solidFill>
                <a:latin typeface="Comic Sans MS" panose="030F0702030302020204" pitchFamily="66" charset="0"/>
              </a:rPr>
              <a:t>Foot believes (unlike Kant) that with hypothetical imperatives: there is a clear reason to be moral, whereas with categorical imperatives there is no clear reason to be moral (e.g. why is it wrong to steal?)</a:t>
            </a:r>
          </a:p>
          <a:p>
            <a:pPr>
              <a:defRPr/>
            </a:pPr>
            <a:endParaRPr lang="en-GB" altLang="en-US" sz="1200" b="1" dirty="0">
              <a:latin typeface="Comic Sans MS" panose="030F0702030302020204" pitchFamily="66" charset="0"/>
            </a:endParaRPr>
          </a:p>
          <a:p>
            <a:pPr>
              <a:defRPr/>
            </a:pPr>
            <a:endParaRPr lang="en-GB" altLang="en-US" sz="1200" dirty="0">
              <a:latin typeface="Comic Sans MS" panose="030F0702030302020204" pitchFamily="66" charset="0"/>
            </a:endParaRPr>
          </a:p>
          <a:p>
            <a:r>
              <a:rPr lang="en-GB" altLang="en-US" sz="1100" b="1" dirty="0">
                <a:latin typeface="Comic Sans MS" panose="030F0702030302020204" pitchFamily="66" charset="0"/>
              </a:rPr>
              <a:t>Issue 4: the view that consequences of actions determine their moral value</a:t>
            </a:r>
          </a:p>
          <a:p>
            <a:endParaRPr lang="en-GB" altLang="en-US" sz="1100" i="1" dirty="0">
              <a:latin typeface="Comic Sans MS" panose="030F0702030302020204" pitchFamily="66" charset="0"/>
            </a:endParaRPr>
          </a:p>
          <a:p>
            <a:r>
              <a:rPr lang="en-GB" altLang="en-US" sz="1100" dirty="0">
                <a:latin typeface="Comic Sans MS" panose="030F0702030302020204" pitchFamily="66" charset="0"/>
              </a:rPr>
              <a:t>For example: A friend has asked if he can stay with you for a few days.  On the first night, a deranged-looking man with an axe knocks at the door and asks if your friend is staying with you.  Do you tell the truth?</a:t>
            </a:r>
          </a:p>
          <a:p>
            <a:endParaRPr lang="en-GB" altLang="en-US" sz="1100" dirty="0">
              <a:latin typeface="Comic Sans MS" panose="030F0702030302020204" pitchFamily="66" charset="0"/>
            </a:endParaRPr>
          </a:p>
          <a:p>
            <a:r>
              <a:rPr lang="en-GB" altLang="en-US" sz="1100" dirty="0">
                <a:latin typeface="Comic Sans MS" panose="030F0702030302020204" pitchFamily="66" charset="0"/>
              </a:rPr>
              <a:t>Most people would have no hesitation in lying.  This is because we place some moral value in the consequences of an action.</a:t>
            </a:r>
          </a:p>
          <a:p>
            <a:pPr>
              <a:defRPr/>
            </a:pPr>
            <a:endParaRPr lang="en-GB" altLang="en-US" sz="1100" dirty="0">
              <a:latin typeface="Comic Sans MS" panose="030F0702030302020204" pitchFamily="66" charset="0"/>
            </a:endParaRPr>
          </a:p>
          <a:p>
            <a:r>
              <a:rPr lang="en-GB" altLang="en-US" sz="1100" dirty="0">
                <a:latin typeface="Comic Sans MS" panose="030F0702030302020204" pitchFamily="66" charset="0"/>
              </a:rPr>
              <a:t>Kant wants us to act as though everyone is moral and treats people as ends.  However, in the real world, people are not like that – there are axemen!  Some argue that because the world is not ideal, we need to look at consequences.  Kant seems more concerned with us being morally consistent, than whether someone is murdered by an axeman!</a:t>
            </a:r>
          </a:p>
          <a:p>
            <a:endParaRPr lang="en-GB" altLang="en-US" sz="1100" dirty="0">
              <a:latin typeface="Comic Sans MS" panose="030F0702030302020204" pitchFamily="66" charset="0"/>
            </a:endParaRPr>
          </a:p>
          <a:p>
            <a:r>
              <a:rPr lang="en-GB" altLang="en-US" sz="1100" b="1" dirty="0">
                <a:latin typeface="Comic Sans MS" panose="030F0702030302020204" pitchFamily="66" charset="0"/>
              </a:rPr>
              <a:t>Issue 5: Kant ignores the value of certain motives, </a:t>
            </a:r>
            <a:r>
              <a:rPr lang="en-GB" altLang="en-US" sz="1100" b="1" dirty="0" err="1">
                <a:latin typeface="Comic Sans MS" panose="030F0702030302020204" pitchFamily="66" charset="0"/>
              </a:rPr>
              <a:t>eg</a:t>
            </a:r>
            <a:r>
              <a:rPr lang="en-GB" altLang="en-US" sz="1100" b="1" dirty="0">
                <a:latin typeface="Comic Sans MS" panose="030F0702030302020204" pitchFamily="66" charset="0"/>
              </a:rPr>
              <a:t> love, friendship, kindness</a:t>
            </a:r>
          </a:p>
          <a:p>
            <a:endParaRPr lang="en-GB" altLang="en-US" sz="1100" dirty="0">
              <a:latin typeface="Comic Sans MS" panose="030F0702030302020204" pitchFamily="66" charset="0"/>
            </a:endParaRPr>
          </a:p>
          <a:p>
            <a:r>
              <a:rPr lang="en-GB" altLang="en-US" sz="1100" dirty="0">
                <a:latin typeface="Comic Sans MS" panose="030F0702030302020204" pitchFamily="66" charset="0"/>
              </a:rPr>
              <a:t>If a father looks after his son out of love, Kant thinks his actions do not have moral value.  However, our intuition places moral value on love, compassion, guilt, sympathy, pride, jealousy. </a:t>
            </a:r>
            <a:r>
              <a:rPr lang="en-GB" altLang="en-US" sz="1100" b="1" dirty="0">
                <a:solidFill>
                  <a:srgbClr val="FF0000"/>
                </a:solidFill>
              </a:rPr>
              <a:t>See the mark scheme for Oct 2022 Y13 trial exam!!</a:t>
            </a:r>
            <a:endParaRPr lang="en-US" altLang="en-US" sz="1100" b="1">
              <a:solidFill>
                <a:srgbClr val="FF0000"/>
              </a:solidFill>
              <a:latin typeface="Century Gothic" panose="020B0502020202020204" pitchFamily="34" charset="0"/>
            </a:endParaRPr>
          </a:p>
          <a:p>
            <a:endParaRPr lang="en-GB" altLang="en-US" sz="1100" dirty="0">
              <a:latin typeface="Comic Sans MS" panose="030F0702030302020204" pitchFamily="66" charset="0"/>
            </a:endParaRPr>
          </a:p>
          <a:p>
            <a:endParaRPr lang="en-GB" sz="1100" b="1" dirty="0">
              <a:solidFill>
                <a:schemeClr val="tx1"/>
              </a:solidFill>
              <a:latin typeface="Comic Sans MS" panose="030F0702030302020204" pitchFamily="66" charset="0"/>
            </a:endParaRPr>
          </a:p>
        </p:txBody>
      </p:sp>
      <p:pic>
        <p:nvPicPr>
          <p:cNvPr id="9" name="Picture 8"/>
          <p:cNvPicPr>
            <a:picLocks noChangeAspect="1"/>
          </p:cNvPicPr>
          <p:nvPr/>
        </p:nvPicPr>
        <p:blipFill>
          <a:blip r:embed="rId2"/>
          <a:stretch>
            <a:fillRect/>
          </a:stretch>
        </p:blipFill>
        <p:spPr>
          <a:xfrm>
            <a:off x="6196222" y="5287792"/>
            <a:ext cx="1633985" cy="1497233"/>
          </a:xfrm>
          <a:prstGeom prst="rect">
            <a:avLst/>
          </a:prstGeom>
        </p:spPr>
      </p:pic>
      <p:pic>
        <p:nvPicPr>
          <p:cNvPr id="10" name="Picture 9"/>
          <p:cNvPicPr>
            <a:picLocks noChangeAspect="1"/>
          </p:cNvPicPr>
          <p:nvPr/>
        </p:nvPicPr>
        <p:blipFill>
          <a:blip r:embed="rId3"/>
          <a:stretch>
            <a:fillRect/>
          </a:stretch>
        </p:blipFill>
        <p:spPr>
          <a:xfrm>
            <a:off x="9175530" y="5185001"/>
            <a:ext cx="2852985" cy="1600024"/>
          </a:xfrm>
          <a:prstGeom prst="rect">
            <a:avLst/>
          </a:prstGeom>
        </p:spPr>
      </p:pic>
    </p:spTree>
    <p:extLst>
      <p:ext uri="{BB962C8B-B14F-4D97-AF65-F5344CB8AC3E}">
        <p14:creationId xmlns:p14="http://schemas.microsoft.com/office/powerpoint/2010/main" val="120275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1327</Words>
  <Application>Microsoft Office PowerPoint</Application>
  <PresentationFormat>Widescreen</PresentationFormat>
  <Paragraphs>83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Century Gothic</vt:lpstr>
      <vt:lpstr>Chewy</vt:lpstr>
      <vt:lpstr>Comic Sans MS</vt:lpstr>
      <vt:lpstr>Office Theme</vt:lpstr>
      <vt:lpstr>PowerPoint Presentation</vt:lpstr>
      <vt:lpstr>PowerPoint Presentation</vt:lpstr>
    </vt:vector>
  </TitlesOfParts>
  <Company>Meadowhead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Kocinski</dc:creator>
  <cp:lastModifiedBy>Mark Lawrenson</cp:lastModifiedBy>
  <cp:revision>121</cp:revision>
  <cp:lastPrinted>2019-06-12T08:39:13Z</cp:lastPrinted>
  <dcterms:created xsi:type="dcterms:W3CDTF">2019-06-12T08:21:52Z</dcterms:created>
  <dcterms:modified xsi:type="dcterms:W3CDTF">2023-05-16T12:00:22Z</dcterms:modified>
</cp:coreProperties>
</file>